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Gill Sans"/>
      <p:regular r:id="rId19"/>
      <p:bold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slide" Target="slides/slide8.xml"/><Relationship Id="rId24" Type="http://schemas.openxmlformats.org/officeDocument/2006/relationships/font" Target="fonts/CenturyGothic-boldItalic.fntdata"/><Relationship Id="rId12" Type="http://schemas.openxmlformats.org/officeDocument/2006/relationships/slide" Target="slides/slide7.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b9000f94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b9000f9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b9000f941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9000f94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b9000f94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b9000f9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 name="Google Shape;16;p2"/>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250180" y="1267730"/>
            <a:ext cx="1691640" cy="615934"/>
            <a:chOff x="5250180" y="1267730"/>
            <a:chExt cx="1691640" cy="615934"/>
          </a:xfrm>
        </p:grpSpPr>
        <p:cxnSp>
          <p:nvCxnSpPr>
            <p:cNvPr id="20" name="Google Shape;20;p2"/>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2"/>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2"/>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2"/>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FEFEFE"/>
              </a:buClr>
              <a:buSzPts val="6800"/>
              <a:buFont typeface="Century Gothic"/>
              <a:buNone/>
              <a:defRPr b="0" sz="6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2"/>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Gill Sans"/>
                <a:ea typeface="Gill Sans"/>
                <a:cs typeface="Gill Sans"/>
                <a:sym typeface="Gill Sans"/>
              </a:defRPr>
            </a:lvl1pPr>
            <a:lvl2pPr indent="0" lvl="1" marL="0" algn="r">
              <a:spcBef>
                <a:spcPts val="0"/>
              </a:spcBef>
              <a:buNone/>
              <a:defRPr b="0" i="0" sz="1000" u="none" cap="none" strike="noStrike">
                <a:solidFill>
                  <a:srgbClr val="FEFEFE"/>
                </a:solidFill>
                <a:latin typeface="Gill Sans"/>
                <a:ea typeface="Gill Sans"/>
                <a:cs typeface="Gill Sans"/>
                <a:sym typeface="Gill Sans"/>
              </a:defRPr>
            </a:lvl2pPr>
            <a:lvl3pPr indent="0" lvl="2" marL="0" algn="r">
              <a:spcBef>
                <a:spcPts val="0"/>
              </a:spcBef>
              <a:buNone/>
              <a:defRPr b="0" i="0" sz="1000" u="none" cap="none" strike="noStrike">
                <a:solidFill>
                  <a:srgbClr val="FEFEFE"/>
                </a:solidFill>
                <a:latin typeface="Gill Sans"/>
                <a:ea typeface="Gill Sans"/>
                <a:cs typeface="Gill Sans"/>
                <a:sym typeface="Gill Sans"/>
              </a:defRPr>
            </a:lvl3pPr>
            <a:lvl4pPr indent="0" lvl="3" marL="0" algn="r">
              <a:spcBef>
                <a:spcPts val="0"/>
              </a:spcBef>
              <a:buNone/>
              <a:defRPr b="0" i="0" sz="1000" u="none" cap="none" strike="noStrike">
                <a:solidFill>
                  <a:srgbClr val="FEFEFE"/>
                </a:solidFill>
                <a:latin typeface="Gill Sans"/>
                <a:ea typeface="Gill Sans"/>
                <a:cs typeface="Gill Sans"/>
                <a:sym typeface="Gill Sans"/>
              </a:defRPr>
            </a:lvl4pPr>
            <a:lvl5pPr indent="0" lvl="4" marL="0" algn="r">
              <a:spcBef>
                <a:spcPts val="0"/>
              </a:spcBef>
              <a:buNone/>
              <a:defRPr b="0" i="0" sz="1000" u="none" cap="none" strike="noStrike">
                <a:solidFill>
                  <a:srgbClr val="FEFEFE"/>
                </a:solidFill>
                <a:latin typeface="Gill Sans"/>
                <a:ea typeface="Gill Sans"/>
                <a:cs typeface="Gill Sans"/>
                <a:sym typeface="Gill Sans"/>
              </a:defRPr>
            </a:lvl5pPr>
            <a:lvl6pPr indent="0" lvl="5" marL="0" algn="r">
              <a:spcBef>
                <a:spcPts val="0"/>
              </a:spcBef>
              <a:buNone/>
              <a:defRPr b="0" i="0" sz="1000" u="none" cap="none" strike="noStrike">
                <a:solidFill>
                  <a:srgbClr val="FEFEFE"/>
                </a:solidFill>
                <a:latin typeface="Gill Sans"/>
                <a:ea typeface="Gill Sans"/>
                <a:cs typeface="Gill Sans"/>
                <a:sym typeface="Gill Sans"/>
              </a:defRPr>
            </a:lvl6pPr>
            <a:lvl7pPr indent="0" lvl="6" marL="0" algn="r">
              <a:spcBef>
                <a:spcPts val="0"/>
              </a:spcBef>
              <a:buNone/>
              <a:defRPr b="0" i="0" sz="1000" u="none" cap="none" strike="noStrike">
                <a:solidFill>
                  <a:srgbClr val="FEFEFE"/>
                </a:solidFill>
                <a:latin typeface="Gill Sans"/>
                <a:ea typeface="Gill Sans"/>
                <a:cs typeface="Gill Sans"/>
                <a:sym typeface="Gill Sans"/>
              </a:defRPr>
            </a:lvl7pPr>
            <a:lvl8pPr indent="0" lvl="7" marL="0" algn="r">
              <a:spcBef>
                <a:spcPts val="0"/>
              </a:spcBef>
              <a:buNone/>
              <a:defRPr b="0" i="0" sz="1000" u="none" cap="none" strike="noStrike">
                <a:solidFill>
                  <a:srgbClr val="FEFEFE"/>
                </a:solidFill>
                <a:latin typeface="Gill Sans"/>
                <a:ea typeface="Gill Sans"/>
                <a:cs typeface="Gill Sans"/>
                <a:sym typeface="Gill Sans"/>
              </a:defRPr>
            </a:lvl8pPr>
            <a:lvl9pPr indent="0" lvl="8" mar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12"/>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ph idx="2" type="pic"/>
          </p:nvPr>
        </p:nvSpPr>
        <p:spPr>
          <a:xfrm>
            <a:off x="228599" y="237744"/>
            <a:ext cx="7696201" cy="6382512"/>
          </a:xfrm>
          <a:prstGeom prst="rect">
            <a:avLst/>
          </a:prstGeom>
          <a:solidFill>
            <a:srgbClr val="D3C3AF"/>
          </a:solidFill>
          <a:ln>
            <a:noFill/>
          </a:ln>
        </p:spPr>
        <p:txBody>
          <a:bodyPr anchorCtr="0" anchor="t" bIns="45700" lIns="91425" spcFirstLastPara="1" rIns="91425" wrap="square" tIns="45700">
            <a:noAutofit/>
          </a:bodyPr>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9pPr>
          </a:lstStyle>
          <a:p/>
        </p:txBody>
      </p:sp>
      <p:sp>
        <p:nvSpPr>
          <p:cNvPr id="108" name="Google Shape;108;p12"/>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2"/>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4" name="Shape 114"/>
        <p:cNvGrpSpPr/>
        <p:nvPr/>
      </p:nvGrpSpPr>
      <p:grpSpPr>
        <a:xfrm>
          <a:off x="0" y="0"/>
          <a:ext cx="0" cy="0"/>
          <a:chOff x="0" y="0"/>
          <a:chExt cx="0" cy="0"/>
        </a:xfrm>
      </p:grpSpPr>
      <p:sp>
        <p:nvSpPr>
          <p:cNvPr id="115" name="Google Shape;115;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3"/>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17" name="Google Shape;117;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14"/>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4"/>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3" name="Google Shape;123;p1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3" name="Shape 43"/>
        <p:cNvGrpSpPr/>
        <p:nvPr/>
      </p:nvGrpSpPr>
      <p:grpSpPr>
        <a:xfrm>
          <a:off x="0" y="0"/>
          <a:ext cx="0" cy="0"/>
          <a:chOff x="0" y="0"/>
          <a:chExt cx="0" cy="0"/>
        </a:xfrm>
      </p:grpSpPr>
      <p:sp>
        <p:nvSpPr>
          <p:cNvPr id="44" name="Google Shape;44;p5"/>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5" name="Google Shape;45;p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5250180" y="1267730"/>
            <a:ext cx="1691640" cy="615934"/>
            <a:chOff x="5250180" y="1267730"/>
            <a:chExt cx="1691640" cy="615934"/>
          </a:xfrm>
        </p:grpSpPr>
        <p:cxnSp>
          <p:nvCxnSpPr>
            <p:cNvPr id="49" name="Google Shape;49;p5"/>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0" name="Google Shape;50;p5"/>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5"/>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 name="Google Shape;52;p5"/>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800"/>
              <a:buFont typeface="Century Gothic"/>
              <a:buNone/>
              <a:defRPr b="0"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4" name="Google Shape;54;p5"/>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57" name="Shape 57"/>
        <p:cNvGrpSpPr/>
        <p:nvPr/>
      </p:nvGrpSpPr>
      <p:grpSpPr>
        <a:xfrm>
          <a:off x="0" y="0"/>
          <a:ext cx="0" cy="0"/>
          <a:chOff x="0" y="0"/>
          <a:chExt cx="0" cy="0"/>
        </a:xfrm>
      </p:grpSpPr>
      <p:sp>
        <p:nvSpPr>
          <p:cNvPr id="58" name="Google Shape;58;p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9" name="Google Shape;59;p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 name="Google Shape;63;p6"/>
          <p:cNvGrpSpPr/>
          <p:nvPr/>
        </p:nvGrpSpPr>
        <p:grpSpPr>
          <a:xfrm>
            <a:off x="5250180" y="1267730"/>
            <a:ext cx="1691640" cy="615934"/>
            <a:chOff x="5250180" y="1267730"/>
            <a:chExt cx="1691640" cy="615934"/>
          </a:xfrm>
        </p:grpSpPr>
        <p:cxnSp>
          <p:nvCxnSpPr>
            <p:cNvPr id="64" name="Google Shape;64;p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5" name="Google Shape;65;p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6" name="Google Shape;66;p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67" name="Google Shape;67;p6"/>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8" name="Google Shape;68;p6"/>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7"/>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5" name="Google Shape;75;p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900"/>
              <a:buNone/>
              <a:defRPr b="1" i="0" sz="1900">
                <a:solidFill>
                  <a:schemeClr val="dk1"/>
                </a:solidFill>
                <a:latin typeface="Gill Sans"/>
                <a:ea typeface="Gill Sans"/>
                <a:cs typeface="Gill Sans"/>
                <a:sym typeface="Gill Sans"/>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8"/>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8"/>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8"/>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11"/>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1"/>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11"/>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11"/>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1"/>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EFEFE"/>
              </a:buClr>
              <a:buSzPts val="3600"/>
              <a:buFont typeface="Century Gothic"/>
              <a:buNone/>
              <a:defRPr b="1" i="0" sz="36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rgbClr val="FEFEFE"/>
              </a:buClr>
              <a:buSzPts val="1800"/>
              <a:buFont typeface="Garamond"/>
              <a:buChar char="◦"/>
              <a:defRPr b="0" i="0" sz="1800" u="none" cap="none" strike="noStrike">
                <a:solidFill>
                  <a:schemeClr val="lt1"/>
                </a:solidFill>
                <a:latin typeface="Gill Sans"/>
                <a:ea typeface="Gill Sans"/>
                <a:cs typeface="Gill Sans"/>
                <a:sym typeface="Gill Sans"/>
              </a:defRPr>
            </a:lvl1pPr>
            <a:lvl2pPr indent="-330200" lvl="1" marL="914400" marR="0" rtl="0" algn="l">
              <a:lnSpc>
                <a:spcPct val="100000"/>
              </a:lnSpc>
              <a:spcBef>
                <a:spcPts val="500"/>
              </a:spcBef>
              <a:spcAft>
                <a:spcPts val="0"/>
              </a:spcAft>
              <a:buClr>
                <a:srgbClr val="FEFEFE"/>
              </a:buClr>
              <a:buSzPts val="1600"/>
              <a:buFont typeface="Garamond"/>
              <a:buChar char="◦"/>
              <a:defRPr b="0" i="0" sz="1600" u="none" cap="none" strike="noStrike">
                <a:solidFill>
                  <a:schemeClr val="lt1"/>
                </a:solidFill>
                <a:latin typeface="Gill Sans"/>
                <a:ea typeface="Gill Sans"/>
                <a:cs typeface="Gill Sans"/>
                <a:sym typeface="Gill Sans"/>
              </a:defRPr>
            </a:lvl2pPr>
            <a:lvl3pPr indent="-317500" lvl="2" marL="1371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9pPr>
          </a:lstStyle>
          <a:p/>
        </p:txBody>
      </p:sp>
      <p:sp>
        <p:nvSpPr>
          <p:cNvPr id="11" name="Google Shape;11;p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FEFEFE"/>
                </a:solidFill>
                <a:latin typeface="Gill Sans"/>
                <a:ea typeface="Gill Sans"/>
                <a:cs typeface="Gill Sans"/>
                <a:sym typeface="Gill Sans"/>
              </a:defRPr>
            </a:lvl1pPr>
            <a:lvl2pPr indent="0" lvl="1" marL="0" marR="0" rtl="0" algn="r">
              <a:spcBef>
                <a:spcPts val="0"/>
              </a:spcBef>
              <a:buNone/>
              <a:defRPr b="0" i="0" sz="1000" u="none" cap="none" strike="noStrike">
                <a:solidFill>
                  <a:srgbClr val="FEFEFE"/>
                </a:solidFill>
                <a:latin typeface="Gill Sans"/>
                <a:ea typeface="Gill Sans"/>
                <a:cs typeface="Gill Sans"/>
                <a:sym typeface="Gill Sans"/>
              </a:defRPr>
            </a:lvl2pPr>
            <a:lvl3pPr indent="0" lvl="2" marL="0" marR="0" rtl="0" algn="r">
              <a:spcBef>
                <a:spcPts val="0"/>
              </a:spcBef>
              <a:buNone/>
              <a:defRPr b="0" i="0" sz="1000" u="none" cap="none" strike="noStrike">
                <a:solidFill>
                  <a:srgbClr val="FEFEFE"/>
                </a:solidFill>
                <a:latin typeface="Gill Sans"/>
                <a:ea typeface="Gill Sans"/>
                <a:cs typeface="Gill Sans"/>
                <a:sym typeface="Gill Sans"/>
              </a:defRPr>
            </a:lvl3pPr>
            <a:lvl4pPr indent="0" lvl="3" marL="0" marR="0" rtl="0" algn="r">
              <a:spcBef>
                <a:spcPts val="0"/>
              </a:spcBef>
              <a:buNone/>
              <a:defRPr b="0" i="0" sz="1000" u="none" cap="none" strike="noStrike">
                <a:solidFill>
                  <a:srgbClr val="FEFEFE"/>
                </a:solidFill>
                <a:latin typeface="Gill Sans"/>
                <a:ea typeface="Gill Sans"/>
                <a:cs typeface="Gill Sans"/>
                <a:sym typeface="Gill Sans"/>
              </a:defRPr>
            </a:lvl4pPr>
            <a:lvl5pPr indent="0" lvl="4" marL="0" marR="0" rtl="0" algn="r">
              <a:spcBef>
                <a:spcPts val="0"/>
              </a:spcBef>
              <a:buNone/>
              <a:defRPr b="0" i="0" sz="1000" u="none" cap="none" strike="noStrike">
                <a:solidFill>
                  <a:srgbClr val="FEFEFE"/>
                </a:solidFill>
                <a:latin typeface="Gill Sans"/>
                <a:ea typeface="Gill Sans"/>
                <a:cs typeface="Gill Sans"/>
                <a:sym typeface="Gill Sans"/>
              </a:defRPr>
            </a:lvl5pPr>
            <a:lvl6pPr indent="0" lvl="5" marL="0" marR="0" rtl="0" algn="r">
              <a:spcBef>
                <a:spcPts val="0"/>
              </a:spcBef>
              <a:buNone/>
              <a:defRPr b="0" i="0" sz="1000" u="none" cap="none" strike="noStrike">
                <a:solidFill>
                  <a:srgbClr val="FEFEFE"/>
                </a:solidFill>
                <a:latin typeface="Gill Sans"/>
                <a:ea typeface="Gill Sans"/>
                <a:cs typeface="Gill Sans"/>
                <a:sym typeface="Gill Sans"/>
              </a:defRPr>
            </a:lvl6pPr>
            <a:lvl7pPr indent="0" lvl="6" marL="0" marR="0" rtl="0" algn="r">
              <a:spcBef>
                <a:spcPts val="0"/>
              </a:spcBef>
              <a:buNone/>
              <a:defRPr b="0" i="0" sz="1000" u="none" cap="none" strike="noStrike">
                <a:solidFill>
                  <a:srgbClr val="FEFEFE"/>
                </a:solidFill>
                <a:latin typeface="Gill Sans"/>
                <a:ea typeface="Gill Sans"/>
                <a:cs typeface="Gill Sans"/>
                <a:sym typeface="Gill Sans"/>
              </a:defRPr>
            </a:lvl7pPr>
            <a:lvl8pPr indent="0" lvl="7" marL="0" marR="0" rtl="0" algn="r">
              <a:spcBef>
                <a:spcPts val="0"/>
              </a:spcBef>
              <a:buNone/>
              <a:defRPr b="0" i="0" sz="1000" u="none" cap="none" strike="noStrike">
                <a:solidFill>
                  <a:srgbClr val="FEFEFE"/>
                </a:solidFill>
                <a:latin typeface="Gill Sans"/>
                <a:ea typeface="Gill Sans"/>
                <a:cs typeface="Gill Sans"/>
                <a:sym typeface="Gill Sans"/>
              </a:defRPr>
            </a:lvl8pPr>
            <a:lvl9pPr indent="0" lvl="8" marL="0" marR="0" rt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 name="Shape 28"/>
        <p:cNvGrpSpPr/>
        <p:nvPr/>
      </p:nvGrpSpPr>
      <p:grpSpPr>
        <a:xfrm>
          <a:off x="0" y="0"/>
          <a:ext cx="0" cy="0"/>
          <a:chOff x="0" y="0"/>
          <a:chExt cx="0" cy="0"/>
        </a:xfrm>
      </p:grpSpPr>
      <p:sp>
        <p:nvSpPr>
          <p:cNvPr id="29" name="Google Shape;2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 name="Google Shape;30;p3"/>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62626"/>
              </a:buClr>
              <a:buSzPts val="3600"/>
              <a:buFont typeface="Century Gothic"/>
              <a:buNone/>
              <a:defRPr b="1"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Gill Sans"/>
                <a:ea typeface="Gill Sans"/>
                <a:cs typeface="Gill Sans"/>
                <a:sym typeface="Gill Sans"/>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Gill Sans"/>
                <a:ea typeface="Gill Sans"/>
                <a:cs typeface="Gill Sans"/>
                <a:sym typeface="Gill Sans"/>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9pPr>
          </a:lstStyle>
          <a:p/>
        </p:txBody>
      </p:sp>
      <p:sp>
        <p:nvSpPr>
          <p:cNvPr id="34" name="Google Shape;34;p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5" name="Google Shape;35;p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6" name="Google Shape;36;p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10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10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10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10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10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10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10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10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kaggle.com/samratp/bikeshare-analysis#Chicago-Divvy-2016.csv" TargetMode="External"/><Relationship Id="rId4" Type="http://schemas.openxmlformats.org/officeDocument/2006/relationships/hyperlink" Target="https://www.bbc.com/news/uk-48106617" TargetMode="External"/><Relationship Id="rId5" Type="http://schemas.openxmlformats.org/officeDocument/2006/relationships/hyperlink" Target="https://www.walkuplawoffice.com/2019/06/19/2019-electric-scooter-helmet-laws-in-california/" TargetMode="External"/><Relationship Id="rId6" Type="http://schemas.openxmlformats.org/officeDocument/2006/relationships/hyperlink" Target="https://www.washingtonpost.com/technology/2019/01/25/electric-scooters-send-more-people-hospital-than-bicycles-walking-new-study-fin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9" name="Shape 129"/>
        <p:cNvGrpSpPr/>
        <p:nvPr/>
      </p:nvGrpSpPr>
      <p:grpSpPr>
        <a:xfrm>
          <a:off x="0" y="0"/>
          <a:ext cx="0" cy="0"/>
          <a:chOff x="0" y="0"/>
          <a:chExt cx="0" cy="0"/>
        </a:xfrm>
      </p:grpSpPr>
      <p:pic>
        <p:nvPicPr>
          <p:cNvPr id="130" name="Google Shape;130;p15"/>
          <p:cNvPicPr preferRelativeResize="0"/>
          <p:nvPr/>
        </p:nvPicPr>
        <p:blipFill rotWithShape="1">
          <a:blip r:embed="rId3">
            <a:alphaModFix/>
          </a:blip>
          <a:srcRect b="2171" l="0" r="0" t="13873"/>
          <a:stretch/>
        </p:blipFill>
        <p:spPr>
          <a:xfrm>
            <a:off x="20" y="10"/>
            <a:ext cx="12191979" cy="6857990"/>
          </a:xfrm>
          <a:prstGeom prst="rect">
            <a:avLst/>
          </a:prstGeom>
          <a:noFill/>
          <a:ln>
            <a:noFill/>
          </a:ln>
        </p:spPr>
      </p:pic>
      <p:sp>
        <p:nvSpPr>
          <p:cNvPr id="131" name="Google Shape;131;p15"/>
          <p:cNvSpPr/>
          <p:nvPr/>
        </p:nvSpPr>
        <p:spPr>
          <a:xfrm>
            <a:off x="4654295" y="0"/>
            <a:ext cx="6525472" cy="68580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972663" y="320040"/>
            <a:ext cx="5888736" cy="6217920"/>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ph type="ctrTitle"/>
          </p:nvPr>
        </p:nvSpPr>
        <p:spPr>
          <a:xfrm>
            <a:off x="5212297" y="1348844"/>
            <a:ext cx="5409468" cy="3042706"/>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chemeClr val="lt1"/>
              </a:buClr>
              <a:buSzPts val="3800"/>
              <a:buFont typeface="Century Gothic"/>
              <a:buNone/>
            </a:pPr>
            <a:br>
              <a:rPr b="1" lang="en-US" sz="3800">
                <a:solidFill>
                  <a:schemeClr val="lt1"/>
                </a:solidFill>
              </a:rPr>
            </a:br>
            <a:br>
              <a:rPr b="1" lang="en-US" sz="3800">
                <a:solidFill>
                  <a:schemeClr val="lt1"/>
                </a:solidFill>
              </a:rPr>
            </a:br>
            <a:r>
              <a:rPr b="1" lang="en-US" sz="3800">
                <a:solidFill>
                  <a:schemeClr val="lt1"/>
                </a:solidFill>
              </a:rPr>
              <a:t>DAV 5400 Final Project Proposal - Bike Sharing Service</a:t>
            </a:r>
            <a:br>
              <a:rPr lang="en-US" sz="3800">
                <a:solidFill>
                  <a:schemeClr val="lt1"/>
                </a:solidFill>
              </a:rPr>
            </a:br>
            <a:endParaRPr sz="3800">
              <a:solidFill>
                <a:schemeClr val="lt1"/>
              </a:solidFill>
            </a:endParaRPr>
          </a:p>
        </p:txBody>
      </p:sp>
      <p:sp>
        <p:nvSpPr>
          <p:cNvPr id="134" name="Google Shape;134;p15"/>
          <p:cNvSpPr txBox="1"/>
          <p:nvPr>
            <p:ph idx="1" type="subTitle"/>
          </p:nvPr>
        </p:nvSpPr>
        <p:spPr>
          <a:xfrm>
            <a:off x="5212297" y="4682061"/>
            <a:ext cx="5409468" cy="95097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1" lang="en-US">
                <a:solidFill>
                  <a:schemeClr val="lt1"/>
                </a:solidFill>
              </a:rPr>
              <a:t>Team members: Sun Hee Park, Manling Yang</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Bike data from New York City</a:t>
            </a:r>
            <a:endParaRPr/>
          </a:p>
        </p:txBody>
      </p:sp>
      <p:pic>
        <p:nvPicPr>
          <p:cNvPr id="188" name="Google Shape;188;p24"/>
          <p:cNvPicPr preferRelativeResize="0"/>
          <p:nvPr/>
        </p:nvPicPr>
        <p:blipFill>
          <a:blip r:embed="rId3">
            <a:alphaModFix/>
          </a:blip>
          <a:stretch>
            <a:fillRect/>
          </a:stretch>
        </p:blipFill>
        <p:spPr>
          <a:xfrm>
            <a:off x="516310" y="2014200"/>
            <a:ext cx="11159391" cy="318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685800" y="642600"/>
            <a:ext cx="10893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sz="2800"/>
              <a:t>The most hard part we encountered with the final project was </a:t>
            </a:r>
            <a:endParaRPr sz="2800"/>
          </a:p>
        </p:txBody>
      </p:sp>
      <p:pic>
        <p:nvPicPr>
          <p:cNvPr id="194" name="Google Shape;194;p25"/>
          <p:cNvPicPr preferRelativeResize="0"/>
          <p:nvPr/>
        </p:nvPicPr>
        <p:blipFill>
          <a:blip r:embed="rId3">
            <a:alphaModFix/>
          </a:blip>
          <a:stretch>
            <a:fillRect/>
          </a:stretch>
        </p:blipFill>
        <p:spPr>
          <a:xfrm>
            <a:off x="759075" y="1797351"/>
            <a:ext cx="10531724" cy="425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References</a:t>
            </a:r>
            <a:endParaRPr/>
          </a:p>
        </p:txBody>
      </p:sp>
      <p:sp>
        <p:nvSpPr>
          <p:cNvPr id="200" name="Google Shape;200;p26"/>
          <p:cNvSpPr txBox="1"/>
          <p:nvPr>
            <p:ph idx="1" type="body"/>
          </p:nvPr>
        </p:nvSpPr>
        <p:spPr>
          <a:xfrm>
            <a:off x="1066800" y="1814513"/>
            <a:ext cx="10058400" cy="41382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b="1" sz="2000"/>
          </a:p>
          <a:p>
            <a:pPr indent="-182880" lvl="0" marL="182880" rtl="0" algn="l">
              <a:lnSpc>
                <a:spcPct val="100000"/>
              </a:lnSpc>
              <a:spcBef>
                <a:spcPts val="900"/>
              </a:spcBef>
              <a:spcAft>
                <a:spcPts val="0"/>
              </a:spcAft>
              <a:buSzPts val="2000"/>
              <a:buChar char="◦"/>
            </a:pPr>
            <a:r>
              <a:rPr lang="en-US" sz="2000" u="sng">
                <a:solidFill>
                  <a:schemeClr val="hlink"/>
                </a:solidFill>
                <a:hlinkClick r:id="rId3"/>
              </a:rPr>
              <a:t>https://www.kaggle.com/samratp/bikeshare-analysis#Chicago-Divvy-2016.csv</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4"/>
              </a:rPr>
              <a:t>https://www.bbc.com/news/uk-48106617</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5"/>
              </a:rPr>
              <a:t>https://www.walkuplawoffice.com/2019/06/19/2019-electric-scooter-helmet-laws-in-california/</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6"/>
              </a:rPr>
              <a:t>https://www.washingtonpost.com/technology/2019/01/25/electric-scooters-send-more-people-hospital-than-bicycles-walking-new-study-finds/</a:t>
            </a:r>
            <a:endParaRPr sz="2000"/>
          </a:p>
          <a:p>
            <a:pPr indent="-55879" lvl="0" marL="182880" rtl="0" algn="l">
              <a:lnSpc>
                <a:spcPct val="100000"/>
              </a:lnSpc>
              <a:spcBef>
                <a:spcPts val="900"/>
              </a:spcBef>
              <a:spcAft>
                <a:spcPts val="0"/>
              </a:spcAft>
              <a:buSzPts val="2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1172300" y="2950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t>Thank you for watching our presentation</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Motivation</a:t>
            </a:r>
            <a:endParaRPr/>
          </a:p>
        </p:txBody>
      </p:sp>
      <p:sp>
        <p:nvSpPr>
          <p:cNvPr id="140" name="Google Shape;140;p1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14630" lvl="0" marL="182880" rtl="0" algn="l">
              <a:lnSpc>
                <a:spcPct val="100000"/>
              </a:lnSpc>
              <a:spcBef>
                <a:spcPts val="0"/>
              </a:spcBef>
              <a:spcAft>
                <a:spcPts val="0"/>
              </a:spcAft>
              <a:buSzPts val="2100"/>
              <a:buChar char="◦"/>
            </a:pPr>
            <a:r>
              <a:rPr lang="en-US" sz="2100"/>
              <a:t>Today, there are many ride-sharing companies that offer users to share car rides, or ride electric scooters or bikes. However, bike sharing is the worthiest of notice to be analyzed now and even for the future. It is because people face practical and realistic problems when sharing and cars and electric scooters which do not exist when people share bikes, about insurance or driver’s license.</a:t>
            </a:r>
            <a:endParaRPr sz="2100"/>
          </a:p>
          <a:p>
            <a:pPr indent="-214630" lvl="0" marL="182880" rtl="0" algn="l">
              <a:lnSpc>
                <a:spcPct val="100000"/>
              </a:lnSpc>
              <a:spcBef>
                <a:spcPts val="0"/>
              </a:spcBef>
              <a:spcAft>
                <a:spcPts val="0"/>
              </a:spcAft>
              <a:buSzPts val="2100"/>
              <a:buChar char="◦"/>
            </a:pPr>
            <a:r>
              <a:rPr lang="en-US" sz="2100"/>
              <a:t>This is why people would like to use bike-sharing. There are some companies offer the bike-sharing in the city. Understand the bike-sharing situation is beneficial for people to find the best station to begin and end of bike-sharing usage.</a:t>
            </a:r>
            <a:endParaRPr sz="2100"/>
          </a:p>
          <a:p>
            <a:pPr indent="-214630" lvl="0" marL="182880" rtl="0" algn="l">
              <a:lnSpc>
                <a:spcPct val="100000"/>
              </a:lnSpc>
              <a:spcBef>
                <a:spcPts val="0"/>
              </a:spcBef>
              <a:spcAft>
                <a:spcPts val="0"/>
              </a:spcAft>
              <a:buSzPts val="2100"/>
              <a:buChar char="◦"/>
            </a:pPr>
            <a:r>
              <a:rPr lang="en-US" sz="2100"/>
              <a:t>In addition, our major is Data Analyze and Virtualization. I may work for the bike-sharing company in the future. Practices more. </a:t>
            </a:r>
            <a:endParaRPr sz="2100"/>
          </a:p>
          <a:p>
            <a:pPr indent="-81279" lvl="0" marL="182880" rtl="0" algn="l">
              <a:lnSpc>
                <a:spcPct val="100000"/>
              </a:lnSpc>
              <a:spcBef>
                <a:spcPts val="900"/>
              </a:spcBef>
              <a:spcAft>
                <a:spcPts val="0"/>
              </a:spcAft>
              <a:buSzPts val="1600"/>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1066800" y="484319"/>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Research Questions</a:t>
            </a:r>
            <a:endParaRPr/>
          </a:p>
        </p:txBody>
      </p:sp>
      <p:sp>
        <p:nvSpPr>
          <p:cNvPr id="146" name="Google Shape;146;p17"/>
          <p:cNvSpPr txBox="1"/>
          <p:nvPr>
            <p:ph idx="1" type="body"/>
          </p:nvPr>
        </p:nvSpPr>
        <p:spPr>
          <a:xfrm>
            <a:off x="1066800" y="1635375"/>
            <a:ext cx="10058400" cy="4404900"/>
          </a:xfrm>
          <a:prstGeom prst="rect">
            <a:avLst/>
          </a:prstGeom>
          <a:noFill/>
          <a:ln>
            <a:noFill/>
          </a:ln>
        </p:spPr>
        <p:txBody>
          <a:bodyPr anchorCtr="0" anchor="t" bIns="45700" lIns="91425" spcFirstLastPara="1" rIns="91425" wrap="square" tIns="45700">
            <a:noAutofit/>
          </a:bodyPr>
          <a:lstStyle/>
          <a:p>
            <a:pPr indent="-201930" lvl="0" marL="182880" rtl="0" algn="l">
              <a:lnSpc>
                <a:spcPct val="100000"/>
              </a:lnSpc>
              <a:spcBef>
                <a:spcPts val="0"/>
              </a:spcBef>
              <a:spcAft>
                <a:spcPts val="0"/>
              </a:spcAft>
              <a:buSzPts val="2100"/>
              <a:buChar char="◦"/>
            </a:pPr>
            <a:r>
              <a:rPr lang="en-US" sz="2100"/>
              <a:t>Along with increasing number of Bike-Sharing users, companies want to analyze their customer's data. They want to conduct marketing based on users who are mostly using the service. We expected that the companies assume main factors as ‘</a:t>
            </a:r>
            <a:r>
              <a:rPr lang="en-US" sz="2100"/>
              <a:t>location’,</a:t>
            </a:r>
            <a:r>
              <a:rPr lang="en-US" sz="2100"/>
              <a:t> 'time', 'age', and 'gender' for analyzing their data.</a:t>
            </a:r>
            <a:endParaRPr sz="2100"/>
          </a:p>
          <a:p>
            <a:pPr indent="-201930" lvl="0" marL="182880" rtl="0" algn="l">
              <a:lnSpc>
                <a:spcPct val="100000"/>
              </a:lnSpc>
              <a:spcBef>
                <a:spcPts val="900"/>
              </a:spcBef>
              <a:spcAft>
                <a:spcPts val="0"/>
              </a:spcAft>
              <a:buSzPts val="2100"/>
              <a:buChar char="◦"/>
            </a:pPr>
            <a:r>
              <a:rPr lang="en-US" sz="2100"/>
              <a:t>In addition, we are also going to compare popularity in using this service in two cities - Chicago and New York. Thus, the questions that we take into account are:</a:t>
            </a:r>
            <a:endParaRPr sz="2100"/>
          </a:p>
          <a:p>
            <a:pPr indent="-201930" lvl="1" marL="457200" rtl="0" algn="l">
              <a:lnSpc>
                <a:spcPct val="100000"/>
              </a:lnSpc>
              <a:spcBef>
                <a:spcPts val="900"/>
              </a:spcBef>
              <a:spcAft>
                <a:spcPts val="0"/>
              </a:spcAft>
              <a:buSzPts val="2100"/>
              <a:buChar char="◦"/>
            </a:pPr>
            <a:r>
              <a:rPr lang="en-US" sz="2100"/>
              <a:t>When (specific time) do people mostly use bike-sharing service, such as month, weekday and day?</a:t>
            </a:r>
            <a:endParaRPr sz="2100"/>
          </a:p>
          <a:p>
            <a:pPr indent="-201930" lvl="1" marL="457200" rtl="0" algn="l">
              <a:lnSpc>
                <a:spcPct val="100000"/>
              </a:lnSpc>
              <a:spcBef>
                <a:spcPts val="900"/>
              </a:spcBef>
              <a:spcAft>
                <a:spcPts val="0"/>
              </a:spcAft>
              <a:buSzPts val="2100"/>
              <a:buChar char="◦"/>
            </a:pPr>
            <a:r>
              <a:rPr lang="en-US" sz="2100"/>
              <a:t>Which age range of is mostly using bike-sharing service?</a:t>
            </a:r>
            <a:endParaRPr sz="2100"/>
          </a:p>
          <a:p>
            <a:pPr indent="-201930" lvl="1" marL="457200" rtl="0" algn="l">
              <a:lnSpc>
                <a:spcPct val="100000"/>
              </a:lnSpc>
              <a:spcBef>
                <a:spcPts val="900"/>
              </a:spcBef>
              <a:spcAft>
                <a:spcPts val="0"/>
              </a:spcAft>
              <a:buSzPts val="2100"/>
              <a:buChar char="◦"/>
            </a:pPr>
            <a:r>
              <a:rPr lang="en-US" sz="2100"/>
              <a:t>Which gender is the main users in both city?</a:t>
            </a:r>
            <a:endParaRPr sz="2100"/>
          </a:p>
          <a:p>
            <a:pPr indent="-201930" lvl="1" marL="457200" rtl="0" algn="l">
              <a:lnSpc>
                <a:spcPct val="100000"/>
              </a:lnSpc>
              <a:spcBef>
                <a:spcPts val="900"/>
              </a:spcBef>
              <a:spcAft>
                <a:spcPts val="0"/>
              </a:spcAft>
              <a:buSzPts val="2100"/>
              <a:buChar char="◦"/>
            </a:pPr>
            <a:r>
              <a:rPr lang="en-US" sz="2100"/>
              <a:t>Which station is the most popular one?</a:t>
            </a:r>
            <a:endParaRPr sz="2100"/>
          </a:p>
          <a:p>
            <a:pPr indent="-201930" lvl="1" marL="457200" rtl="0" algn="l">
              <a:lnSpc>
                <a:spcPct val="100000"/>
              </a:lnSpc>
              <a:spcBef>
                <a:spcPts val="900"/>
              </a:spcBef>
              <a:spcAft>
                <a:spcPts val="0"/>
              </a:spcAft>
              <a:buSzPts val="2100"/>
              <a:buChar char="◦"/>
            </a:pPr>
            <a:r>
              <a:rPr lang="en-US" sz="2100"/>
              <a:t>Which city is more popular to use the bike sharing services?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Used Data</a:t>
            </a:r>
            <a:endParaRPr/>
          </a:p>
        </p:txBody>
      </p:sp>
      <p:sp>
        <p:nvSpPr>
          <p:cNvPr id="152" name="Google Shape;152;p1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20980" lvl="0" marL="182880" rtl="0" algn="l">
              <a:lnSpc>
                <a:spcPct val="100000"/>
              </a:lnSpc>
              <a:spcBef>
                <a:spcPts val="0"/>
              </a:spcBef>
              <a:spcAft>
                <a:spcPts val="0"/>
              </a:spcAft>
              <a:buSzPts val="2400"/>
              <a:buChar char="◦"/>
            </a:pPr>
            <a:r>
              <a:rPr lang="en-US" sz="2400"/>
              <a:t>The first data set('Chicago-Divvy-2016') is a SQL file.</a:t>
            </a:r>
            <a:endParaRPr sz="2400"/>
          </a:p>
          <a:p>
            <a:pPr indent="-220980" lvl="0" marL="182880" rtl="0" algn="l">
              <a:lnSpc>
                <a:spcPct val="100000"/>
              </a:lnSpc>
              <a:spcBef>
                <a:spcPts val="900"/>
              </a:spcBef>
              <a:spcAft>
                <a:spcPts val="0"/>
              </a:spcAft>
              <a:buSzPts val="2400"/>
              <a:buChar char="◦"/>
            </a:pPr>
            <a:r>
              <a:rPr lang="en-US" sz="2400"/>
              <a:t>The second data ('NYC-BikeShare-2016') is a CSV file</a:t>
            </a:r>
            <a:endParaRPr sz="2400"/>
          </a:p>
          <a:p>
            <a:pPr indent="-220980" lvl="0" marL="182880" rtl="0" algn="l">
              <a:lnSpc>
                <a:spcPct val="100000"/>
              </a:lnSpc>
              <a:spcBef>
                <a:spcPts val="900"/>
              </a:spcBef>
              <a:spcAft>
                <a:spcPts val="0"/>
              </a:spcAft>
              <a:buSzPts val="2400"/>
              <a:buChar char="◦"/>
            </a:pPr>
            <a:r>
              <a:rPr lang="en-US" sz="2400"/>
              <a:t>Both files are from Kaggle.</a:t>
            </a:r>
            <a:endParaRPr sz="2400"/>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Approach</a:t>
            </a:r>
            <a:endParaRPr/>
          </a:p>
        </p:txBody>
      </p:sp>
      <p:sp>
        <p:nvSpPr>
          <p:cNvPr id="158" name="Google Shape;158;p1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195580" lvl="0" marL="182880" rtl="0" algn="l">
              <a:lnSpc>
                <a:spcPct val="100000"/>
              </a:lnSpc>
              <a:spcBef>
                <a:spcPts val="0"/>
              </a:spcBef>
              <a:spcAft>
                <a:spcPts val="0"/>
              </a:spcAft>
              <a:buSzPts val="2000"/>
              <a:buChar char="◦"/>
            </a:pPr>
            <a:r>
              <a:rPr lang="en-US" sz="2000"/>
              <a:t>In this project, we are going to investigate the ride-sharing market first to understand our data well. Then we will start analyzing the data from Kaggle to understand what are considered to be influential factors for the bike-sharing service.</a:t>
            </a:r>
            <a:endParaRPr sz="2000"/>
          </a:p>
          <a:p>
            <a:pPr indent="-195580" lvl="0" marL="182880" rtl="0" algn="l">
              <a:lnSpc>
                <a:spcPct val="100000"/>
              </a:lnSpc>
              <a:spcBef>
                <a:spcPts val="900"/>
              </a:spcBef>
              <a:spcAft>
                <a:spcPts val="0"/>
              </a:spcAft>
              <a:buSzPts val="2000"/>
              <a:buChar char="◦"/>
            </a:pPr>
            <a:r>
              <a:rPr lang="en-US" sz="2000"/>
              <a:t>After the investigation, we are going to cleanse NYC-Bike Share data because it includes data from 2016. We are going to use only data from 2016 to compare with Chicago data from 2016. After that, we will also cleanse both data because these data should have the same column names or the same types of attributes to be compared. Then we will store our data as CSV format on Github.</a:t>
            </a:r>
            <a:endParaRPr sz="2000"/>
          </a:p>
          <a:p>
            <a:pPr indent="-195580" lvl="0" marL="182880" rtl="0" algn="l">
              <a:lnSpc>
                <a:spcPct val="100000"/>
              </a:lnSpc>
              <a:spcBef>
                <a:spcPts val="900"/>
              </a:spcBef>
              <a:spcAft>
                <a:spcPts val="0"/>
              </a:spcAft>
              <a:buSzPts val="2000"/>
              <a:buChar char="◦"/>
            </a:pPr>
            <a:r>
              <a:rPr lang="en-US" sz="2000"/>
              <a:t>To analyze our data, we would apply a histogram and a box plot to figure out time and age range that the bike-sharing service is mostly used from. After than, we are going to use bar, histogram, scatter, line graphs to figure out the third and the last question.</a:t>
            </a:r>
            <a:endParaRPr sz="2000"/>
          </a:p>
          <a:p>
            <a:pPr indent="-68579" lvl="0" marL="182880" rtl="0" algn="l">
              <a:lnSpc>
                <a:spcPct val="100000"/>
              </a:lnSpc>
              <a:spcBef>
                <a:spcPts val="900"/>
              </a:spcBef>
              <a:spcAft>
                <a:spcPts val="0"/>
              </a:spcAft>
              <a:buSzPts val="1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Attributes of two data sources (sql and csv)</a:t>
            </a:r>
            <a:endParaRPr/>
          </a:p>
        </p:txBody>
      </p:sp>
      <p:sp>
        <p:nvSpPr>
          <p:cNvPr id="164" name="Google Shape;164;p20"/>
          <p:cNvSpPr txBox="1"/>
          <p:nvPr>
            <p:ph idx="1" type="body"/>
          </p:nvPr>
        </p:nvSpPr>
        <p:spPr>
          <a:xfrm>
            <a:off x="1066800" y="1892101"/>
            <a:ext cx="10058400" cy="4412100"/>
          </a:xfrm>
          <a:prstGeom prst="rect">
            <a:avLst/>
          </a:prstGeom>
          <a:noFill/>
          <a:ln>
            <a:noFill/>
          </a:ln>
        </p:spPr>
        <p:txBody>
          <a:bodyPr anchorCtr="0" anchor="t" bIns="45700" lIns="91425" spcFirstLastPara="1" rIns="91425" wrap="square" tIns="45700">
            <a:noAutofit/>
          </a:bodyPr>
          <a:lstStyle/>
          <a:p>
            <a:pPr indent="-204152" lvl="0" marL="182880" rtl="0" algn="l">
              <a:lnSpc>
                <a:spcPct val="90000"/>
              </a:lnSpc>
              <a:spcBef>
                <a:spcPts val="0"/>
              </a:spcBef>
              <a:spcAft>
                <a:spcPts val="0"/>
              </a:spcAft>
              <a:buSzPts val="2000"/>
              <a:buChar char="◦"/>
            </a:pPr>
            <a:r>
              <a:rPr lang="en-US" sz="2000"/>
              <a:t>Trip duration: Time in sec</a:t>
            </a:r>
            <a:endParaRPr sz="2000"/>
          </a:p>
          <a:p>
            <a:pPr indent="-204152" lvl="0" marL="182880" rtl="0" algn="l">
              <a:lnSpc>
                <a:spcPct val="90000"/>
              </a:lnSpc>
              <a:spcBef>
                <a:spcPts val="900"/>
              </a:spcBef>
              <a:spcAft>
                <a:spcPts val="0"/>
              </a:spcAft>
              <a:buSzPts val="2000"/>
              <a:buChar char="◦"/>
            </a:pPr>
            <a:r>
              <a:rPr lang="en-US" sz="2000"/>
              <a:t>Start time: Time to start to use bike sharing services</a:t>
            </a:r>
            <a:endParaRPr sz="2000"/>
          </a:p>
          <a:p>
            <a:pPr indent="-204152" lvl="0" marL="182880" rtl="0" algn="l">
              <a:lnSpc>
                <a:spcPct val="90000"/>
              </a:lnSpc>
              <a:spcBef>
                <a:spcPts val="900"/>
              </a:spcBef>
              <a:spcAft>
                <a:spcPts val="0"/>
              </a:spcAft>
              <a:buSzPts val="2000"/>
              <a:buChar char="◦"/>
            </a:pPr>
            <a:r>
              <a:rPr lang="en-US" sz="2000"/>
              <a:t>Stop time: Time to stop to use bike sharing services</a:t>
            </a:r>
            <a:endParaRPr sz="2000"/>
          </a:p>
          <a:p>
            <a:pPr indent="-204152" lvl="0" marL="182880" rtl="0" algn="l">
              <a:lnSpc>
                <a:spcPct val="90000"/>
              </a:lnSpc>
              <a:spcBef>
                <a:spcPts val="900"/>
              </a:spcBef>
              <a:spcAft>
                <a:spcPts val="0"/>
              </a:spcAft>
              <a:buSzPts val="2000"/>
              <a:buChar char="◦"/>
            </a:pPr>
            <a:r>
              <a:rPr lang="en-US" sz="2000"/>
              <a:t>Bike id: the id of bike</a:t>
            </a:r>
            <a:endParaRPr sz="2000"/>
          </a:p>
          <a:p>
            <a:pPr indent="-204152" lvl="0" marL="182880" rtl="0" algn="l">
              <a:lnSpc>
                <a:spcPct val="90000"/>
              </a:lnSpc>
              <a:spcBef>
                <a:spcPts val="900"/>
              </a:spcBef>
              <a:spcAft>
                <a:spcPts val="0"/>
              </a:spcAft>
              <a:buSzPts val="2000"/>
              <a:buChar char="◦"/>
            </a:pPr>
            <a:r>
              <a:rPr lang="en-US" sz="2000"/>
              <a:t>From station id: The id of the bike station for people star to use bike sahring services</a:t>
            </a:r>
            <a:endParaRPr sz="2000"/>
          </a:p>
          <a:p>
            <a:pPr indent="-204152" lvl="0" marL="182880" rtl="0" algn="l">
              <a:lnSpc>
                <a:spcPct val="90000"/>
              </a:lnSpc>
              <a:spcBef>
                <a:spcPts val="900"/>
              </a:spcBef>
              <a:spcAft>
                <a:spcPts val="0"/>
              </a:spcAft>
              <a:buSzPts val="2000"/>
              <a:buChar char="◦"/>
            </a:pPr>
            <a:r>
              <a:rPr lang="en-US" sz="2000"/>
              <a:t>From station name: The name of the bike station for people star to use bike sahring services</a:t>
            </a:r>
            <a:endParaRPr sz="2000"/>
          </a:p>
          <a:p>
            <a:pPr indent="-204152" lvl="0" marL="182880" rtl="0" algn="l">
              <a:lnSpc>
                <a:spcPct val="90000"/>
              </a:lnSpc>
              <a:spcBef>
                <a:spcPts val="900"/>
              </a:spcBef>
              <a:spcAft>
                <a:spcPts val="0"/>
              </a:spcAft>
              <a:buSzPts val="2000"/>
              <a:buChar char="◦"/>
            </a:pPr>
            <a:r>
              <a:rPr lang="en-US" sz="2000"/>
              <a:t>To station id: The id of the bike station for people stop to use bike sahring services</a:t>
            </a:r>
            <a:endParaRPr sz="2000"/>
          </a:p>
          <a:p>
            <a:pPr indent="-204152" lvl="0" marL="182880" rtl="0" algn="l">
              <a:lnSpc>
                <a:spcPct val="90000"/>
              </a:lnSpc>
              <a:spcBef>
                <a:spcPts val="900"/>
              </a:spcBef>
              <a:spcAft>
                <a:spcPts val="0"/>
              </a:spcAft>
              <a:buSzPts val="2000"/>
              <a:buChar char="◦"/>
            </a:pPr>
            <a:r>
              <a:rPr lang="en-US" sz="2000"/>
              <a:t>To station name: The name of the bike station for people stop to use bike sahring se</a:t>
            </a:r>
            <a:r>
              <a:rPr lang="en-US" sz="2000"/>
              <a:t>sz</a:t>
            </a:r>
            <a:r>
              <a:rPr lang="en-US" sz="2000"/>
              <a:t>rvices</a:t>
            </a:r>
            <a:endParaRPr sz="2000"/>
          </a:p>
          <a:p>
            <a:pPr indent="-204152" lvl="0" marL="182880" rtl="0" algn="l">
              <a:lnSpc>
                <a:spcPct val="90000"/>
              </a:lnSpc>
              <a:spcBef>
                <a:spcPts val="900"/>
              </a:spcBef>
              <a:spcAft>
                <a:spcPts val="0"/>
              </a:spcAft>
              <a:buSzPts val="2000"/>
              <a:buChar char="◦"/>
            </a:pPr>
            <a:r>
              <a:rPr lang="en-US" sz="2000"/>
              <a:t>User type:the type of bike users</a:t>
            </a:r>
            <a:endParaRPr sz="2000"/>
          </a:p>
          <a:p>
            <a:pPr indent="-204152" lvl="0" marL="182880" rtl="0" algn="l">
              <a:lnSpc>
                <a:spcPct val="90000"/>
              </a:lnSpc>
              <a:spcBef>
                <a:spcPts val="900"/>
              </a:spcBef>
              <a:spcAft>
                <a:spcPts val="0"/>
              </a:spcAft>
              <a:buSzPts val="2000"/>
              <a:buChar char="◦"/>
            </a:pPr>
            <a:r>
              <a:rPr lang="en-US" sz="2000"/>
              <a:t>G</a:t>
            </a:r>
            <a:r>
              <a:rPr lang="en-US" sz="2000"/>
              <a:t>ender: the gender of bike user</a:t>
            </a:r>
            <a:r>
              <a:rPr lang="en-US" sz="2000"/>
              <a:t>s</a:t>
            </a:r>
            <a:endParaRPr sz="2000"/>
          </a:p>
          <a:p>
            <a:pPr indent="-204152" lvl="0" marL="182880" rtl="0" algn="l">
              <a:lnSpc>
                <a:spcPct val="90000"/>
              </a:lnSpc>
              <a:spcBef>
                <a:spcPts val="900"/>
              </a:spcBef>
              <a:spcAft>
                <a:spcPts val="0"/>
              </a:spcAft>
              <a:buSzPts val="2000"/>
              <a:buChar char="◦"/>
            </a:pPr>
            <a:r>
              <a:rPr lang="en-US" sz="2000"/>
              <a:t>Birth_year: the birth year of bike users</a:t>
            </a:r>
            <a:endParaRPr sz="2000"/>
          </a:p>
          <a:p>
            <a:pPr indent="-77152" lvl="0" marL="182880" rtl="0" algn="l">
              <a:lnSpc>
                <a:spcPct val="90000"/>
              </a:lnSpc>
              <a:spcBef>
                <a:spcPts val="900"/>
              </a:spcBef>
              <a:spcAft>
                <a:spcPts val="0"/>
              </a:spcAft>
              <a:buSzPts val="1665"/>
              <a:buNone/>
            </a:pPr>
            <a:r>
              <a:t/>
            </a: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Bike data from Chicago</a:t>
            </a:r>
            <a:endParaRPr/>
          </a:p>
        </p:txBody>
      </p:sp>
      <p:pic>
        <p:nvPicPr>
          <p:cNvPr id="170" name="Google Shape;170;p21"/>
          <p:cNvPicPr preferRelativeResize="0"/>
          <p:nvPr/>
        </p:nvPicPr>
        <p:blipFill>
          <a:blip r:embed="rId3">
            <a:alphaModFix/>
          </a:blip>
          <a:stretch>
            <a:fillRect/>
          </a:stretch>
        </p:blipFill>
        <p:spPr>
          <a:xfrm>
            <a:off x="1273425" y="2014200"/>
            <a:ext cx="9334650" cy="403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Bike data from Chicago</a:t>
            </a:r>
            <a:endParaRPr/>
          </a:p>
        </p:txBody>
      </p:sp>
      <p:pic>
        <p:nvPicPr>
          <p:cNvPr id="176" name="Google Shape;176;p22"/>
          <p:cNvPicPr preferRelativeResize="0"/>
          <p:nvPr/>
        </p:nvPicPr>
        <p:blipFill>
          <a:blip r:embed="rId3">
            <a:alphaModFix/>
          </a:blip>
          <a:stretch>
            <a:fillRect/>
          </a:stretch>
        </p:blipFill>
        <p:spPr>
          <a:xfrm>
            <a:off x="593550" y="2014200"/>
            <a:ext cx="11087999" cy="318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Bike data from New York City</a:t>
            </a:r>
            <a:endParaRPr/>
          </a:p>
        </p:txBody>
      </p:sp>
      <p:pic>
        <p:nvPicPr>
          <p:cNvPr id="182" name="Google Shape;182;p23"/>
          <p:cNvPicPr preferRelativeResize="0"/>
          <p:nvPr/>
        </p:nvPicPr>
        <p:blipFill>
          <a:blip r:embed="rId3">
            <a:alphaModFix/>
          </a:blip>
          <a:stretch>
            <a:fillRect/>
          </a:stretch>
        </p:blipFill>
        <p:spPr>
          <a:xfrm>
            <a:off x="1066800" y="1916025"/>
            <a:ext cx="9642225" cy="410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AnalogousFromLightSeedLeftStep">
      <a:dk1>
        <a:srgbClr val="000000"/>
      </a:dk1>
      <a:lt1>
        <a:srgbClr val="FFFFFF"/>
      </a:lt1>
      <a:dk2>
        <a:srgbClr val="412924"/>
      </a:dk2>
      <a:lt2>
        <a:srgbClr val="E2E5E8"/>
      </a:lt2>
      <a:accent1>
        <a:srgbClr val="B89D7C"/>
      </a:accent1>
      <a:accent2>
        <a:srgbClr val="BA867F"/>
      </a:accent2>
      <a:accent3>
        <a:srgbClr val="C492A1"/>
      </a:accent3>
      <a:accent4>
        <a:srgbClr val="BA7FA9"/>
      </a:accent4>
      <a:accent5>
        <a:srgbClr val="BE93C5"/>
      </a:accent5>
      <a:accent6>
        <a:srgbClr val="997FBA"/>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AnalogousFromLightSeedLeftStep">
      <a:dk1>
        <a:srgbClr val="000000"/>
      </a:dk1>
      <a:lt1>
        <a:srgbClr val="FFFFFF"/>
      </a:lt1>
      <a:dk2>
        <a:srgbClr val="412924"/>
      </a:dk2>
      <a:lt2>
        <a:srgbClr val="E2E5E8"/>
      </a:lt2>
      <a:accent1>
        <a:srgbClr val="B89D7C"/>
      </a:accent1>
      <a:accent2>
        <a:srgbClr val="BA867F"/>
      </a:accent2>
      <a:accent3>
        <a:srgbClr val="C492A1"/>
      </a:accent3>
      <a:accent4>
        <a:srgbClr val="BA7FA9"/>
      </a:accent4>
      <a:accent5>
        <a:srgbClr val="BE93C5"/>
      </a:accent5>
      <a:accent6>
        <a:srgbClr val="997FBA"/>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