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1A59-90BD-44D2-BCA8-AF48B94C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E9992-C4F9-4F7D-A399-D9DDE05B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F7A34-28B5-4047-B234-D6ACE48E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A09DE-12F3-4CEB-A21D-71819FA6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D6BE8-9F00-44B7-AFE9-AB5951F4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86F9A-BF5C-41DD-97FE-39E8B168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3DC47F-B8B3-4C0B-8FC1-8AB39AA11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DFFF3-1B2D-485F-8A46-006D93EB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02D4F-7BAA-4D77-BEFD-F8039204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CF62F-5E16-49C5-8F4D-84E82DD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C83EF8-BFF9-4EE4-9217-D2A153E2D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C1137-7948-40FB-8698-E32937F1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EE5B9-F6E8-432A-9119-10CA05A4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5CF84-CCAE-4CBF-A42D-C6BB05DC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69E68-4844-4422-B8F7-ECFF066C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5B6CF-5B2A-42D2-A723-1B022C95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AAF56-E5B8-45D4-B3B3-7AA6C2E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BD0B9-2D5D-4B32-B0D0-06644595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25241-2F5B-4DCC-938C-47317B26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BACD-4E63-4C65-9908-8CD06157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1873A-84CC-40A5-8236-0D0965F7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0E0BB-26F0-41A2-91BF-CF1712D5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F408-5CD7-46C6-B3F8-95E191C7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E5239-6CCF-4F52-8CE9-7B2067A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36154-0BBB-40E8-955F-BE8CDF88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EEC71-DB43-4789-81A6-681AB165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3C7B3-548E-4488-8AA4-4DD5EBED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C0139-CC84-4C53-926C-8F81860A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02F50-C399-461C-8C57-A1F437AA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A143C-6DCF-46B1-8467-658A8500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7086B-3359-4D28-8151-3CB965C0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D9B0E-A825-4D60-8D49-D45C51AD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041CA-A9F6-4990-B332-2896E9C1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687C1-95B7-4EAC-AE57-491FE62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0DC7C-5B50-4D91-947A-F0F3DD0F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29ED29-36D3-42F7-AC71-2B3F2141C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98851-B3D4-4D96-A3D1-01B473F1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1F0675-83B1-45E2-88CE-B1B1BD72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C8D1A-D5D8-4C11-896B-A0085E87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5CC6F-8DCD-40D7-BC65-714F673C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C8DA5A-335A-4A82-AE2C-D1FF4ACC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8CE72-4CB2-458E-99E4-C1A3C1B6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CD60C-D15D-4417-BB60-84FEE0ED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09B8F-A731-4D31-86CD-967401BD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94391-E5DF-4E90-A461-5161670E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80D4C-29B2-4612-B312-624F9602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8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98EB-783C-4A05-8E10-20BD7E4A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2FAB3-596A-4768-833A-4F1B02D7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4CF3E-B6B9-40E7-A071-DCC617464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6AA6C-CE91-4DD9-909A-00F6C44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8EFC6-A71A-41CB-81A7-8FD5352B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3F494-2EB3-41C4-8ADC-E05F2E23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A939A-9D1C-46D8-84E3-419843F5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B6C89-D3A3-4C9F-98EA-19A9B21B8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34739-7E2E-413F-838F-E46A8509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086B2-093F-4D90-B322-8A2A49A8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64DC0-A784-4936-A38F-C86626AE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37AD4-044D-466C-8576-0BCA7B0B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7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26C609-32A0-40B7-AB36-C3FA042B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7B93B-7669-4F11-AC6B-A0A08BEE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D081A-45F1-414D-A838-4C7A073F3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120B-4F8A-4A21-8228-361881EA2B2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9F4B1-42D9-4B87-8819-3DAC08A1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DEA0C-6598-4CA4-AB16-D8C53E3ED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F8D2-75D8-4F65-B5B8-C9E4B1F3F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81B3A-C00E-4F81-98C7-B051D68EE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6CF29-35E0-43FF-8A57-4FB6F4037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8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817F-430C-40D8-B6AF-4D1F04C0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28CDCF-3CF1-4CEF-8E15-3FBCC03C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15" y="2864806"/>
            <a:ext cx="1651940" cy="411515"/>
          </a:xfrm>
          <a:prstGeom prst="rect">
            <a:avLst/>
          </a:prstGeom>
        </p:spPr>
      </p:pic>
      <p:pic>
        <p:nvPicPr>
          <p:cNvPr id="10" name="图形 9" descr="男性形象">
            <a:extLst>
              <a:ext uri="{FF2B5EF4-FFF2-40B4-BE49-F238E27FC236}">
                <a16:creationId xmlns:a16="http://schemas.microsoft.com/office/drawing/2014/main" id="{446ABC3A-338A-4074-8B6F-F8DB458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764010"/>
            <a:ext cx="600354" cy="600354"/>
          </a:xfrm>
          <a:prstGeom prst="rect">
            <a:avLst/>
          </a:prstGeom>
        </p:spPr>
      </p:pic>
      <p:pic>
        <p:nvPicPr>
          <p:cNvPr id="12" name="图形 11" descr="呼叫中心">
            <a:extLst>
              <a:ext uri="{FF2B5EF4-FFF2-40B4-BE49-F238E27FC236}">
                <a16:creationId xmlns:a16="http://schemas.microsoft.com/office/drawing/2014/main" id="{D1FFC8DB-EEBB-42B1-AB46-977BF5939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8830" y="5812655"/>
            <a:ext cx="579268" cy="57926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5D7EBE-6842-4841-B38F-47F144E19061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438554" y="3064187"/>
            <a:ext cx="664761" cy="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4C6205-F185-4514-9D41-BB5633B496D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698464" y="3276321"/>
            <a:ext cx="0" cy="253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076519B-4E68-4EB6-9524-7DB0F810D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303" y="2899113"/>
            <a:ext cx="923925" cy="3429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FF969D5-2EF3-4DA1-B3D7-0DEBF25B11E9}"/>
              </a:ext>
            </a:extLst>
          </p:cNvPr>
          <p:cNvCxnSpPr>
            <a:cxnSpLocks/>
          </p:cNvCxnSpPr>
          <p:nvPr/>
        </p:nvCxnSpPr>
        <p:spPr>
          <a:xfrm flipV="1">
            <a:off x="3755255" y="3002044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D8CA307-8F28-4C3C-B336-13A25EC1E3A8}"/>
              </a:ext>
            </a:extLst>
          </p:cNvPr>
          <p:cNvCxnSpPr>
            <a:cxnSpLocks/>
          </p:cNvCxnSpPr>
          <p:nvPr/>
        </p:nvCxnSpPr>
        <p:spPr>
          <a:xfrm>
            <a:off x="3160450" y="3300824"/>
            <a:ext cx="2601158" cy="2247905"/>
          </a:xfrm>
          <a:prstGeom prst="bentConnector3">
            <a:avLst>
              <a:gd name="adj1" fmla="val 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EE623BD-A6E6-459B-8085-880CB18E3956}"/>
              </a:ext>
            </a:extLst>
          </p:cNvPr>
          <p:cNvSpPr/>
          <p:nvPr/>
        </p:nvSpPr>
        <p:spPr>
          <a:xfrm>
            <a:off x="5761608" y="5102998"/>
            <a:ext cx="2201658" cy="11984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Client Details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6FE0D0-2E63-4AA3-A68B-41B2BC248642}"/>
              </a:ext>
            </a:extLst>
          </p:cNvPr>
          <p:cNvCxnSpPr>
            <a:stCxn id="12" idx="3"/>
          </p:cNvCxnSpPr>
          <p:nvPr/>
        </p:nvCxnSpPr>
        <p:spPr>
          <a:xfrm>
            <a:off x="2988098" y="6102289"/>
            <a:ext cx="2773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F9CB09-CBC0-45CA-AFAD-C88BD8F22A88}"/>
              </a:ext>
            </a:extLst>
          </p:cNvPr>
          <p:cNvCxnSpPr>
            <a:cxnSpLocks/>
          </p:cNvCxnSpPr>
          <p:nvPr/>
        </p:nvCxnSpPr>
        <p:spPr>
          <a:xfrm flipV="1">
            <a:off x="3755255" y="3168462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0970A4D-E876-4BD1-8C43-6BD42C6F21C7}"/>
              </a:ext>
            </a:extLst>
          </p:cNvPr>
          <p:cNvSpPr/>
          <p:nvPr/>
        </p:nvSpPr>
        <p:spPr>
          <a:xfrm>
            <a:off x="8854346" y="5102998"/>
            <a:ext cx="2201658" cy="11984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Wrap Up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4CD1711-AA60-4857-AF19-DB9605605C3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7963266" y="5702241"/>
            <a:ext cx="89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D5A536-87C0-4D7C-9118-192ADC617E0F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3444536" y="3300824"/>
            <a:ext cx="6510639" cy="180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28FB41C-1E2C-4D56-B0E0-17546411A8A6}"/>
              </a:ext>
            </a:extLst>
          </p:cNvPr>
          <p:cNvSpPr/>
          <p:nvPr/>
        </p:nvSpPr>
        <p:spPr>
          <a:xfrm>
            <a:off x="1597821" y="2756338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A4028C8-5B36-48C7-8EA7-FED125456707}"/>
              </a:ext>
            </a:extLst>
          </p:cNvPr>
          <p:cNvSpPr/>
          <p:nvPr/>
        </p:nvSpPr>
        <p:spPr>
          <a:xfrm>
            <a:off x="4574717" y="2722069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2A6146-9CF1-41B9-BC90-F97DE0FED6CF}"/>
              </a:ext>
            </a:extLst>
          </p:cNvPr>
          <p:cNvSpPr/>
          <p:nvPr/>
        </p:nvSpPr>
        <p:spPr>
          <a:xfrm>
            <a:off x="4334859" y="5262547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4E6AD46-D7DC-4771-A9FB-B20D670909BD}"/>
              </a:ext>
            </a:extLst>
          </p:cNvPr>
          <p:cNvSpPr/>
          <p:nvPr/>
        </p:nvSpPr>
        <p:spPr>
          <a:xfrm>
            <a:off x="4574717" y="3207337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83E630E-CC9A-48B5-8164-BF248CAF2EA9}"/>
              </a:ext>
            </a:extLst>
          </p:cNvPr>
          <p:cNvSpPr/>
          <p:nvPr/>
        </p:nvSpPr>
        <p:spPr>
          <a:xfrm>
            <a:off x="8295260" y="5401777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37A5B0-5272-4976-B978-866CFC17AF13}"/>
              </a:ext>
            </a:extLst>
          </p:cNvPr>
          <p:cNvSpPr/>
          <p:nvPr/>
        </p:nvSpPr>
        <p:spPr>
          <a:xfrm>
            <a:off x="6709875" y="3945340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799CF7-D45C-4394-B1B5-32073029723A}"/>
              </a:ext>
            </a:extLst>
          </p:cNvPr>
          <p:cNvSpPr txBox="1"/>
          <p:nvPr/>
        </p:nvSpPr>
        <p:spPr>
          <a:xfrm>
            <a:off x="7378121" y="75115"/>
            <a:ext cx="46404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Incoming call: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accent1"/>
                </a:solidFill>
              </a:rPr>
              <a:t>Customer call in, and enter pin code for authentication.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 calls IVR API to verify the pin. If the pin is successfully verified, IVR API returns FIL-SESSION-ID to </a:t>
            </a: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 pops up a new browser window with HK CRMT screen by passing in the FIL-SESSION-ID to display the client details.</a:t>
            </a:r>
          </a:p>
          <a:p>
            <a:endParaRPr lang="en-US" altLang="zh-CN" sz="1400" b="1" dirty="0">
              <a:solidFill>
                <a:srgbClr val="FFC000"/>
              </a:solidFill>
            </a:endParaRPr>
          </a:p>
          <a:p>
            <a:r>
              <a:rPr lang="en-US" altLang="zh-CN" sz="1400" b="1" dirty="0">
                <a:solidFill>
                  <a:srgbClr val="FFC000"/>
                </a:solidFill>
              </a:rPr>
              <a:t>Hang-up: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rgbClr val="FFC000"/>
                </a:solidFill>
              </a:rPr>
              <a:t>Genesys</a:t>
            </a:r>
            <a:r>
              <a:rPr lang="en-US" altLang="zh-CN" sz="1400" dirty="0">
                <a:solidFill>
                  <a:srgbClr val="FFC000"/>
                </a:solidFill>
              </a:rPr>
              <a:t> calls IVR API with FIL-SESSION-ID to notify the hang-up.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HK CRMT redirects the current screen to wrap up page. (Note: the CS rep is still not available to answer the next call at this time) 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After CS rep submits the wrap-up note, the CRMT browser window is closed; and HK CRMT calls </a:t>
            </a:r>
            <a:r>
              <a:rPr lang="en-US" altLang="zh-CN" sz="1400" dirty="0" err="1">
                <a:solidFill>
                  <a:srgbClr val="FFC000"/>
                </a:solidFill>
              </a:rPr>
              <a:t>Genesys</a:t>
            </a:r>
            <a:r>
              <a:rPr lang="en-US" altLang="zh-CN" sz="1400" dirty="0">
                <a:solidFill>
                  <a:srgbClr val="FFC000"/>
                </a:solidFill>
              </a:rPr>
              <a:t> API to set the CS rep’s availability for the next incoming call.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A4164CA-B023-4127-A4A0-BDE3751E3116}"/>
              </a:ext>
            </a:extLst>
          </p:cNvPr>
          <p:cNvSpPr txBox="1"/>
          <p:nvPr/>
        </p:nvSpPr>
        <p:spPr>
          <a:xfrm>
            <a:off x="763308" y="4751832"/>
            <a:ext cx="1553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CS Rep needs to login </a:t>
            </a:r>
            <a:r>
              <a:rPr lang="en-US" altLang="zh-CN" dirty="0" err="1"/>
              <a:t>Genesys</a:t>
            </a:r>
            <a:r>
              <a:rPr lang="en-US" altLang="zh-CN" dirty="0"/>
              <a:t> Cloud when online.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486FCD-8E2C-419C-87F9-755FD2D1EB4F}"/>
              </a:ext>
            </a:extLst>
          </p:cNvPr>
          <p:cNvSpPr txBox="1"/>
          <p:nvPr/>
        </p:nvSpPr>
        <p:spPr>
          <a:xfrm>
            <a:off x="766859" y="3233559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Customer</a:t>
            </a:r>
            <a:endParaRPr lang="zh-CN" altLang="en-US" sz="105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AC5944-8272-4BA2-8A50-9377A3F032BF}"/>
              </a:ext>
            </a:extLst>
          </p:cNvPr>
          <p:cNvSpPr txBox="1"/>
          <p:nvPr/>
        </p:nvSpPr>
        <p:spPr>
          <a:xfrm>
            <a:off x="2244815" y="6264878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CS Associate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2380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817F-430C-40D8-B6AF-4D1F04C0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2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28CDCF-3CF1-4CEF-8E15-3FBCC03C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15" y="2864806"/>
            <a:ext cx="1651940" cy="411515"/>
          </a:xfrm>
          <a:prstGeom prst="rect">
            <a:avLst/>
          </a:prstGeom>
        </p:spPr>
      </p:pic>
      <p:pic>
        <p:nvPicPr>
          <p:cNvPr id="10" name="图形 9" descr="男性形象">
            <a:extLst>
              <a:ext uri="{FF2B5EF4-FFF2-40B4-BE49-F238E27FC236}">
                <a16:creationId xmlns:a16="http://schemas.microsoft.com/office/drawing/2014/main" id="{446ABC3A-338A-4074-8B6F-F8DB458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764010"/>
            <a:ext cx="600354" cy="600354"/>
          </a:xfrm>
          <a:prstGeom prst="rect">
            <a:avLst/>
          </a:prstGeom>
        </p:spPr>
      </p:pic>
      <p:pic>
        <p:nvPicPr>
          <p:cNvPr id="12" name="图形 11" descr="呼叫中心">
            <a:extLst>
              <a:ext uri="{FF2B5EF4-FFF2-40B4-BE49-F238E27FC236}">
                <a16:creationId xmlns:a16="http://schemas.microsoft.com/office/drawing/2014/main" id="{D1FFC8DB-EEBB-42B1-AB46-977BF5939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3707" y="4013249"/>
            <a:ext cx="579268" cy="57926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5D7EBE-6842-4841-B38F-47F144E19061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438554" y="3064187"/>
            <a:ext cx="664761" cy="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4C6205-F185-4514-9D41-BB5633B496D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633341" y="3321311"/>
            <a:ext cx="0" cy="69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076519B-4E68-4EB6-9524-7DB0F810D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303" y="2899113"/>
            <a:ext cx="923925" cy="3429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FF969D5-2EF3-4DA1-B3D7-0DEBF25B11E9}"/>
              </a:ext>
            </a:extLst>
          </p:cNvPr>
          <p:cNvCxnSpPr>
            <a:cxnSpLocks/>
          </p:cNvCxnSpPr>
          <p:nvPr/>
        </p:nvCxnSpPr>
        <p:spPr>
          <a:xfrm flipV="1">
            <a:off x="3755255" y="2833368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EE623BD-A6E6-459B-8085-880CB18E3956}"/>
              </a:ext>
            </a:extLst>
          </p:cNvPr>
          <p:cNvSpPr/>
          <p:nvPr/>
        </p:nvSpPr>
        <p:spPr>
          <a:xfrm>
            <a:off x="5353234" y="5245041"/>
            <a:ext cx="2201658" cy="11984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Client Details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6FE0D0-2E63-4AA3-A68B-41B2BC24864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818598" y="5844284"/>
            <a:ext cx="153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F9CB09-CBC0-45CA-AFAD-C88BD8F22A88}"/>
              </a:ext>
            </a:extLst>
          </p:cNvPr>
          <p:cNvCxnSpPr>
            <a:cxnSpLocks/>
          </p:cNvCxnSpPr>
          <p:nvPr/>
        </p:nvCxnSpPr>
        <p:spPr>
          <a:xfrm flipV="1">
            <a:off x="3755255" y="3266116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0970A4D-E876-4BD1-8C43-6BD42C6F21C7}"/>
              </a:ext>
            </a:extLst>
          </p:cNvPr>
          <p:cNvSpPr/>
          <p:nvPr/>
        </p:nvSpPr>
        <p:spPr>
          <a:xfrm>
            <a:off x="8854346" y="5245041"/>
            <a:ext cx="2201658" cy="11984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Wrap Up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4CD1711-AA60-4857-AF19-DB9605605C3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7554892" y="5844284"/>
            <a:ext cx="129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D5A536-87C0-4D7C-9118-192ADC617E0F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3444536" y="3442867"/>
            <a:ext cx="6510639" cy="180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28FB41C-1E2C-4D56-B0E0-17546411A8A6}"/>
              </a:ext>
            </a:extLst>
          </p:cNvPr>
          <p:cNvSpPr/>
          <p:nvPr/>
        </p:nvSpPr>
        <p:spPr>
          <a:xfrm>
            <a:off x="1597821" y="2756338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A4028C8-5B36-48C7-8EA7-FED125456707}"/>
              </a:ext>
            </a:extLst>
          </p:cNvPr>
          <p:cNvSpPr/>
          <p:nvPr/>
        </p:nvSpPr>
        <p:spPr>
          <a:xfrm>
            <a:off x="4574717" y="2553393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2A6146-9CF1-41B9-BC90-F97DE0FED6CF}"/>
              </a:ext>
            </a:extLst>
          </p:cNvPr>
          <p:cNvSpPr/>
          <p:nvPr/>
        </p:nvSpPr>
        <p:spPr>
          <a:xfrm>
            <a:off x="4567871" y="2918637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4E6AD46-D7DC-4771-A9FB-B20D670909BD}"/>
              </a:ext>
            </a:extLst>
          </p:cNvPr>
          <p:cNvSpPr/>
          <p:nvPr/>
        </p:nvSpPr>
        <p:spPr>
          <a:xfrm>
            <a:off x="4574717" y="3304991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83E630E-CC9A-48B5-8164-BF248CAF2EA9}"/>
              </a:ext>
            </a:extLst>
          </p:cNvPr>
          <p:cNvSpPr/>
          <p:nvPr/>
        </p:nvSpPr>
        <p:spPr>
          <a:xfrm>
            <a:off x="8295260" y="5543820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37A5B0-5272-4976-B978-866CFC17AF13}"/>
              </a:ext>
            </a:extLst>
          </p:cNvPr>
          <p:cNvSpPr/>
          <p:nvPr/>
        </p:nvSpPr>
        <p:spPr>
          <a:xfrm>
            <a:off x="6612737" y="4046962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799CF7-D45C-4394-B1B5-32073029723A}"/>
              </a:ext>
            </a:extLst>
          </p:cNvPr>
          <p:cNvSpPr txBox="1"/>
          <p:nvPr/>
        </p:nvSpPr>
        <p:spPr>
          <a:xfrm>
            <a:off x="7378121" y="75115"/>
            <a:ext cx="44654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Incoming call: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accent1"/>
                </a:solidFill>
              </a:rPr>
              <a:t>Customer call in, and enter pin code for authentication.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 calls IVR API to verify the pin. If the pin is successfully verified, IVR API returns FIL-SESSION-ID to </a:t>
            </a: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 calls IVR API with FIL-SESSION-ID when needs to open HK CRMT.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accent1"/>
                </a:solidFill>
              </a:rPr>
              <a:t>HK CRMT redirects the current screen to the client details based on the FIL-SESSION-ID value from </a:t>
            </a: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.</a:t>
            </a:r>
          </a:p>
          <a:p>
            <a:endParaRPr lang="en-US" altLang="zh-CN" sz="1400" b="1" dirty="0">
              <a:solidFill>
                <a:srgbClr val="FFC000"/>
              </a:solidFill>
            </a:endParaRPr>
          </a:p>
          <a:p>
            <a:r>
              <a:rPr lang="en-US" altLang="zh-CN" sz="1400" b="1" dirty="0">
                <a:solidFill>
                  <a:srgbClr val="FFC000"/>
                </a:solidFill>
              </a:rPr>
              <a:t>Hang-up: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rgbClr val="FFC000"/>
                </a:solidFill>
              </a:rPr>
              <a:t>Genesys</a:t>
            </a:r>
            <a:r>
              <a:rPr lang="en-US" altLang="zh-CN" sz="1400" dirty="0">
                <a:solidFill>
                  <a:srgbClr val="FFC000"/>
                </a:solidFill>
              </a:rPr>
              <a:t> calls IVR API with FIL-SESSION-ID to notify the hang-up.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HK CRMT redirects the current screen to wrap up page. (Note: the CS rep is still not available to answer the next call at this time) 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After CS rep submits the wrap-up note, HK CRMT reset the screen to the default page.</a:t>
            </a:r>
            <a:endParaRPr lang="zh-CN" altLang="en-US" sz="14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HK CRMT calls </a:t>
            </a:r>
            <a:r>
              <a:rPr lang="en-US" altLang="zh-CN" sz="1400" dirty="0" err="1">
                <a:solidFill>
                  <a:srgbClr val="FFC000"/>
                </a:solidFill>
              </a:rPr>
              <a:t>Genesys</a:t>
            </a:r>
            <a:r>
              <a:rPr lang="en-US" altLang="zh-CN" sz="1400" dirty="0">
                <a:solidFill>
                  <a:srgbClr val="FFC000"/>
                </a:solidFill>
              </a:rPr>
              <a:t> API to set the CS rep’s availability for the next incoming call.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074607-E22D-4790-BB1B-FBB80CCB600F}"/>
              </a:ext>
            </a:extLst>
          </p:cNvPr>
          <p:cNvSpPr/>
          <p:nvPr/>
        </p:nvSpPr>
        <p:spPr>
          <a:xfrm>
            <a:off x="1616940" y="5245041"/>
            <a:ext cx="2201658" cy="11984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Default Page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53B81F-138C-4CB7-8A3B-1A819C5175B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33341" y="4592517"/>
            <a:ext cx="0" cy="65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98346F-8AAF-40CC-97BE-CB36DA1D8F35}"/>
              </a:ext>
            </a:extLst>
          </p:cNvPr>
          <p:cNvCxnSpPr>
            <a:cxnSpLocks/>
          </p:cNvCxnSpPr>
          <p:nvPr/>
        </p:nvCxnSpPr>
        <p:spPr>
          <a:xfrm flipV="1">
            <a:off x="3755255" y="3049741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BCED031-D156-436E-BC40-5B84E182B9DA}"/>
              </a:ext>
            </a:extLst>
          </p:cNvPr>
          <p:cNvSpPr/>
          <p:nvPr/>
        </p:nvSpPr>
        <p:spPr>
          <a:xfrm>
            <a:off x="4630670" y="5524191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2CC913-F87A-4692-80D8-772907DE30DD}"/>
              </a:ext>
            </a:extLst>
          </p:cNvPr>
          <p:cNvSpPr txBox="1"/>
          <p:nvPr/>
        </p:nvSpPr>
        <p:spPr>
          <a:xfrm>
            <a:off x="575896" y="3600474"/>
            <a:ext cx="2044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CS Rep needs to login both </a:t>
            </a:r>
            <a:r>
              <a:rPr lang="en-US" altLang="zh-CN" dirty="0" err="1"/>
              <a:t>Genesys</a:t>
            </a:r>
            <a:r>
              <a:rPr lang="en-US" altLang="zh-CN" dirty="0"/>
              <a:t> Cloud and HK CRMT when online.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87CDBD6-E259-4506-A928-3454AEC8CF96}"/>
              </a:ext>
            </a:extLst>
          </p:cNvPr>
          <p:cNvSpPr txBox="1"/>
          <p:nvPr/>
        </p:nvSpPr>
        <p:spPr>
          <a:xfrm>
            <a:off x="766859" y="3233559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Customer</a:t>
            </a:r>
            <a:endParaRPr lang="zh-CN" altLang="en-US" sz="105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23341A-FC76-444F-A7BA-9B3365B2D1C1}"/>
              </a:ext>
            </a:extLst>
          </p:cNvPr>
          <p:cNvSpPr txBox="1"/>
          <p:nvPr/>
        </p:nvSpPr>
        <p:spPr>
          <a:xfrm>
            <a:off x="2191430" y="4485533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CS Associate</a:t>
            </a:r>
            <a:endParaRPr lang="zh-CN" altLang="en-US" sz="1050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0785AEB7-30BC-4F1D-B495-F4B27B97C1E4}"/>
              </a:ext>
            </a:extLst>
          </p:cNvPr>
          <p:cNvCxnSpPr>
            <a:stCxn id="32" idx="2"/>
            <a:endCxn id="25" idx="2"/>
          </p:cNvCxnSpPr>
          <p:nvPr/>
        </p:nvCxnSpPr>
        <p:spPr>
          <a:xfrm rot="5400000">
            <a:off x="6336472" y="2824823"/>
            <a:ext cx="12700" cy="723740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0AE8FF6-5275-4A22-8EA1-6BBC595F0F0B}"/>
              </a:ext>
            </a:extLst>
          </p:cNvPr>
          <p:cNvSpPr/>
          <p:nvPr/>
        </p:nvSpPr>
        <p:spPr>
          <a:xfrm>
            <a:off x="7964761" y="6378900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260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D074607-E22D-4790-BB1B-FBB80CCB600F}"/>
              </a:ext>
            </a:extLst>
          </p:cNvPr>
          <p:cNvSpPr/>
          <p:nvPr/>
        </p:nvSpPr>
        <p:spPr>
          <a:xfrm>
            <a:off x="1616940" y="2382577"/>
            <a:ext cx="2385160" cy="406094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Default Page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F5817F-430C-40D8-B6AF-4D1F04C0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3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28CDCF-3CF1-4CEF-8E15-3FBCC03C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15" y="2864806"/>
            <a:ext cx="1651940" cy="411515"/>
          </a:xfrm>
          <a:prstGeom prst="rect">
            <a:avLst/>
          </a:prstGeom>
        </p:spPr>
      </p:pic>
      <p:pic>
        <p:nvPicPr>
          <p:cNvPr id="10" name="图形 9" descr="男性形象">
            <a:extLst>
              <a:ext uri="{FF2B5EF4-FFF2-40B4-BE49-F238E27FC236}">
                <a16:creationId xmlns:a16="http://schemas.microsoft.com/office/drawing/2014/main" id="{446ABC3A-338A-4074-8B6F-F8DB4587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764010"/>
            <a:ext cx="600354" cy="600354"/>
          </a:xfrm>
          <a:prstGeom prst="rect">
            <a:avLst/>
          </a:prstGeom>
        </p:spPr>
      </p:pic>
      <p:pic>
        <p:nvPicPr>
          <p:cNvPr id="12" name="图形 11" descr="呼叫中心">
            <a:extLst>
              <a:ext uri="{FF2B5EF4-FFF2-40B4-BE49-F238E27FC236}">
                <a16:creationId xmlns:a16="http://schemas.microsoft.com/office/drawing/2014/main" id="{D1FFC8DB-EEBB-42B1-AB46-977BF5939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6911" y="1378607"/>
            <a:ext cx="579268" cy="5792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76519B-4E68-4EB6-9524-7DB0F810D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303" y="2899113"/>
            <a:ext cx="923925" cy="34290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FF969D5-2EF3-4DA1-B3D7-0DEBF25B11E9}"/>
              </a:ext>
            </a:extLst>
          </p:cNvPr>
          <p:cNvCxnSpPr>
            <a:cxnSpLocks/>
          </p:cNvCxnSpPr>
          <p:nvPr/>
        </p:nvCxnSpPr>
        <p:spPr>
          <a:xfrm flipV="1">
            <a:off x="3755255" y="2833368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EE623BD-A6E6-459B-8085-880CB18E3956}"/>
              </a:ext>
            </a:extLst>
          </p:cNvPr>
          <p:cNvSpPr/>
          <p:nvPr/>
        </p:nvSpPr>
        <p:spPr>
          <a:xfrm>
            <a:off x="5353234" y="5245041"/>
            <a:ext cx="2201658" cy="11984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Client Details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6FE0D0-2E63-4AA3-A68B-41B2BC24864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02100" y="5844284"/>
            <a:ext cx="135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F9CB09-CBC0-45CA-AFAD-C88BD8F22A88}"/>
              </a:ext>
            </a:extLst>
          </p:cNvPr>
          <p:cNvCxnSpPr>
            <a:cxnSpLocks/>
          </p:cNvCxnSpPr>
          <p:nvPr/>
        </p:nvCxnSpPr>
        <p:spPr>
          <a:xfrm flipV="1">
            <a:off x="3755255" y="3266116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0970A4D-E876-4BD1-8C43-6BD42C6F21C7}"/>
              </a:ext>
            </a:extLst>
          </p:cNvPr>
          <p:cNvSpPr/>
          <p:nvPr/>
        </p:nvSpPr>
        <p:spPr>
          <a:xfrm>
            <a:off x="8854346" y="5245041"/>
            <a:ext cx="2201658" cy="11984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HK CRMT</a:t>
            </a:r>
          </a:p>
          <a:p>
            <a:pPr algn="ctr"/>
            <a:r>
              <a:rPr lang="en-US" altLang="zh-CN" dirty="0"/>
              <a:t>Wrap Up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4CD1711-AA60-4857-AF19-DB9605605C3E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7554892" y="5844284"/>
            <a:ext cx="1299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D5A536-87C0-4D7C-9118-192ADC617E0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938509" y="3276321"/>
            <a:ext cx="7016666" cy="196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E28FB41C-1E2C-4D56-B0E0-17546411A8A6}"/>
              </a:ext>
            </a:extLst>
          </p:cNvPr>
          <p:cNvSpPr/>
          <p:nvPr/>
        </p:nvSpPr>
        <p:spPr>
          <a:xfrm>
            <a:off x="1597821" y="2756338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A4028C8-5B36-48C7-8EA7-FED125456707}"/>
              </a:ext>
            </a:extLst>
          </p:cNvPr>
          <p:cNvSpPr/>
          <p:nvPr/>
        </p:nvSpPr>
        <p:spPr>
          <a:xfrm>
            <a:off x="4574717" y="2553393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2A6146-9CF1-41B9-BC90-F97DE0FED6CF}"/>
              </a:ext>
            </a:extLst>
          </p:cNvPr>
          <p:cNvSpPr/>
          <p:nvPr/>
        </p:nvSpPr>
        <p:spPr>
          <a:xfrm>
            <a:off x="4567871" y="2918637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4E6AD46-D7DC-4771-A9FB-B20D670909BD}"/>
              </a:ext>
            </a:extLst>
          </p:cNvPr>
          <p:cNvSpPr/>
          <p:nvPr/>
        </p:nvSpPr>
        <p:spPr>
          <a:xfrm>
            <a:off x="4574717" y="3304991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83E630E-CC9A-48B5-8164-BF248CAF2EA9}"/>
              </a:ext>
            </a:extLst>
          </p:cNvPr>
          <p:cNvSpPr/>
          <p:nvPr/>
        </p:nvSpPr>
        <p:spPr>
          <a:xfrm>
            <a:off x="8295260" y="5543820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37A5B0-5272-4976-B978-866CFC17AF13}"/>
              </a:ext>
            </a:extLst>
          </p:cNvPr>
          <p:cNvSpPr/>
          <p:nvPr/>
        </p:nvSpPr>
        <p:spPr>
          <a:xfrm>
            <a:off x="6612737" y="4046962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799CF7-D45C-4394-B1B5-32073029723A}"/>
              </a:ext>
            </a:extLst>
          </p:cNvPr>
          <p:cNvSpPr txBox="1"/>
          <p:nvPr/>
        </p:nvSpPr>
        <p:spPr>
          <a:xfrm>
            <a:off x="7378121" y="75115"/>
            <a:ext cx="44654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Incoming call: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accent1"/>
                </a:solidFill>
              </a:rPr>
              <a:t>Customer call in, and enter pin code for authentication.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 calls IVR API to verify the pin. If the pin is successfully verified, IVR API returns FIL-SESSION-ID to </a:t>
            </a: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 calls IVR API with FIL-SESSION-ID when needs to open HK CRMT.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accent1"/>
                </a:solidFill>
              </a:rPr>
              <a:t>HK CRMT redirects the current screen to the client details based on the FIL-SESSION-ID value from </a:t>
            </a:r>
            <a:r>
              <a:rPr lang="en-US" altLang="zh-CN" sz="1400" dirty="0" err="1">
                <a:solidFill>
                  <a:schemeClr val="accent1"/>
                </a:solidFill>
              </a:rPr>
              <a:t>Genesys</a:t>
            </a:r>
            <a:r>
              <a:rPr lang="en-US" altLang="zh-CN" sz="1400" dirty="0">
                <a:solidFill>
                  <a:schemeClr val="accent1"/>
                </a:solidFill>
              </a:rPr>
              <a:t>.</a:t>
            </a:r>
          </a:p>
          <a:p>
            <a:endParaRPr lang="en-US" altLang="zh-CN" sz="1400" b="1" dirty="0">
              <a:solidFill>
                <a:srgbClr val="FFC000"/>
              </a:solidFill>
            </a:endParaRPr>
          </a:p>
          <a:p>
            <a:r>
              <a:rPr lang="en-US" altLang="zh-CN" sz="1400" b="1" dirty="0">
                <a:solidFill>
                  <a:srgbClr val="FFC000"/>
                </a:solidFill>
              </a:rPr>
              <a:t>Hang-up:</a:t>
            </a:r>
          </a:p>
          <a:p>
            <a:pPr marL="342900" indent="-342900">
              <a:buAutoNum type="arabicPeriod"/>
            </a:pPr>
            <a:r>
              <a:rPr lang="en-US" altLang="zh-CN" sz="1400" dirty="0" err="1">
                <a:solidFill>
                  <a:srgbClr val="FFC000"/>
                </a:solidFill>
              </a:rPr>
              <a:t>Genesys</a:t>
            </a:r>
            <a:r>
              <a:rPr lang="en-US" altLang="zh-CN" sz="1400" dirty="0">
                <a:solidFill>
                  <a:srgbClr val="FFC000"/>
                </a:solidFill>
              </a:rPr>
              <a:t> calls IVR API with FIL-SESSION-ID to notify the hang-up.</a:t>
            </a: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HK CRMT redirects the current screen to wrap up page. (Note: the CS rep is still not available to answer the next call at this time) 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After CS rep submits the wrap-up note, HK CRMT reset the screen to the default page.</a:t>
            </a:r>
            <a:endParaRPr lang="zh-CN" altLang="en-US" sz="1400" dirty="0">
              <a:solidFill>
                <a:srgbClr val="FFC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rgbClr val="FFC000"/>
                </a:solidFill>
              </a:rPr>
              <a:t>HK CRMT calls </a:t>
            </a:r>
            <a:r>
              <a:rPr lang="en-US" altLang="zh-CN" sz="1400" dirty="0" err="1">
                <a:solidFill>
                  <a:srgbClr val="FFC000"/>
                </a:solidFill>
              </a:rPr>
              <a:t>Genesys</a:t>
            </a:r>
            <a:r>
              <a:rPr lang="en-US" altLang="zh-CN" sz="1400" dirty="0">
                <a:solidFill>
                  <a:srgbClr val="FFC000"/>
                </a:solidFill>
              </a:rPr>
              <a:t> API to set the CS rep’s availability for the next incoming call.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53B81F-138C-4CB7-8A3B-1A819C5175BA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2809520" y="2096555"/>
            <a:ext cx="500" cy="28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B98346F-8AAF-40CC-97BE-CB36DA1D8F35}"/>
              </a:ext>
            </a:extLst>
          </p:cNvPr>
          <p:cNvCxnSpPr>
            <a:cxnSpLocks/>
          </p:cNvCxnSpPr>
          <p:nvPr/>
        </p:nvCxnSpPr>
        <p:spPr>
          <a:xfrm flipV="1">
            <a:off x="3755255" y="3049741"/>
            <a:ext cx="1878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BCED031-D156-436E-BC40-5B84E182B9DA}"/>
              </a:ext>
            </a:extLst>
          </p:cNvPr>
          <p:cNvSpPr/>
          <p:nvPr/>
        </p:nvSpPr>
        <p:spPr>
          <a:xfrm>
            <a:off x="4630670" y="5524191"/>
            <a:ext cx="239858" cy="227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2CC913-F87A-4692-80D8-772907DE30DD}"/>
              </a:ext>
            </a:extLst>
          </p:cNvPr>
          <p:cNvSpPr txBox="1"/>
          <p:nvPr/>
        </p:nvSpPr>
        <p:spPr>
          <a:xfrm>
            <a:off x="283669" y="4323862"/>
            <a:ext cx="1661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CS Rep needs to login HK CRMT when online.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4A1FEDA-B573-4138-A2FC-AE1E6FFD138D}"/>
              </a:ext>
            </a:extLst>
          </p:cNvPr>
          <p:cNvCxnSpPr/>
          <p:nvPr/>
        </p:nvCxnSpPr>
        <p:spPr>
          <a:xfrm>
            <a:off x="1438554" y="3064187"/>
            <a:ext cx="664761" cy="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5567AFB-4F4F-49F3-8557-75C5CC4AD119}"/>
              </a:ext>
            </a:extLst>
          </p:cNvPr>
          <p:cNvSpPr txBox="1"/>
          <p:nvPr/>
        </p:nvSpPr>
        <p:spPr>
          <a:xfrm>
            <a:off x="3221518" y="1239774"/>
            <a:ext cx="411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GenesysCloud</a:t>
            </a:r>
            <a:r>
              <a:rPr lang="en-US" altLang="zh-CN" dirty="0">
                <a:solidFill>
                  <a:srgbClr val="FF0000"/>
                </a:solidFill>
              </a:rPr>
              <a:t> is inside the CRMT page.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Is there any API from </a:t>
            </a:r>
            <a:r>
              <a:rPr lang="en-US" altLang="zh-CN" dirty="0" err="1">
                <a:solidFill>
                  <a:srgbClr val="FF0000"/>
                </a:solidFill>
              </a:rPr>
              <a:t>Genesys</a:t>
            </a:r>
            <a:r>
              <a:rPr lang="en-US" altLang="zh-CN" dirty="0">
                <a:solidFill>
                  <a:srgbClr val="FF0000"/>
                </a:solidFill>
              </a:rPr>
              <a:t> can be called to auto-login </a:t>
            </a:r>
            <a:r>
              <a:rPr lang="en-US" altLang="zh-CN" dirty="0" err="1">
                <a:solidFill>
                  <a:srgbClr val="FF0000"/>
                </a:solidFill>
              </a:rPr>
              <a:t>Genesys</a:t>
            </a:r>
            <a:r>
              <a:rPr lang="en-US" altLang="zh-CN" dirty="0">
                <a:solidFill>
                  <a:srgbClr val="FF0000"/>
                </a:solidFill>
              </a:rPr>
              <a:t> when login CRMT?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C41F48F-15F7-40E4-9ED6-785EEBDEAFED}"/>
              </a:ext>
            </a:extLst>
          </p:cNvPr>
          <p:cNvSpPr txBox="1"/>
          <p:nvPr/>
        </p:nvSpPr>
        <p:spPr>
          <a:xfrm>
            <a:off x="766859" y="3233559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Customer</a:t>
            </a:r>
            <a:endParaRPr lang="zh-CN" altLang="en-US" sz="105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13B776E-DB2D-49C9-BDCD-53FF532370FA}"/>
              </a:ext>
            </a:extLst>
          </p:cNvPr>
          <p:cNvSpPr txBox="1"/>
          <p:nvPr/>
        </p:nvSpPr>
        <p:spPr>
          <a:xfrm>
            <a:off x="2352202" y="1842639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CS Associate</a:t>
            </a:r>
            <a:endParaRPr lang="zh-CN" altLang="en-US" sz="105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4E862028-EC60-47E1-B0AE-0AAE4CCF36E6}"/>
              </a:ext>
            </a:extLst>
          </p:cNvPr>
          <p:cNvCxnSpPr>
            <a:stCxn id="32" idx="2"/>
            <a:endCxn id="25" idx="2"/>
          </p:cNvCxnSpPr>
          <p:nvPr/>
        </p:nvCxnSpPr>
        <p:spPr>
          <a:xfrm rot="5400000">
            <a:off x="6382348" y="2870699"/>
            <a:ext cx="12700" cy="71456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0AF5FC0-86F5-40DD-B2F6-ED10B255E77A}"/>
              </a:ext>
            </a:extLst>
          </p:cNvPr>
          <p:cNvSpPr/>
          <p:nvPr/>
        </p:nvSpPr>
        <p:spPr>
          <a:xfrm>
            <a:off x="7964761" y="6378900"/>
            <a:ext cx="239858" cy="227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586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</TotalTime>
  <Words>559</Words>
  <Application>Microsoft Office PowerPoint</Application>
  <PresentationFormat>宽屏</PresentationFormat>
  <Paragraphs>83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Option 1</vt:lpstr>
      <vt:lpstr>Option 2</vt:lpstr>
      <vt:lpstr>Option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Pengcheng</dc:creator>
  <cp:lastModifiedBy>Sun Pengcheng</cp:lastModifiedBy>
  <cp:revision>45</cp:revision>
  <dcterms:created xsi:type="dcterms:W3CDTF">2021-04-22T15:05:53Z</dcterms:created>
  <dcterms:modified xsi:type="dcterms:W3CDTF">2021-04-22T15:49:42Z</dcterms:modified>
</cp:coreProperties>
</file>