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5"/>
  </p:handoutMasterIdLst>
  <p:sldIdLst>
    <p:sldId id="256" r:id="rId4"/>
    <p:sldId id="286" r:id="rId6"/>
    <p:sldId id="469" r:id="rId7"/>
    <p:sldId id="484" r:id="rId8"/>
    <p:sldId id="488" r:id="rId9"/>
    <p:sldId id="486" r:id="rId10"/>
    <p:sldId id="485" r:id="rId11"/>
    <p:sldId id="489" r:id="rId12"/>
    <p:sldId id="475" r:id="rId13"/>
    <p:sldId id="281" r:id="rId14"/>
  </p:sldIdLst>
  <p:sldSz cx="24384000" cy="13716000" type="screen16x9"/>
  <p:notesSz cx="5143500" cy="9144000"/>
  <p:embeddedFontLst>
    <p:embeddedFont>
      <p:font typeface="微软雅黑" panose="020B0503020204020204" charset="-122"/>
      <p:regular r:id="rId20"/>
    </p:embeddedFont>
    <p:embeddedFont>
      <p:font typeface="Bahnschrift Light" panose="020B0502040204020203" charset="0"/>
      <p:regular r:id="rId21"/>
    </p:embeddedFont>
    <p:embeddedFont>
      <p:font typeface="Anton-Regular" panose="02010600030101010101" charset="-122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  <p:embeddedFont>
      <p:font typeface="等线" panose="02010600030101010101" charset="-122"/>
      <p:regular r:id="rId27"/>
    </p:embeddedFont>
    <p:embeddedFont>
      <p:font typeface="等线 Light" panose="02010600030101010101" charset="-122"/>
      <p:regular r:id="rId2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BB7"/>
    <a:srgbClr val="154A9A"/>
    <a:srgbClr val="009ECA"/>
    <a:srgbClr val="0A4C94"/>
    <a:srgbClr val="0C0533"/>
    <a:srgbClr val="142D50"/>
    <a:srgbClr val="C5467E"/>
    <a:srgbClr val="005FAC"/>
    <a:srgbClr val="0F85F1"/>
    <a:srgbClr val="007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291346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291346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46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46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800" y="1216800"/>
            <a:ext cx="21938400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224000" y="12628800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232000" y="12628800"/>
            <a:ext cx="7920000" cy="633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7755200" y="12628800"/>
            <a:ext cx="5400000" cy="633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</p:spPr>
        <p:txBody>
          <a:bodyPr/>
          <a:lstStyle/>
          <a:p>
            <a:fld id="{3AC96691-AC94-4A46-919F-4131CF6251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</p:spPr>
        <p:txBody>
          <a:bodyPr/>
          <a:lstStyle/>
          <a:p>
            <a:fld id="{F96950A8-23FF-478C-BBB6-7F76DF852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676400" y="3651250"/>
            <a:ext cx="210312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</p:spPr>
        <p:txBody>
          <a:bodyPr/>
          <a:lstStyle/>
          <a:p>
            <a:fld id="{244C2DB6-974C-43E7-BF90-6BAAA33349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</p:spPr>
        <p:txBody>
          <a:bodyPr/>
          <a:lstStyle/>
          <a:p>
            <a:fld id="{BFD0E8F6-634D-49A9-8A09-0B7EB6329A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800" y="1216800"/>
            <a:ext cx="21938400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224000" y="12628800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232000" y="12628800"/>
            <a:ext cx="7920000" cy="633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7755200" y="12628800"/>
            <a:ext cx="5400000" cy="633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397600" y="1828800"/>
            <a:ext cx="19598400" cy="5140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397600" y="7120800"/>
            <a:ext cx="19598400" cy="29448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1224000" y="12628800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8232000" y="12628800"/>
            <a:ext cx="7920000" cy="633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7755200" y="12628800"/>
            <a:ext cx="5400000" cy="633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6" Type="http://schemas.openxmlformats.org/officeDocument/2006/relationships/tags" Target="../tags/tag42.xml"/><Relationship Id="rId5" Type="http://schemas.openxmlformats.org/officeDocument/2006/relationships/image" Target="../media/image3.png"/><Relationship Id="rId4" Type="http://schemas.openxmlformats.org/officeDocument/2006/relationships/tags" Target="../tags/tag41.xml"/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3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2111011745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" y="3599180"/>
            <a:ext cx="24387175" cy="7930515"/>
          </a:xfrm>
          <a:prstGeom prst="rect">
            <a:avLst/>
          </a:prstGeom>
        </p:spPr>
      </p:pic>
      <p:pic>
        <p:nvPicPr>
          <p:cNvPr id="103" name="image 1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50550" y="1498600"/>
            <a:ext cx="2882900" cy="28829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394315" y="1187450"/>
            <a:ext cx="3667125" cy="3430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OGO 原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620" y="702945"/>
            <a:ext cx="4162425" cy="4162425"/>
          </a:xfrm>
          <a:prstGeom prst="rect">
            <a:avLst/>
          </a:prstGeom>
        </p:spPr>
      </p:pic>
      <p:pic>
        <p:nvPicPr>
          <p:cNvPr id="8" name="图片 7" descr="未标题-2"/>
          <p:cNvPicPr>
            <a:picLocks noChangeAspect="1"/>
          </p:cNvPicPr>
          <p:nvPr/>
        </p:nvPicPr>
        <p:blipFill>
          <a:blip r:embed="rId4">
            <a:alphaModFix amt="20000"/>
          </a:blip>
          <a:srcRect r="62825"/>
          <a:stretch>
            <a:fillRect/>
          </a:stretch>
        </p:blipFill>
        <p:spPr>
          <a:xfrm>
            <a:off x="18873470" y="7515225"/>
            <a:ext cx="5636895" cy="368236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767830" y="5320665"/>
            <a:ext cx="10847705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96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NLP</a:t>
            </a:r>
            <a:r>
              <a:rPr lang="zh-CN" altLang="en-US" sz="96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常见任务集成</a:t>
            </a:r>
            <a:endParaRPr lang="zh-CN" altLang="en-US" sz="9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64700" y="8256905"/>
            <a:ext cx="516890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zh-CN" altLang="en-US" sz="32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汇报人：孙璞</a:t>
            </a:r>
            <a:endParaRPr lang="en-US" altLang="zh-CN" sz="32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  <a:p>
            <a:pPr algn="ctr">
              <a:defRPr/>
            </a:pPr>
            <a:r>
              <a:rPr lang="zh-CN" altLang="en-US" sz="32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日期：</a:t>
            </a:r>
            <a:fld id="{BB962C8B-B14F-4D97-AF65-F5344CB8AC3E}" type="datetime2">
              <a:rPr lang="zh-CN" altLang="en-US" sz="32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</a:fld>
            <a:endParaRPr lang="zh-CN" altLang="en-US" sz="32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3542030"/>
            <a:ext cx="24403685" cy="7936230"/>
          </a:xfrm>
          <a:prstGeom prst="rect">
            <a:avLst/>
          </a:prstGeom>
        </p:spPr>
      </p:pic>
      <p:pic>
        <p:nvPicPr>
          <p:cNvPr id="103" name="image 10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0750550" y="1498600"/>
            <a:ext cx="2882900" cy="28829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394315" y="1187450"/>
            <a:ext cx="3667125" cy="3430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OGO 原色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264458" y="938530"/>
            <a:ext cx="3926840" cy="3926840"/>
          </a:xfrm>
          <a:prstGeom prst="rect">
            <a:avLst/>
          </a:prstGeom>
        </p:spPr>
      </p:pic>
      <p:pic>
        <p:nvPicPr>
          <p:cNvPr id="8" name="图片 7" descr="未标题-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alphaModFix amt="30000"/>
          </a:blip>
          <a:srcRect r="62825"/>
          <a:stretch>
            <a:fillRect/>
          </a:stretch>
        </p:blipFill>
        <p:spPr>
          <a:xfrm>
            <a:off x="18801715" y="7872730"/>
            <a:ext cx="5636895" cy="36823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58070" y="6135370"/>
            <a:ext cx="50355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bg1"/>
                </a:solidFill>
              </a:rPr>
              <a:t>THANKS</a:t>
            </a:r>
            <a:endParaRPr lang="en-US" altLang="zh-CN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04"/>
          <p:cNvSpPr txBox="1"/>
          <p:nvPr/>
        </p:nvSpPr>
        <p:spPr>
          <a:xfrm>
            <a:off x="4368802" y="4697040"/>
            <a:ext cx="16129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7200" b="0" i="0" spc="288" dirty="0" smtClean="0">
                <a:solidFill>
                  <a:schemeClr val="bg1"/>
                </a:solidFill>
                <a:latin typeface="Anton-Regular" panose="02010600030101010101" charset="-122"/>
                <a:ea typeface="Anton-Regular" panose="02010600030101010101" charset="-122"/>
              </a:rPr>
              <a:t>01</a:t>
            </a:r>
            <a:endParaRPr lang="zh-CN" altLang="en-US" sz="7200" b="0" i="0" spc="288" dirty="0" smtClean="0">
              <a:solidFill>
                <a:schemeClr val="bg1"/>
              </a:solidFill>
              <a:latin typeface="Anton-Regular" panose="02010600030101010101" charset="-122"/>
              <a:ea typeface="Anton-Regular" panose="02010600030101010101" charset="-122"/>
            </a:endParaRPr>
          </a:p>
        </p:txBody>
      </p:sp>
      <p:pic>
        <p:nvPicPr>
          <p:cNvPr id="2016" name="image 201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76800" y="6870700"/>
            <a:ext cx="622300" cy="787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-23494"/>
            <a:ext cx="5499100" cy="13738860"/>
          </a:xfrm>
          <a:prstGeom prst="rect">
            <a:avLst/>
          </a:prstGeom>
          <a:solidFill>
            <a:srgbClr val="004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Object 2012"/>
          <p:cNvSpPr txBox="1"/>
          <p:nvPr/>
        </p:nvSpPr>
        <p:spPr>
          <a:xfrm>
            <a:off x="2620010" y="4516120"/>
            <a:ext cx="2258060" cy="24066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目录</a:t>
            </a:r>
            <a:endParaRPr lang="zh-CN" altLang="en-US" sz="7200" b="0" i="0" dirty="0" smtClean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018" name="Object 2018"/>
          <p:cNvSpPr txBox="1"/>
          <p:nvPr/>
        </p:nvSpPr>
        <p:spPr>
          <a:xfrm>
            <a:off x="546100" y="5732146"/>
            <a:ext cx="4751070" cy="60515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4800" b="1" i="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20631" y="977266"/>
            <a:ext cx="9817100" cy="95313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3200" kern="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文本分类</a:t>
            </a:r>
            <a:endParaRPr lang="zh-CN" altLang="en-US" sz="3200" kern="0" dirty="0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en-US" altLang="zh-CN" sz="2400" kern="0"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TEXT  CLASSIFICATION</a:t>
            </a:r>
            <a:r>
              <a:rPr lang="en-US" altLang="zh-CN" kern="0"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 </a:t>
            </a:r>
            <a:r>
              <a:rPr lang="en-US" altLang="zh-CN" sz="1400" kern="0">
                <a:solidFill>
                  <a:prstClr val="white"/>
                </a:solidFill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e </a:t>
            </a:r>
            <a:endParaRPr lang="en-US" altLang="zh-CN" sz="1400" kern="0">
              <a:solidFill>
                <a:prstClr val="white"/>
              </a:solidFill>
              <a:latin typeface="Bahnschrift Light" panose="020B0502040204020203" charset="0"/>
              <a:ea typeface="思源宋体 CN" panose="02020400000000000000" pitchFamily="18" charset="-122"/>
              <a:cs typeface="Bahnschrift Light" panose="020B0502040204020203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20631" y="2829561"/>
            <a:ext cx="9817100" cy="95313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3200" kern="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命名实体识别</a:t>
            </a:r>
            <a:endParaRPr lang="zh-CN" altLang="en-US" sz="3200" kern="0" dirty="0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en-US" altLang="zh-CN" sz="2400" kern="0"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NAMED ENTITY RECOGNITION</a:t>
            </a:r>
            <a:r>
              <a:rPr lang="en-US" altLang="zh-CN" sz="2400" kern="0">
                <a:solidFill>
                  <a:prstClr val="white"/>
                </a:solidFill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e</a:t>
            </a:r>
            <a:r>
              <a:rPr lang="en-US" altLang="zh-CN" sz="1400" kern="0">
                <a:solidFill>
                  <a:prstClr val="white"/>
                </a:solidFill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 </a:t>
            </a:r>
            <a:endParaRPr lang="en-US" altLang="zh-CN" sz="1400" kern="0">
              <a:solidFill>
                <a:prstClr val="white"/>
              </a:solidFill>
              <a:latin typeface="Bahnschrift Light" panose="020B0502040204020203" charset="0"/>
              <a:ea typeface="思源宋体 CN" panose="02020400000000000000" pitchFamily="18" charset="-122"/>
              <a:cs typeface="Bahnschrift Light" panose="020B0502040204020203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0630" y="4681856"/>
            <a:ext cx="3510280" cy="95313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3200" kern="0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关系抽取</a:t>
            </a:r>
            <a:endParaRPr lang="zh-CN" altLang="en-US" sz="3200" kern="0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en-US" altLang="zh-CN" sz="2400" kern="0"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RELATION EXTRACTION</a:t>
            </a:r>
            <a:r>
              <a:rPr lang="en-US" altLang="zh-CN" sz="1400" kern="0">
                <a:solidFill>
                  <a:prstClr val="white"/>
                </a:solidFill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 </a:t>
            </a:r>
            <a:endParaRPr lang="en-US" altLang="zh-CN" sz="1400" kern="0">
              <a:solidFill>
                <a:prstClr val="white"/>
              </a:solidFill>
              <a:latin typeface="Bahnschrift Light" panose="020B0502040204020203" charset="0"/>
              <a:ea typeface="思源宋体 CN" panose="02020400000000000000" pitchFamily="18" charset="-122"/>
              <a:cs typeface="Bahnschrift Light" panose="020B0502040204020203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20630" y="6534150"/>
            <a:ext cx="6517640" cy="95313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3200" kern="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句子相似度识别</a:t>
            </a:r>
            <a:endParaRPr lang="zh-CN" altLang="en-US" sz="3200" kern="0" dirty="0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en-US" altLang="zh-CN" sz="2400" ker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SENTENCE SIMILARITY RECOGNITION</a:t>
            </a:r>
            <a:endParaRPr lang="en-US" altLang="zh-CN" sz="2400" kern="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charset="0"/>
              <a:ea typeface="思源宋体 CN" panose="02020400000000000000" pitchFamily="18" charset="-122"/>
              <a:cs typeface="Bahnschrift Light" panose="020B0502040204020203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20630" y="8386446"/>
            <a:ext cx="5178425" cy="95313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3200" kern="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文本摘要生成</a:t>
            </a:r>
            <a:endParaRPr lang="zh-CN" altLang="en-US" sz="3200" kern="0" dirty="0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en-US" altLang="zh-CN" sz="2400" ker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TEXT SUMMARY GENERATION</a:t>
            </a:r>
            <a:endParaRPr lang="en-US" altLang="zh-CN" sz="1400" kern="0">
              <a:solidFill>
                <a:prstClr val="white"/>
              </a:solidFill>
              <a:latin typeface="Bahnschrift Light" panose="020B0502040204020203" charset="0"/>
              <a:ea typeface="思源宋体 CN" panose="02020400000000000000" pitchFamily="18" charset="-122"/>
              <a:cs typeface="Bahnschrift Light" panose="020B05020402040202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25389" y="917278"/>
            <a:ext cx="251789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800" b="0" i="0" u="none" strike="noStrike" kern="1200" cap="none" spc="0" normalizeH="0" baseline="0" noProof="0" dirty="0">
                <a:ln>
                  <a:noFill/>
                </a:ln>
                <a:solidFill>
                  <a:srgbClr val="004E91"/>
                </a:solidFill>
                <a:effectLst/>
                <a:uLnTx/>
                <a:uFillTx/>
                <a:ea typeface="微软雅黑" panose="020B0503020204020204" charset="-122"/>
                <a:cs typeface="+mn-lt"/>
              </a:rPr>
              <a:t>01</a:t>
            </a:r>
            <a:endParaRPr kumimoji="0" lang="en-US" altLang="zh-CN" sz="6800" b="0" i="0" u="none" strike="noStrike" kern="1200" cap="none" spc="0" normalizeH="0" baseline="0" noProof="0" dirty="0">
              <a:ln>
                <a:noFill/>
              </a:ln>
              <a:solidFill>
                <a:srgbClr val="004E91"/>
              </a:solidFill>
              <a:effectLst/>
              <a:uLnTx/>
              <a:uFillTx/>
              <a:ea typeface="微软雅黑" panose="020B0503020204020204" charset="-122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25389" y="2750523"/>
            <a:ext cx="251789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800" b="0" i="0" u="none" strike="noStrike" kern="1200" cap="none" spc="0" normalizeH="0" baseline="0" noProof="0" dirty="0">
                <a:ln>
                  <a:noFill/>
                </a:ln>
                <a:solidFill>
                  <a:srgbClr val="004E9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6800" b="0" i="0" u="none" strike="noStrike" kern="1200" cap="none" spc="0" normalizeH="0" baseline="0" noProof="0" dirty="0">
              <a:ln>
                <a:noFill/>
              </a:ln>
              <a:solidFill>
                <a:srgbClr val="004E9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6024" y="4583768"/>
            <a:ext cx="251789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800" b="0" i="0" u="none" strike="noStrike" kern="1200" cap="none" spc="0" normalizeH="0" baseline="0" noProof="0" dirty="0">
                <a:ln>
                  <a:noFill/>
                </a:ln>
                <a:solidFill>
                  <a:srgbClr val="004E9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6800" b="0" i="0" u="none" strike="noStrike" kern="1200" cap="none" spc="0" normalizeH="0" baseline="0" noProof="0" dirty="0">
              <a:ln>
                <a:noFill/>
              </a:ln>
              <a:solidFill>
                <a:srgbClr val="004E9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2" name="图片 31" descr="未标题-2"/>
          <p:cNvPicPr>
            <a:picLocks noChangeAspect="1"/>
          </p:cNvPicPr>
          <p:nvPr/>
        </p:nvPicPr>
        <p:blipFill>
          <a:blip r:embed="rId2"/>
          <a:srcRect r="25735"/>
          <a:stretch>
            <a:fillRect/>
          </a:stretch>
        </p:blipFill>
        <p:spPr>
          <a:xfrm>
            <a:off x="16874490" y="10362565"/>
            <a:ext cx="7412355" cy="24237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26659" y="6417013"/>
            <a:ext cx="251789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800" b="0" i="0" u="none" strike="noStrike" kern="1200" cap="none" spc="0" normalizeH="0" baseline="0" noProof="0" dirty="0">
                <a:ln>
                  <a:noFill/>
                </a:ln>
                <a:solidFill>
                  <a:srgbClr val="004E9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6800" b="0" i="0" u="none" strike="noStrike" kern="1200" cap="none" spc="0" normalizeH="0" baseline="0" noProof="0" dirty="0">
              <a:ln>
                <a:noFill/>
              </a:ln>
              <a:solidFill>
                <a:srgbClr val="004E9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27294" y="8250258"/>
            <a:ext cx="251789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800" b="0" i="0" u="none" strike="noStrike" kern="1200" cap="none" spc="0" normalizeH="0" baseline="0" noProof="0" dirty="0">
                <a:ln>
                  <a:noFill/>
                </a:ln>
                <a:solidFill>
                  <a:srgbClr val="004E9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6800" b="0" i="0" u="none" strike="noStrike" kern="1200" cap="none" spc="0" normalizeH="0" baseline="0" noProof="0" dirty="0">
              <a:ln>
                <a:noFill/>
              </a:ln>
              <a:solidFill>
                <a:srgbClr val="004E9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20630" y="10151111"/>
            <a:ext cx="5178425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3200" kern="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事件抽取</a:t>
            </a:r>
            <a:endParaRPr lang="zh-CN" altLang="en-US" sz="3200" kern="0" dirty="0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en-US" altLang="zh-CN" sz="2400" ker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EVENT EXTRACTION</a:t>
            </a:r>
            <a:r>
              <a:rPr lang="en-US" altLang="zh-CN" sz="3200" kern="0">
                <a:solidFill>
                  <a:prstClr val="white"/>
                </a:solidFill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t</a:t>
            </a:r>
            <a:r>
              <a:rPr lang="en-US" altLang="zh-CN" sz="1400" kern="0">
                <a:solidFill>
                  <a:prstClr val="white"/>
                </a:solidFill>
                <a:latin typeface="Bahnschrift Light" panose="020B0502040204020203" charset="0"/>
                <a:ea typeface="思源宋体 CN" panose="02020400000000000000" pitchFamily="18" charset="-122"/>
                <a:cs typeface="Bahnschrift Light" panose="020B0502040204020203" charset="0"/>
              </a:rPr>
              <a:t>e </a:t>
            </a:r>
            <a:endParaRPr lang="en-US" altLang="zh-CN" sz="1400" kern="0">
              <a:solidFill>
                <a:prstClr val="white"/>
              </a:solidFill>
              <a:latin typeface="Bahnschrift Light" panose="020B0502040204020203" charset="0"/>
              <a:ea typeface="思源宋体 CN" panose="02020400000000000000" pitchFamily="18" charset="-122"/>
              <a:cs typeface="Bahnschrift Light" panose="020B0502040204020203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25389" y="10083503"/>
            <a:ext cx="251789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800" b="0" i="0" u="none" strike="noStrike" kern="1200" cap="none" spc="0" normalizeH="0" baseline="0" noProof="0" dirty="0">
                <a:ln>
                  <a:noFill/>
                </a:ln>
                <a:solidFill>
                  <a:srgbClr val="004E9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6800" b="0" i="0" u="none" strike="noStrike" kern="1200" cap="none" spc="0" normalizeH="0" baseline="0" noProof="0" dirty="0">
              <a:ln>
                <a:noFill/>
              </a:ln>
              <a:solidFill>
                <a:srgbClr val="004E9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628775"/>
            <a:ext cx="21710650" cy="496570"/>
          </a:xfrm>
          <a:prstGeom prst="rect">
            <a:avLst/>
          </a:prstGeom>
        </p:spPr>
      </p:pic>
      <p:pic>
        <p:nvPicPr>
          <p:cNvPr id="5" name="图片 4" descr="LOGO 原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5" y="429895"/>
            <a:ext cx="1819910" cy="18199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3471" y="614046"/>
            <a:ext cx="981710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6000" b="1" ker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文本分类</a:t>
            </a:r>
            <a:endParaRPr lang="zh-CN" altLang="en-US" sz="6000" b="1" ker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22604730" y="12628880"/>
            <a:ext cx="550545" cy="633730"/>
          </a:xfrm>
        </p:spPr>
        <p:txBody>
          <a:bodyPr/>
          <a:p>
            <a:pPr algn="r"/>
            <a:fld id="{49AE70B2-8BF9-45C0-BB95-33D1B9D3A854}" type="slidenum">
              <a:rPr lang="zh-CN" altLang="en-US" sz="2800" smtClean="0"/>
            </a:fld>
            <a:endParaRPr lang="zh-CN" altLang="en-US" sz="280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3470" y="2586990"/>
            <a:ext cx="3667760" cy="1863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32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二分类：</a:t>
            </a:r>
            <a:endParaRPr lang="zh-CN" altLang="en-US" sz="32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endParaRPr lang="zh-CN" altLang="en-US" sz="32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3200"/>
              <a:t>多标签分类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628775"/>
            <a:ext cx="21710650" cy="496570"/>
          </a:xfrm>
          <a:prstGeom prst="rect">
            <a:avLst/>
          </a:prstGeom>
        </p:spPr>
      </p:pic>
      <p:pic>
        <p:nvPicPr>
          <p:cNvPr id="5" name="图片 4" descr="LOGO 原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5" y="429895"/>
            <a:ext cx="1819910" cy="18199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3471" y="614046"/>
            <a:ext cx="981710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6000" b="1" ker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命名实体识别</a:t>
            </a:r>
            <a:endParaRPr lang="zh-CN" altLang="en-US" sz="6000" b="1" ker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22604730" y="12628880"/>
            <a:ext cx="550545" cy="633730"/>
          </a:xfrm>
        </p:spPr>
        <p:txBody>
          <a:bodyPr/>
          <a:p>
            <a:pPr algn="r"/>
            <a:fld id="{49AE70B2-8BF9-45C0-BB95-33D1B9D3A854}" type="slidenum">
              <a:rPr lang="zh-CN" altLang="en-US" sz="2800" smtClean="0"/>
            </a:fld>
            <a:endParaRPr lang="zh-CN" altLang="en-US" sz="280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3470" y="2586990"/>
            <a:ext cx="366776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命名实体识别</a:t>
            </a:r>
            <a:endParaRPr lang="zh-CN" altLang="en-US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628775"/>
            <a:ext cx="21710650" cy="496570"/>
          </a:xfrm>
          <a:prstGeom prst="rect">
            <a:avLst/>
          </a:prstGeom>
        </p:spPr>
      </p:pic>
      <p:pic>
        <p:nvPicPr>
          <p:cNvPr id="5" name="图片 4" descr="LOGO 原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5" y="429895"/>
            <a:ext cx="1819910" cy="18199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3471" y="614046"/>
            <a:ext cx="981710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6000" b="1" ker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三元组抽取</a:t>
            </a:r>
            <a:endParaRPr lang="zh-CN" altLang="en-US" sz="6000" b="1" ker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22604730" y="12628880"/>
            <a:ext cx="550545" cy="633730"/>
          </a:xfrm>
        </p:spPr>
        <p:txBody>
          <a:bodyPr/>
          <a:p>
            <a:pPr algn="r"/>
            <a:fld id="{49AE70B2-8BF9-45C0-BB95-33D1B9D3A854}" type="slidenum">
              <a:rPr lang="zh-CN" altLang="en-US" sz="2800" smtClean="0"/>
            </a:fld>
            <a:endParaRPr lang="zh-CN" altLang="en-US" sz="280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3470" y="2586990"/>
            <a:ext cx="366776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三元组抽取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628775"/>
            <a:ext cx="21710650" cy="496570"/>
          </a:xfrm>
          <a:prstGeom prst="rect">
            <a:avLst/>
          </a:prstGeom>
        </p:spPr>
      </p:pic>
      <p:pic>
        <p:nvPicPr>
          <p:cNvPr id="5" name="图片 4" descr="LOGO 原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5" y="429895"/>
            <a:ext cx="1819910" cy="18199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3471" y="614046"/>
            <a:ext cx="981710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6000" b="1" ker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句子相似度识别</a:t>
            </a:r>
            <a:endParaRPr lang="zh-CN" altLang="en-US" sz="6000" b="1" ker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22604730" y="12628880"/>
            <a:ext cx="550545" cy="633730"/>
          </a:xfrm>
        </p:spPr>
        <p:txBody>
          <a:bodyPr/>
          <a:p>
            <a:pPr algn="r"/>
            <a:fld id="{49AE70B2-8BF9-45C0-BB95-33D1B9D3A854}" type="slidenum">
              <a:rPr lang="zh-CN" altLang="en-US" sz="2800" smtClean="0"/>
            </a:fld>
            <a:endParaRPr lang="zh-CN" altLang="en-US" sz="280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3470" y="2586990"/>
            <a:ext cx="366776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句子相似度识别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628775"/>
            <a:ext cx="21710650" cy="496570"/>
          </a:xfrm>
          <a:prstGeom prst="rect">
            <a:avLst/>
          </a:prstGeom>
        </p:spPr>
      </p:pic>
      <p:pic>
        <p:nvPicPr>
          <p:cNvPr id="5" name="图片 4" descr="LOGO 原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5" y="429895"/>
            <a:ext cx="1819910" cy="18199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3471" y="614046"/>
            <a:ext cx="981710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6000" b="1" ker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文本摘要生成</a:t>
            </a:r>
            <a:endParaRPr lang="zh-CN" altLang="en-US" sz="6000" b="1" ker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22604730" y="12628880"/>
            <a:ext cx="550545" cy="633730"/>
          </a:xfrm>
        </p:spPr>
        <p:txBody>
          <a:bodyPr/>
          <a:p>
            <a:pPr algn="r"/>
            <a:fld id="{49AE70B2-8BF9-45C0-BB95-33D1B9D3A854}" type="slidenum">
              <a:rPr lang="zh-CN" altLang="en-US" sz="2800" smtClean="0"/>
            </a:fld>
            <a:endParaRPr lang="zh-CN" altLang="en-US" sz="280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3470" y="2586990"/>
            <a:ext cx="366776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文本摘要生成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628775"/>
            <a:ext cx="21710650" cy="496570"/>
          </a:xfrm>
          <a:prstGeom prst="rect">
            <a:avLst/>
          </a:prstGeom>
        </p:spPr>
      </p:pic>
      <p:pic>
        <p:nvPicPr>
          <p:cNvPr id="5" name="图片 4" descr="LOGO 原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5" y="429895"/>
            <a:ext cx="1819910" cy="18199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3471" y="614046"/>
            <a:ext cx="981710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6000" b="1" ker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事件抽取</a:t>
            </a:r>
            <a:endParaRPr lang="zh-CN" altLang="en-US" sz="6000" b="1" ker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22604730" y="12628880"/>
            <a:ext cx="550545" cy="633730"/>
          </a:xfrm>
        </p:spPr>
        <p:txBody>
          <a:bodyPr/>
          <a:p>
            <a:pPr algn="r"/>
            <a:fld id="{49AE70B2-8BF9-45C0-BB95-33D1B9D3A854}" type="slidenum">
              <a:rPr lang="zh-CN" altLang="en-US" sz="2800" smtClean="0"/>
            </a:fld>
            <a:endParaRPr lang="zh-CN" altLang="en-US" sz="280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93470" y="2586990"/>
            <a:ext cx="366776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事件抽取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628775"/>
            <a:ext cx="21710650" cy="496570"/>
          </a:xfrm>
          <a:prstGeom prst="rect">
            <a:avLst/>
          </a:prstGeom>
        </p:spPr>
      </p:pic>
      <p:pic>
        <p:nvPicPr>
          <p:cNvPr id="5" name="图片 4" descr="LOGO 原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5" y="429895"/>
            <a:ext cx="1819910" cy="18199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3471" y="614046"/>
            <a:ext cx="981710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lang="zh-CN" altLang="en-US" sz="6000" b="1" ker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  <a:sym typeface="+mn-ea"/>
              </a:rPr>
              <a:t>页面</a:t>
            </a:r>
            <a:r>
              <a:rPr lang="zh-CN" altLang="en-US" sz="6000" b="1" ker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ahnschrift Light" panose="020B0502040204020203" charset="0"/>
              </a:rPr>
              <a:t>标题</a:t>
            </a:r>
            <a:endParaRPr lang="zh-CN" altLang="en-US" sz="6000" b="1" ker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ahnschrift Light" panose="020B0502040204020203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464431" y="3094055"/>
            <a:ext cx="4994645" cy="7582544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98608" y="3403967"/>
            <a:ext cx="5011126" cy="7576473"/>
          </a:xfrm>
          <a:prstGeom prst="rect">
            <a:avLst/>
          </a:prstGeom>
        </p:spPr>
      </p:pic>
      <p:cxnSp>
        <p:nvCxnSpPr>
          <p:cNvPr id="58" name="直接连接符 57"/>
          <p:cNvCxnSpPr/>
          <p:nvPr>
            <p:custDataLst>
              <p:tags r:id="rId6"/>
            </p:custDataLst>
          </p:nvPr>
        </p:nvCxnSpPr>
        <p:spPr>
          <a:xfrm>
            <a:off x="12041440" y="5280537"/>
            <a:ext cx="0" cy="3554039"/>
          </a:xfrm>
          <a:prstGeom prst="line">
            <a:avLst/>
          </a:prstGeom>
          <a:noFill/>
          <a:ln w="3175" cap="rnd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6" name="椭圆 5"/>
          <p:cNvSpPr/>
          <p:nvPr>
            <p:custDataLst>
              <p:tags r:id="rId7"/>
            </p:custDataLst>
          </p:nvPr>
        </p:nvSpPr>
        <p:spPr>
          <a:xfrm>
            <a:off x="11818781" y="5037252"/>
            <a:ext cx="445319" cy="445319"/>
          </a:xfrm>
          <a:prstGeom prst="ellipse">
            <a:avLst/>
          </a:prstGeom>
          <a:solidFill>
            <a:srgbClr val="E7E6E6"/>
          </a:solidFill>
          <a:ln w="12700" cap="flat" cmpd="sng" algn="ctr">
            <a:solidFill>
              <a:srgbClr val="0A4C94"/>
            </a:solidFill>
            <a:prstDash val="solid"/>
            <a:miter lim="800000"/>
          </a:ln>
          <a:effectLst/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12486754" y="4594465"/>
            <a:ext cx="8932825" cy="686072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200" b="1" spc="300">
                <a:solidFill>
                  <a:srgbClr val="0A4C94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单击此处添加标题</a:t>
            </a:r>
            <a:endParaRPr lang="zh-CN" altLang="en-US" sz="3200" b="1" spc="300">
              <a:solidFill>
                <a:srgbClr val="0A4C94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8" name="矩形 27"/>
          <p:cNvSpPr/>
          <p:nvPr>
            <p:custDataLst>
              <p:tags r:id="rId9"/>
            </p:custDataLst>
          </p:nvPr>
        </p:nvSpPr>
        <p:spPr>
          <a:xfrm>
            <a:off x="12486754" y="5335662"/>
            <a:ext cx="8932837" cy="589697"/>
          </a:xfrm>
          <a:prstGeom prst="rect">
            <a:avLst/>
          </a:prstGeom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endParaRPr lang="zh-CN" altLang="en-US" sz="28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五边形 9"/>
          <p:cNvSpPr/>
          <p:nvPr>
            <p:custDataLst>
              <p:tags r:id="rId10"/>
            </p:custDataLst>
          </p:nvPr>
        </p:nvSpPr>
        <p:spPr>
          <a:xfrm>
            <a:off x="9330021" y="4889546"/>
            <a:ext cx="1978525" cy="740730"/>
          </a:xfrm>
          <a:prstGeom prst="homePlate">
            <a:avLst/>
          </a:prstGeom>
          <a:solidFill>
            <a:srgbClr val="0A4C94"/>
          </a:solidFill>
          <a:ln w="12700" cap="flat" cmpd="sng" algn="ctr">
            <a:solidFill>
              <a:srgbClr val="0A4C94"/>
            </a:solidFill>
            <a:prstDash val="solid"/>
            <a:miter lim="800000"/>
          </a:ln>
          <a:effectLst/>
        </p:spPr>
        <p:txBody>
          <a:bodyPr wrap="none" tIns="0" bIns="0" anchor="ctr">
            <a:normAutofit lnSpcReduction="10000"/>
          </a:bodyPr>
          <a:p>
            <a:pPr lvl="0" algn="ctr">
              <a:lnSpc>
                <a:spcPct val="140000"/>
              </a:lnSpc>
            </a:pPr>
            <a:endParaRPr lang="en-US" altLang="zh-CN" sz="20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1"/>
            </p:custDataLst>
          </p:nvPr>
        </p:nvSpPr>
        <p:spPr>
          <a:xfrm>
            <a:off x="9423951" y="4901270"/>
            <a:ext cx="1509778" cy="7172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algn="ctr"/>
            <a:r>
              <a:rPr lang="en-US" altLang="zh-CN" sz="2800" b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endParaRPr lang="en-US" altLang="zh-CN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12"/>
            </p:custDataLst>
          </p:nvPr>
        </p:nvSpPr>
        <p:spPr>
          <a:xfrm>
            <a:off x="11818781" y="6814272"/>
            <a:ext cx="445319" cy="445319"/>
          </a:xfrm>
          <a:prstGeom prst="ellipse">
            <a:avLst/>
          </a:prstGeom>
          <a:solidFill>
            <a:srgbClr val="E7E6E6"/>
          </a:solidFill>
          <a:ln w="12700" cap="flat" cmpd="sng" algn="ctr">
            <a:solidFill>
              <a:srgbClr val="1B7BB7"/>
            </a:solidFill>
            <a:prstDash val="solid"/>
            <a:miter lim="800000"/>
          </a:ln>
          <a:effectLst/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12486754" y="6371485"/>
            <a:ext cx="8932825" cy="686072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200" b="1" spc="300">
                <a:solidFill>
                  <a:srgbClr val="1B7BB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单击此处添加标题</a:t>
            </a:r>
            <a:endParaRPr lang="zh-CN" altLang="en-US" sz="3200" b="1" spc="300">
              <a:solidFill>
                <a:srgbClr val="1B7BB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12486640" y="7112635"/>
            <a:ext cx="9429750" cy="589915"/>
          </a:xfrm>
          <a:prstGeom prst="rect">
            <a:avLst/>
          </a:prstGeom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28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>
            <p:custDataLst>
              <p:tags r:id="rId15"/>
            </p:custDataLst>
          </p:nvPr>
        </p:nvSpPr>
        <p:spPr>
          <a:xfrm>
            <a:off x="9330021" y="6666566"/>
            <a:ext cx="1978525" cy="740730"/>
          </a:xfrm>
          <a:prstGeom prst="homePlate">
            <a:avLst/>
          </a:prstGeom>
          <a:solidFill>
            <a:srgbClr val="1B7BB7"/>
          </a:solidFill>
          <a:ln w="12700" cap="flat" cmpd="sng" algn="ctr">
            <a:solidFill>
              <a:srgbClr val="1B7BB7"/>
            </a:solidFill>
            <a:prstDash val="solid"/>
            <a:miter lim="800000"/>
          </a:ln>
          <a:effectLst/>
        </p:spPr>
        <p:txBody>
          <a:bodyPr wrap="none" tIns="0" bIns="0" anchor="ctr">
            <a:normAutofit lnSpcReduction="10000"/>
          </a:bodyPr>
          <a:p>
            <a:pPr lvl="0" algn="ctr">
              <a:lnSpc>
                <a:spcPct val="140000"/>
              </a:lnSpc>
            </a:pPr>
            <a:endParaRPr lang="en-US" altLang="zh-CN" sz="20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16"/>
            </p:custDataLst>
          </p:nvPr>
        </p:nvSpPr>
        <p:spPr>
          <a:xfrm>
            <a:off x="9423951" y="6678289"/>
            <a:ext cx="1509778" cy="7172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algn="ctr"/>
            <a:r>
              <a:rPr lang="en-US" altLang="zh-CN" sz="2800" b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endParaRPr lang="en-US" altLang="zh-CN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17"/>
            </p:custDataLst>
          </p:nvPr>
        </p:nvSpPr>
        <p:spPr>
          <a:xfrm>
            <a:off x="11818781" y="8591291"/>
            <a:ext cx="445319" cy="445319"/>
          </a:xfrm>
          <a:prstGeom prst="ellipse">
            <a:avLst/>
          </a:prstGeom>
          <a:solidFill>
            <a:srgbClr val="E7E6E6"/>
          </a:solidFill>
          <a:ln w="12700" cap="flat" cmpd="sng" algn="ctr">
            <a:solidFill>
              <a:srgbClr val="009ECA"/>
            </a:solidFill>
            <a:prstDash val="solid"/>
            <a:miter lim="800000"/>
          </a:ln>
          <a:effectLst/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8"/>
            </p:custDataLst>
          </p:nvPr>
        </p:nvSpPr>
        <p:spPr>
          <a:xfrm>
            <a:off x="12486754" y="8148504"/>
            <a:ext cx="8932825" cy="686072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200" b="1" spc="300">
                <a:solidFill>
                  <a:srgbClr val="009EC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单击此处添加标题</a:t>
            </a:r>
            <a:endParaRPr lang="zh-CN" altLang="en-US" sz="3200" b="1" spc="300">
              <a:solidFill>
                <a:srgbClr val="009ECA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12486640" y="8890000"/>
            <a:ext cx="9452610" cy="589915"/>
          </a:xfrm>
          <a:prstGeom prst="rect">
            <a:avLst/>
          </a:prstGeom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28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五边形 11"/>
          <p:cNvSpPr/>
          <p:nvPr>
            <p:custDataLst>
              <p:tags r:id="rId20"/>
            </p:custDataLst>
          </p:nvPr>
        </p:nvSpPr>
        <p:spPr>
          <a:xfrm>
            <a:off x="9330021" y="8443585"/>
            <a:ext cx="1978525" cy="740730"/>
          </a:xfrm>
          <a:prstGeom prst="homePlate">
            <a:avLst/>
          </a:prstGeom>
          <a:solidFill>
            <a:srgbClr val="009ECA"/>
          </a:solidFill>
          <a:ln w="12700" cap="flat" cmpd="sng" algn="ctr">
            <a:solidFill>
              <a:srgbClr val="009ECA"/>
            </a:solidFill>
            <a:prstDash val="solid"/>
            <a:miter lim="800000"/>
          </a:ln>
          <a:effectLst/>
        </p:spPr>
        <p:txBody>
          <a:bodyPr wrap="none" tIns="0" bIns="0" anchor="ctr">
            <a:normAutofit lnSpcReduction="10000"/>
          </a:bodyPr>
          <a:p>
            <a:pPr lvl="0" algn="ctr">
              <a:lnSpc>
                <a:spcPct val="140000"/>
              </a:lnSpc>
            </a:pPr>
            <a:endParaRPr lang="en-US" altLang="zh-CN" sz="20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21"/>
            </p:custDataLst>
          </p:nvPr>
        </p:nvSpPr>
        <p:spPr>
          <a:xfrm>
            <a:off x="9423951" y="8455309"/>
            <a:ext cx="1509778" cy="7172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algn="ctr"/>
            <a:r>
              <a:rPr lang="en-US" altLang="zh-CN" sz="2800" b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2021</a:t>
            </a:r>
            <a:endParaRPr lang="en-US" altLang="zh-CN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2"/>
            </p:custDataLst>
          </p:nvPr>
        </p:nvSpPr>
        <p:spPr>
          <a:xfrm>
            <a:off x="12454890" y="5344795"/>
            <a:ext cx="9429750" cy="589915"/>
          </a:xfrm>
          <a:prstGeom prst="rect">
            <a:avLst/>
          </a:prstGeom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28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灯片编号占位符 10"/>
          <p:cNvSpPr>
            <a:spLocks noGrp="1"/>
          </p:cNvSpPr>
          <p:nvPr/>
        </p:nvSpPr>
        <p:spPr>
          <a:xfrm>
            <a:off x="22345650" y="12628880"/>
            <a:ext cx="809625" cy="63373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9AE70B2-8BF9-45C0-BB95-33D1B9D3A854}" type="slidenum">
              <a:rPr lang="zh-CN" altLang="en-US" sz="2800" smtClean="0"/>
            </a:fld>
            <a:endParaRPr lang="zh-CN" altLang="en-US" sz="2800" smtClean="0"/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87567_2*m_i*1_2"/>
  <p:tag name="KSO_WM_TEMPLATE_CATEGORY" val="diagram"/>
  <p:tag name="KSO_WM_TEMPLATE_INDEX" val="20187567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VALUE" val="1179*78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d"/>
  <p:tag name="KSO_WM_UNIT_INDEX" val="1_1"/>
  <p:tag name="KSO_WM_UNIT_ID" val="diagram20187567_2*m_d*1_1"/>
  <p:tag name="KSO_WM_TEMPLATE_CATEGORY" val="diagram"/>
  <p:tag name="KSO_WM_TEMPLATE_INDEX" val="20187567"/>
  <p:tag name="KSO_WM_UNIT_SUPPORT_UNIT_TYPE" val="[&quot;all&quot;]"/>
  <p:tag name="KSO_WM_UNIT_LAYERLEVEL" val="1_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87567_2*m_i*1_1"/>
  <p:tag name="KSO_WM_TEMPLATE_CATEGORY" val="diagram"/>
  <p:tag name="KSO_WM_TEMPLATE_INDEX" val="20187567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87567_2*m_h_i*1_1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ISCONTENTS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87567_2*m_h_a*1_1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25.xml><?xml version="1.0" encoding="utf-8"?>
<p:tagLst xmlns:p="http://schemas.openxmlformats.org/presentationml/2006/main"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87567_2*m_h_f*1_1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87567_2*m_h_i*1_1_2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87567_2*m_h_i*1_1_3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87567_2*m_h_i*1_2_3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ISCONTENTS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87567_2*m_h_a*1_2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6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87567_2*m_h_f*1_2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87567_2*m_h_i*1_2_2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87567_2*m_h_i*1_2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87567_2*m_h_i*1_3_3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ISCONTENTS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87567_2*m_h_a*1_3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7"/>
  <p:tag name="KSO_WM_UNIT_TEXT_FILL_TYPE" val="1"/>
</p:tagLst>
</file>

<file path=ppt/tags/tag35.xml><?xml version="1.0" encoding="utf-8"?>
<p:tagLst xmlns:p="http://schemas.openxmlformats.org/presentationml/2006/main"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87567_2*m_h_f*1_3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87567_2*m_h_i*1_3_2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87567_2*m_h_i*1_3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87567_2*m_h_f*1_2_1"/>
  <p:tag name="KSO_WM_TEMPLATE_CATEGORY" val="diagram"/>
  <p:tag name="KSO_WM_TEMPLATE_INDEX" val="2018756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PLACING_PICTURE_USER_VIEWPORT" val="{&quot;height&quot;:4540,&quot;width&quot;:4540}"/>
</p:tagLst>
</file>

<file path=ppt/tags/tag41.xml><?xml version="1.0" encoding="utf-8"?>
<p:tagLst xmlns:p="http://schemas.openxmlformats.org/presentationml/2006/main">
  <p:tag name="KSO_WM_UNIT_PLACING_PICTURE_USER_VIEWPORT" val="{&quot;height&quot;:6184,&quot;width&quot;:6184}"/>
</p:tagLst>
</file>

<file path=ppt/tags/tag42.xml><?xml version="1.0" encoding="utf-8"?>
<p:tagLst xmlns:p="http://schemas.openxmlformats.org/presentationml/2006/main">
  <p:tag name="KSO_WM_UNIT_PLACING_PICTURE_USER_VIEWPORT" val="{&quot;height&quot;:5799,&quot;width&quot;:8877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演示</Application>
  <PresentationFormat>On-screen Show</PresentationFormat>
  <Paragraphs>104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Bahnschrift Light</vt:lpstr>
      <vt:lpstr>Anton-Regular</vt:lpstr>
      <vt:lpstr>OPPOSans-R</vt:lpstr>
      <vt:lpstr>思源黑体 CN Bold</vt:lpstr>
      <vt:lpstr>黑体</vt:lpstr>
      <vt:lpstr>思源宋体 CN</vt:lpstr>
      <vt:lpstr>Arial Black</vt:lpstr>
      <vt:lpstr>思源宋体 CN Heavy</vt:lpstr>
      <vt:lpstr>Arial Unicode MS</vt:lpstr>
      <vt:lpstr>Calibri</vt:lpstr>
      <vt:lpstr>等线</vt:lpstr>
      <vt:lpstr>等线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creator>稿定设计</dc:creator>
  <dc:subject>www.gaoding.com</dc:subject>
  <cp:lastModifiedBy>孙璞</cp:lastModifiedBy>
  <cp:revision>127</cp:revision>
  <dcterms:created xsi:type="dcterms:W3CDTF">2021-09-15T05:55:00Z</dcterms:created>
  <dcterms:modified xsi:type="dcterms:W3CDTF">2022-04-13T03:28:36Z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93778CE5CDDC4997A6558BFE2433C3DD</vt:lpwstr>
  </property>
  <property fmtid="{D5CDD505-2E9C-101B-9397-08002B2CF9AE}" pid="3" name="KSOProductBuildVer">
    <vt:lpwstr>2052-11.1.0.11372</vt:lpwstr>
  </property>
</Properties>
</file>