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71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2" r:id="rId22"/>
    <p:sldId id="273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2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7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17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86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6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2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8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7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4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6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2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Direct method:</a:t>
            </a:r>
            <a:r>
              <a:rPr lang="zh-CN" altLang="en-US" dirty="0" smtClean="0"/>
              <a:t>原理与实现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高翔 </a:t>
            </a:r>
            <a:r>
              <a:rPr lang="en-US" altLang="zh-CN" dirty="0" smtClean="0"/>
              <a:t>THU</a:t>
            </a:r>
          </a:p>
          <a:p>
            <a:r>
              <a:rPr lang="en-US" altLang="zh-CN" dirty="0" smtClean="0"/>
              <a:t>2016.6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来计算</a:t>
            </a:r>
            <a:r>
              <a:rPr lang="en-US" altLang="zh-CN" dirty="0"/>
              <a:t>					</a:t>
            </a:r>
            <a:r>
              <a:rPr lang="zh-CN" altLang="en-US" dirty="0"/>
              <a:t>，从右往左推导</a:t>
            </a:r>
            <a:endParaRPr lang="en-US" altLang="zh-CN" dirty="0"/>
          </a:p>
          <a:p>
            <a:r>
              <a:rPr lang="zh-CN" altLang="en-US" dirty="0" smtClean="0"/>
              <a:t>第二项：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我们只要前两项，变为：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48106" y="2426577"/>
                <a:ext cx="1815945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06" y="2426577"/>
                <a:ext cx="1815945" cy="665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28171" y="3269195"/>
                <a:ext cx="262264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71" y="3269195"/>
                <a:ext cx="2622641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81847" y="4688819"/>
                <a:ext cx="1515287" cy="118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47" y="4688819"/>
                <a:ext cx="1515287" cy="11892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89563" y="3149755"/>
                <a:ext cx="4099327" cy="1280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63" y="3149755"/>
                <a:ext cx="4099327" cy="1280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776815" y="26035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易得：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10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来计算</a:t>
            </a:r>
            <a:r>
              <a:rPr lang="en-US" altLang="zh-CN" dirty="0"/>
              <a:t>					</a:t>
            </a:r>
            <a:r>
              <a:rPr lang="zh-CN" altLang="en-US" dirty="0"/>
              <a:t>，从右往左</a:t>
            </a:r>
            <a:r>
              <a:rPr lang="zh-CN" altLang="en-US" dirty="0" smtClean="0"/>
              <a:t>推导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最左侧：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为像素梯度，</a:t>
            </a:r>
            <a:r>
              <a:rPr lang="en-US" altLang="zh-CN" dirty="0" smtClean="0"/>
              <a:t>1*2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简单的处理：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]</a:t>
            </a:r>
            <a:r>
              <a:rPr lang="zh-CN" altLang="en-US" dirty="0" smtClean="0"/>
              <a:t>通常为浮点数，需要对图像进行插值。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48106" y="2426577"/>
                <a:ext cx="1815945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06" y="2426577"/>
                <a:ext cx="1815945" cy="665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10881" y="3269195"/>
                <a:ext cx="55579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881" y="3269195"/>
                <a:ext cx="555793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36879" y="4246528"/>
                <a:ext cx="553202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9" y="4246528"/>
                <a:ext cx="5532027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74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总结：单项梯度：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342129" y="2434476"/>
                <a:ext cx="1815945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29" y="2434476"/>
                <a:ext cx="1815945" cy="665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264347" y="5838616"/>
                <a:ext cx="2188098" cy="66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𝛿𝜉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3×3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47" y="5838616"/>
                <a:ext cx="2188098" cy="664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269712" y="4274501"/>
                <a:ext cx="4099327" cy="1280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712" y="4274501"/>
                <a:ext cx="4099327" cy="1280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264347" y="3543872"/>
                <a:ext cx="553202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47" y="3543872"/>
                <a:ext cx="5532027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221765" y="36687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灰度对像素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06349" y="46784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像素对空间点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34439" y="59863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空间点对李代数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024927" y="3418318"/>
            <a:ext cx="0" cy="308503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828658" y="4239952"/>
            <a:ext cx="7776673" cy="3714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28657" y="5698787"/>
            <a:ext cx="7776673" cy="3714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94005" y="263786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G-N</a:t>
            </a:r>
            <a:r>
              <a:rPr lang="zh-CN" altLang="en-US" dirty="0" smtClean="0"/>
              <a:t>更新量：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263793" y="2233620"/>
                <a:ext cx="2841227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93" y="2233620"/>
                <a:ext cx="2841227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048635" y="3220278"/>
                <a:ext cx="3216650" cy="370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b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635" y="3220278"/>
                <a:ext cx="3216650" cy="370871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6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54" y="3249831"/>
            <a:ext cx="2934904" cy="2305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通常的做法是把后面两项放在一起：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-105666" y="3280115"/>
                <a:ext cx="5716652" cy="2315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666" y="3280115"/>
                <a:ext cx="5716652" cy="2315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610986" y="2336479"/>
            <a:ext cx="226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ORB_SLAM2 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（李代数角度在前）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482" y="2928607"/>
            <a:ext cx="3608101" cy="32863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175125" y="2282276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SVO 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（内参归一化）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58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5" y="2603500"/>
            <a:ext cx="5143295" cy="41476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物理意义：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描述了当相机发生微小运动后，投影在第二个图的像素点怎么变化。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95089" y="3153961"/>
                <a:ext cx="6096000" cy="23153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9" y="3153961"/>
                <a:ext cx="6096000" cy="2315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/>
          <p:cNvSpPr txBox="1">
            <a:spLocks/>
          </p:cNvSpPr>
          <p:nvPr/>
        </p:nvSpPr>
        <p:spPr>
          <a:xfrm>
            <a:off x="6298250" y="2603500"/>
            <a:ext cx="5143295" cy="414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描述了当像素点位置变化时，图像的读数如何变化。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增量的计算：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以像素梯度指引相机应该往何处运动，以得到更小的误差。</a:t>
            </a:r>
            <a:endParaRPr lang="en-US" altLang="zh-CN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因此，若该处无像素梯度，则对相机位姿的更新没有贡献。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103883" y="2569223"/>
                <a:ext cx="553202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883" y="2569223"/>
                <a:ext cx="5532027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1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使用哪些像素？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DTAM —— </a:t>
            </a:r>
            <a:r>
              <a:rPr lang="zh-CN" altLang="en-US" dirty="0" smtClean="0"/>
              <a:t>使用所有像素。（但是无梯度处对目标函数无贡献）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SVO ——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关键点处所在的</a:t>
            </a:r>
            <a:r>
              <a:rPr lang="en-US" altLang="zh-CN" dirty="0" smtClean="0"/>
              <a:t>4*4</a:t>
            </a:r>
            <a:r>
              <a:rPr lang="zh-CN" altLang="en-US" dirty="0" smtClean="0"/>
              <a:t>像素块。（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特征点表明该处梯度明显）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LSD —— </a:t>
            </a:r>
            <a:r>
              <a:rPr lang="zh-CN" altLang="en-US" dirty="0" smtClean="0"/>
              <a:t>使用梯度明显的所有像素。（数量比</a:t>
            </a:r>
            <a:r>
              <a:rPr lang="en-US" altLang="zh-CN" dirty="0" smtClean="0"/>
              <a:t>SVO</a:t>
            </a:r>
            <a:r>
              <a:rPr lang="zh-CN" altLang="en-US" dirty="0" smtClean="0"/>
              <a:t>多，但比所有像素要少）</a:t>
            </a:r>
            <a:endParaRPr lang="en-US" altLang="zh-CN" dirty="0" smtClean="0"/>
          </a:p>
          <a:p>
            <a:r>
              <a:rPr lang="zh-CN" altLang="en-US" dirty="0" smtClean="0"/>
              <a:t>相比特征点法，直接法是一种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以数量代替质量</a:t>
            </a:r>
            <a:r>
              <a:rPr lang="zh-CN" altLang="en-US" dirty="0" smtClean="0"/>
              <a:t>的思路。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7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两种方式实现：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原生</a:t>
            </a:r>
            <a:r>
              <a:rPr lang="en-US" altLang="zh-CN" dirty="0" smtClean="0"/>
              <a:t>Eigen</a:t>
            </a:r>
            <a:r>
              <a:rPr lang="zh-CN" altLang="en-US" dirty="0" smtClean="0"/>
              <a:t>，实现所有计算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优点：步骤清楚，知道自己在做什么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随时查看中间结果是否正确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缺点：切换优化策略</a:t>
            </a:r>
            <a:r>
              <a:rPr lang="zh-CN" altLang="en-US" dirty="0"/>
              <a:t>（如</a:t>
            </a:r>
            <a:r>
              <a:rPr lang="en-US" altLang="zh-CN" dirty="0"/>
              <a:t>G-N</a:t>
            </a:r>
            <a:r>
              <a:rPr lang="zh-CN" altLang="en-US" dirty="0"/>
              <a:t>改</a:t>
            </a:r>
            <a:r>
              <a:rPr lang="en-US" altLang="zh-CN" dirty="0"/>
              <a:t>L-M</a:t>
            </a:r>
            <a:r>
              <a:rPr lang="zh-CN" altLang="en-US" dirty="0"/>
              <a:t>） 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robust</a:t>
            </a:r>
            <a:r>
              <a:rPr lang="zh-CN" altLang="en-US" dirty="0" smtClean="0"/>
              <a:t>核等过程，都需要重新写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利用优化框架，如</a:t>
            </a:r>
            <a:r>
              <a:rPr lang="en-US" altLang="zh-CN" dirty="0" smtClean="0"/>
              <a:t>g2o</a:t>
            </a:r>
          </a:p>
          <a:p>
            <a:pPr lvl="2"/>
            <a:r>
              <a:rPr lang="zh-CN" altLang="en-US" dirty="0" smtClean="0"/>
              <a:t>优点：简单，不过需要抽象成图优化（</a:t>
            </a:r>
            <a:r>
              <a:rPr lang="en-US" altLang="zh-CN" dirty="0" smtClean="0"/>
              <a:t>g2o</a:t>
            </a:r>
            <a:r>
              <a:rPr lang="zh-CN" altLang="en-US" dirty="0" smtClean="0"/>
              <a:t>情形下），可以用各种优化策略和核函数</a:t>
            </a:r>
            <a:endParaRPr lang="en-US" altLang="zh-CN" dirty="0" smtClean="0"/>
          </a:p>
          <a:p>
            <a:pPr lvl="2"/>
            <a:r>
              <a:rPr lang="zh-CN" altLang="en-US" dirty="0"/>
              <a:t>缺点</a:t>
            </a:r>
            <a:r>
              <a:rPr lang="zh-CN" altLang="en-US" dirty="0" smtClean="0"/>
              <a:t>：中间过程隐藏在框架内，不方便查看（如</a:t>
            </a:r>
            <a:r>
              <a:rPr lang="en-US" altLang="zh-CN" dirty="0" smtClean="0"/>
              <a:t>g2o</a:t>
            </a:r>
            <a:r>
              <a:rPr lang="zh-CN" altLang="en-US" dirty="0" smtClean="0"/>
              <a:t>在边类型不对时会直接</a:t>
            </a:r>
            <a:r>
              <a:rPr lang="en-US" altLang="zh-CN" dirty="0" smtClean="0"/>
              <a:t>segment fault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20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抽象成图优化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顶点（对应优化变量）：只有一个</a:t>
            </a:r>
            <a:r>
              <a:rPr lang="en-US" altLang="zh-CN" dirty="0" smtClean="0"/>
              <a:t>Pose</a:t>
            </a:r>
            <a:r>
              <a:rPr lang="zh-CN" altLang="en-US" dirty="0" smtClean="0"/>
              <a:t>（第二个图的）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边（对应优化误差项）：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一元边（</a:t>
            </a:r>
            <a:r>
              <a:rPr lang="en-US" altLang="zh-CN" dirty="0" smtClean="0"/>
              <a:t>Unary Edge</a:t>
            </a:r>
            <a:r>
              <a:rPr lang="zh-CN" altLang="en-US" dirty="0" smtClean="0"/>
              <a:t>）：连接到</a:t>
            </a:r>
            <a:r>
              <a:rPr lang="en-US" altLang="zh-CN" dirty="0" smtClean="0"/>
              <a:t>Pose</a:t>
            </a:r>
            <a:r>
              <a:rPr lang="zh-CN" altLang="en-US" dirty="0" smtClean="0"/>
              <a:t>对应顶点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需要实现误差和雅可比的计算</a:t>
            </a:r>
            <a:endParaRPr lang="en-US" altLang="zh-CN" dirty="0" smtClean="0"/>
          </a:p>
          <a:p>
            <a:r>
              <a:rPr lang="zh-CN" altLang="en-US" dirty="0" smtClean="0"/>
              <a:t>顶点：选用</a:t>
            </a:r>
            <a:r>
              <a:rPr lang="en-US" altLang="zh-CN" dirty="0" smtClean="0"/>
              <a:t>types/</a:t>
            </a:r>
            <a:r>
              <a:rPr lang="en-US" altLang="zh-CN" dirty="0" err="1" smtClean="0"/>
              <a:t>sba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</a:t>
            </a:r>
            <a:r>
              <a:rPr lang="en-US" altLang="zh-CN" dirty="0" smtClean="0"/>
              <a:t>g2o::VertexSE3Expmap </a:t>
            </a:r>
            <a:r>
              <a:rPr lang="zh-CN" altLang="en-US" dirty="0" smtClean="0"/>
              <a:t>（李代数表示的姿态顶点）</a:t>
            </a:r>
            <a:endParaRPr lang="en-US" altLang="zh-CN" dirty="0" smtClean="0"/>
          </a:p>
          <a:p>
            <a:r>
              <a:rPr lang="zh-CN" altLang="en-US" dirty="0" smtClean="0"/>
              <a:t>边：需要自己实现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65668" y="3330482"/>
                <a:ext cx="3201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8" y="3330482"/>
                <a:ext cx="3201453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8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83" y="313226"/>
            <a:ext cx="9506283" cy="6369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5717135" y="412615"/>
            <a:ext cx="326243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模板参数：测量值维度、类型、连接顶点类型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测量值：空间点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X_world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的灰度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3606" y="4803728"/>
            <a:ext cx="95410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固定空间点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0659" y="5178318"/>
            <a:ext cx="49244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内参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0659" y="5455317"/>
            <a:ext cx="49244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2687" y="2783519"/>
            <a:ext cx="372409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需要实现的虚函数：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ComputeError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计算误差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linearizeOplus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计算雅可比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read(),write() g2o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在存储和读取时的函数；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5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4" y="1660176"/>
            <a:ext cx="4833879" cy="37213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3743058" y="4409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误差计算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13" y="79022"/>
            <a:ext cx="6705600" cy="66004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文本框 4"/>
          <p:cNvSpPr txBox="1"/>
          <p:nvPr/>
        </p:nvSpPr>
        <p:spPr>
          <a:xfrm>
            <a:off x="9323052" y="4086463"/>
            <a:ext cx="203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雅可比计算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与前面的推导一致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7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</a:t>
            </a:r>
            <a:r>
              <a:rPr lang="en-US" altLang="zh-CN" dirty="0" err="1" smtClean="0"/>
              <a:t>Odometry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9056" y="2034940"/>
            <a:ext cx="5658486" cy="42678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0" y="2034940"/>
            <a:ext cx="5528144" cy="42678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442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848" y="1902822"/>
            <a:ext cx="9332167" cy="48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 Method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98" y="2832308"/>
            <a:ext cx="1720714" cy="128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629" y="2832308"/>
            <a:ext cx="1711303" cy="12822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700" y="2341547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例子：求解</a:t>
            </a:r>
            <a:r>
              <a:rPr lang="en-US" altLang="zh-CN" dirty="0" smtClean="0"/>
              <a:t>Pose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对于某处的像素：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362" y="4649871"/>
            <a:ext cx="1822004" cy="1828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78762" y="561688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229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158" y="4649871"/>
            <a:ext cx="1841774" cy="18283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8126" y="524754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读数：</a:t>
            </a:r>
            <a:endParaRPr lang="zh-CN" altLang="en-US" dirty="0"/>
          </a:p>
        </p:txBody>
      </p:sp>
      <p:cxnSp>
        <p:nvCxnSpPr>
          <p:cNvPr id="14" name="直接连接符 13"/>
          <p:cNvCxnSpPr>
            <a:endCxn id="12" idx="2"/>
          </p:cNvCxnSpPr>
          <p:nvPr/>
        </p:nvCxnSpPr>
        <p:spPr>
          <a:xfrm flipH="1" flipV="1">
            <a:off x="1136244" y="5616881"/>
            <a:ext cx="1128392" cy="134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04250" y="425515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读数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7" idx="2"/>
            <a:endCxn id="23" idx="0"/>
          </p:cNvCxnSpPr>
          <p:nvPr/>
        </p:nvCxnSpPr>
        <p:spPr>
          <a:xfrm flipH="1">
            <a:off x="4662587" y="4624482"/>
            <a:ext cx="1044365" cy="99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377893" y="561688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126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519280" y="2730061"/>
            <a:ext cx="5188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误差：</a:t>
            </a:r>
            <a:r>
              <a:rPr lang="en-US" altLang="zh-CN" dirty="0" smtClean="0"/>
              <a:t>e=229-126=103 </a:t>
            </a:r>
            <a:r>
              <a:rPr lang="zh-CN" altLang="en-US" dirty="0" smtClean="0"/>
              <a:t>（太暗了，再亮些）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减小</a:t>
            </a:r>
            <a:r>
              <a:rPr lang="zh-CN" altLang="en-US" dirty="0"/>
              <a:t>误差</a:t>
            </a:r>
            <a:r>
              <a:rPr lang="zh-CN" altLang="en-US" dirty="0" smtClean="0"/>
              <a:t>：对相机施加微小平移和旋转，使第二个图的测量值增加。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增量是由像素梯度引导的。此例中：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按照现在的计算，给相机的偏移量，会使得投影点往左上移动。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最后移动结果会根据大量的像素来判断，但对于这个像素，它建议的方向是左上。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377892" y="61176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108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813986" y="56343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010611" y="3929927"/>
                <a:ext cx="2205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=−3,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11" y="3929927"/>
                <a:ext cx="22057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H="1" flipV="1">
            <a:off x="4243028" y="5182064"/>
            <a:ext cx="254252" cy="4533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0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93" y="3397485"/>
            <a:ext cx="1841774" cy="1828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4136" y="43557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4135" y="48564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108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0229" y="43732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44135" y="39207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116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0259" y="43557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1228559" y="3997696"/>
            <a:ext cx="254252" cy="4533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06749" y="390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115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685" y="2711954"/>
            <a:ext cx="3667221" cy="365693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76742" y="49183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126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949616" y="4451021"/>
            <a:ext cx="254252" cy="4533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39378" y="26035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沿着该方向并不真的使读数增加！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959906" y="3043562"/>
            <a:ext cx="4811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在计算雅可比时，必须对各项都线性化。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按现在的图像梯度计算方式，我们只用了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[u+1,v]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[u,v+1]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对这个小块进行了线性化。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即：把它当作一个渐变来处理。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873" y="4725087"/>
            <a:ext cx="1974384" cy="198890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949616" y="64773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从较大尺度上来看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689671" y="55011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线性化结果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899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5" y="2603500"/>
            <a:ext cx="7604484" cy="4113494"/>
          </a:xfrm>
        </p:spPr>
        <p:txBody>
          <a:bodyPr/>
          <a:lstStyle/>
          <a:p>
            <a:r>
              <a:rPr lang="zh-CN" altLang="en-US" dirty="0" smtClean="0"/>
              <a:t>上述方法的问题：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 smtClean="0"/>
              <a:t>线性化只在局部成立！</a:t>
            </a:r>
            <a:r>
              <a:rPr lang="zh-CN" altLang="en-US" dirty="0" smtClean="0"/>
              <a:t>所以上述结果只有在一个像素的范围内才适用。如果超过这个像素，应该重新计算梯度。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线性近似差导致收敛缓慢。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 smtClean="0"/>
              <a:t>非凸性！</a:t>
            </a:r>
            <a:r>
              <a:rPr lang="zh-CN" altLang="en-US" dirty="0" smtClean="0"/>
              <a:t>直接法完全依靠梯度搜索，降低目标函数来计算相机位姿。其目标函数最后一项为图像对像素点取灰度值，是强烈非凸的函数。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优化算法容易进入极小，只在运动很小时才行。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/>
              <a:t>单</a:t>
            </a:r>
            <a:r>
              <a:rPr lang="zh-CN" altLang="en-US" b="1" dirty="0" smtClean="0"/>
              <a:t>个像素没有区分度</a:t>
            </a:r>
            <a:r>
              <a:rPr lang="zh-CN" altLang="en-US" dirty="0" smtClean="0"/>
              <a:t>。找一个和他像的实在太多了！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每个像素对改变相机运动的“意见”不一致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只能少数服从多数，以数量代替质量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 smtClean="0"/>
              <a:t>计算像素梯度的方式有些粗暴！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可以用更多的点来估计梯度，但用</a:t>
            </a:r>
            <a:r>
              <a:rPr lang="en-US" altLang="zh-CN" dirty="0" smtClean="0"/>
              <a:t>G-N</a:t>
            </a:r>
            <a:r>
              <a:rPr lang="zh-CN" altLang="en-US" dirty="0" smtClean="0"/>
              <a:t>避免不了线性化。（也就</a:t>
            </a:r>
            <a:r>
              <a:rPr lang="zh-CN" altLang="en-US" dirty="0"/>
              <a:t>是</a:t>
            </a:r>
            <a:r>
              <a:rPr lang="zh-CN" altLang="en-US" dirty="0" smtClean="0"/>
              <a:t>用一个更好的渐变来模拟局部情况）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 smtClean="0"/>
              <a:t>灰度值不变是很强的假设！</a:t>
            </a:r>
            <a:r>
              <a:rPr lang="zh-CN" altLang="en-US" b="1" dirty="0"/>
              <a:t>灰度值不变是很强的假设</a:t>
            </a:r>
            <a:r>
              <a:rPr lang="zh-CN" altLang="en-US" b="1" dirty="0" smtClean="0"/>
              <a:t>！灰度</a:t>
            </a:r>
            <a:r>
              <a:rPr lang="zh-CN" altLang="en-US" b="1" dirty="0"/>
              <a:t>值不变是很强的假设</a:t>
            </a:r>
            <a:r>
              <a:rPr lang="zh-CN" altLang="en-US" b="1" dirty="0" smtClean="0"/>
              <a:t>！（说三遍以强调重要性）</a:t>
            </a:r>
            <a:endParaRPr lang="zh-CN" altLang="en-US" b="1" dirty="0"/>
          </a:p>
          <a:p>
            <a:pPr marL="800100" lvl="1" indent="-342900">
              <a:buFont typeface="+mj-lt"/>
              <a:buAutoNum type="arabicPeriod"/>
            </a:pP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439" y="2794952"/>
            <a:ext cx="3297608" cy="28453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07814" y="5768411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的形状与凸函数差很远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120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Comments on Direct Method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52" y="3056427"/>
            <a:ext cx="4839414" cy="33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1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86542" y="2965390"/>
            <a:ext cx="2826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/>
              <a:t>谢谢！</a:t>
            </a:r>
            <a:endParaRPr lang="en-US" altLang="zh-CN" sz="5400" dirty="0" smtClean="0"/>
          </a:p>
          <a:p>
            <a:pPr algn="ctr"/>
            <a:r>
              <a:rPr lang="en-US" altLang="zh-CN" dirty="0" smtClean="0"/>
              <a:t>Thank you for attention!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3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直接法：</a:t>
            </a:r>
            <a:r>
              <a:rPr lang="en-US" altLang="zh-CN" dirty="0" smtClean="0"/>
              <a:t>Minimizing the Photometric error </a:t>
            </a:r>
            <a:r>
              <a:rPr lang="zh-CN" altLang="en-US" dirty="0" smtClean="0"/>
              <a:t>最小化测量误差</a:t>
            </a:r>
            <a:endParaRPr lang="en-US" altLang="zh-CN" dirty="0" smtClean="0"/>
          </a:p>
          <a:p>
            <a:r>
              <a:rPr lang="zh-CN" altLang="en-US" dirty="0" smtClean="0"/>
              <a:t>基本假设：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同一个空间点在各视角下，测到的灰度不变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非常强的假设，无遮挡，完全漫反射，不考虑光照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近几年里开始得到关注，并与</a:t>
            </a:r>
            <a:r>
              <a:rPr lang="en-US" altLang="zh-CN" dirty="0" smtClean="0"/>
              <a:t>feature method</a:t>
            </a:r>
            <a:r>
              <a:rPr lang="zh-CN" altLang="en-US" dirty="0" smtClean="0"/>
              <a:t>相提并论。</a:t>
            </a:r>
            <a:endParaRPr lang="en-US" altLang="zh-CN" dirty="0" smtClean="0"/>
          </a:p>
          <a:p>
            <a:r>
              <a:rPr lang="en-US" altLang="zh-CN" dirty="0" smtClean="0"/>
              <a:t>LSD,SVO</a:t>
            </a:r>
            <a:r>
              <a:rPr lang="zh-CN" altLang="en-US" dirty="0" smtClean="0"/>
              <a:t>等开源方案使用</a:t>
            </a:r>
            <a:r>
              <a:rPr lang="en-US" altLang="zh-CN" dirty="0" smtClean="0"/>
              <a:t>direct method</a:t>
            </a:r>
            <a:r>
              <a:rPr lang="zh-CN" altLang="en-US" dirty="0" smtClean="0"/>
              <a:t>进行跟踪。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0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5" y="2068082"/>
            <a:ext cx="8761412" cy="837488"/>
          </a:xfrm>
        </p:spPr>
        <p:txBody>
          <a:bodyPr/>
          <a:lstStyle/>
          <a:p>
            <a:r>
              <a:rPr lang="en-US" altLang="zh-CN" dirty="0" smtClean="0"/>
              <a:t>Direct</a:t>
            </a:r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 smtClean="0"/>
              <a:t>给定两个图像：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求解：从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42546" y="2449575"/>
                <a:ext cx="693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46" y="2449575"/>
                <a:ext cx="69397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44017" y="2449575"/>
                <a:ext cx="566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17" y="2449575"/>
                <a:ext cx="56695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06" y="2905570"/>
            <a:ext cx="3765503" cy="3654175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041867" y="3134593"/>
            <a:ext cx="6819696" cy="330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中的任意像素</a:t>
            </a:r>
            <a:r>
              <a:rPr lang="en-US" altLang="zh-CN" dirty="0" smtClean="0"/>
              <a:t>	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它反投影到空间点的坐标为：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投影到第二个图中，形成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Photometric Error: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加和得到：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423098" y="3108354"/>
                <a:ext cx="456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098" y="3108354"/>
                <a:ext cx="456472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32088" y="3477686"/>
                <a:ext cx="444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088" y="3477686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30913" y="3873257"/>
                <a:ext cx="444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13" y="387325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451715" y="3873257"/>
                <a:ext cx="456535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715" y="3873257"/>
                <a:ext cx="456535" cy="369588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249676" y="4690573"/>
                <a:ext cx="2164823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76" y="4690573"/>
                <a:ext cx="2164823" cy="369588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552366" y="5261174"/>
                <a:ext cx="190129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366" y="5261174"/>
                <a:ext cx="1901290" cy="8712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2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setup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01" y="2415501"/>
            <a:ext cx="3765503" cy="3654175"/>
          </a:xfrm>
          <a:prstGeom prst="rect">
            <a:avLst/>
          </a:prstGeom>
        </p:spPr>
      </p:pic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363504" y="2415501"/>
            <a:ext cx="7121892" cy="4267310"/>
          </a:xfrm>
        </p:spPr>
        <p:txBody>
          <a:bodyPr/>
          <a:lstStyle/>
          <a:p>
            <a:r>
              <a:rPr lang="zh-CN" altLang="en-US" dirty="0" smtClean="0"/>
              <a:t>投影关系：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不妨设第一个图的相机</a:t>
            </a:r>
            <a:r>
              <a:rPr lang="en-US" altLang="zh-CN" dirty="0" smtClean="0"/>
              <a:t>Pose</a:t>
            </a:r>
            <a:r>
              <a:rPr lang="zh-CN" altLang="en-US" dirty="0" smtClean="0"/>
              <a:t>为    ，第二个相机</a:t>
            </a:r>
            <a:r>
              <a:rPr lang="en-US" altLang="zh-CN" dirty="0" smtClean="0"/>
              <a:t>Pose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r>
              <a:rPr lang="zh-CN" altLang="en-US" dirty="0" smtClean="0"/>
              <a:t> 那么：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目标函数形式：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535659" y="2753823"/>
                <a:ext cx="5159554" cy="1150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659" y="2753823"/>
                <a:ext cx="5159554" cy="1150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821035" y="4030548"/>
                <a:ext cx="344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35" y="4030548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212343" y="4030548"/>
                <a:ext cx="586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343" y="4030548"/>
                <a:ext cx="5865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527697" y="4898412"/>
                <a:ext cx="1819985" cy="642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97" y="4898412"/>
                <a:ext cx="1819985" cy="642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912210" y="5914555"/>
                <a:ext cx="426450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10" y="5914555"/>
                <a:ext cx="4264501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1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以非线性优化求解此问题：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目标函数取值只与</a:t>
            </a:r>
            <a:r>
              <a:rPr lang="en-US" altLang="zh-CN" dirty="0" smtClean="0"/>
              <a:t>		</a:t>
            </a:r>
            <a:r>
              <a:rPr lang="zh-CN" altLang="en-US" dirty="0" smtClean="0"/>
              <a:t>相关！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		</a:t>
            </a:r>
            <a:r>
              <a:rPr lang="zh-CN" altLang="en-US" dirty="0" smtClean="0"/>
              <a:t>在李群上，无加法运算，不好求导。</a:t>
            </a:r>
            <a:endParaRPr lang="en-US" altLang="zh-CN" dirty="0" smtClean="0"/>
          </a:p>
          <a:p>
            <a:r>
              <a:rPr lang="zh-CN" altLang="en-US" dirty="0" smtClean="0"/>
              <a:t>使用李代数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表达相机位姿。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目标函数：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30483" y="3013708"/>
                <a:ext cx="431579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483" y="3013708"/>
                <a:ext cx="4315797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18437" y="3808357"/>
                <a:ext cx="586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437" y="3808357"/>
                <a:ext cx="5865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93411" y="4211873"/>
                <a:ext cx="586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11" y="4211873"/>
                <a:ext cx="5865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58385" y="4623935"/>
                <a:ext cx="368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385" y="4623935"/>
                <a:ext cx="36843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408794" y="5067061"/>
                <a:ext cx="2544286" cy="552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94" y="5067061"/>
                <a:ext cx="2544286" cy="5523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753722" y="5930281"/>
                <a:ext cx="4346446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∧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22" y="5930281"/>
                <a:ext cx="4346446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18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10561329" cy="322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目标函数：</m:t>
                    </m:r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‖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∧</m:t>
                                        </m:r>
                                      </m:sup>
                                    </m:sSup>
                                  </m:e>
                                </m:d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梯度下降解之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单个误差项：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误差项对自变量梯度：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Gauss-Newton</a:t>
                </a:r>
                <a:r>
                  <a:rPr lang="zh-CN" altLang="en-US" dirty="0" smtClean="0"/>
                  <a:t>迭代：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10561329" cy="3223383"/>
              </a:xfrm>
              <a:prstGeom prst="rect">
                <a:avLst/>
              </a:prstGeom>
              <a:blipFill>
                <a:blip r:embed="rId2"/>
                <a:stretch>
                  <a:fillRect l="-115" t="-16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34932" y="3518490"/>
                <a:ext cx="3201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32" y="3518490"/>
                <a:ext cx="3201453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32571" y="4145956"/>
                <a:ext cx="1006173" cy="66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571" y="4145956"/>
                <a:ext cx="1006173" cy="664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845039" y="2794475"/>
            <a:ext cx="4084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注解：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        需要解释，不是通常的导数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3*3</a:t>
            </a:r>
            <a:r>
              <a:rPr lang="zh-CN" altLang="en-US" dirty="0" smtClean="0"/>
              <a:t>的，而它右边是</a:t>
            </a:r>
            <a:r>
              <a:rPr lang="en-US" altLang="zh-CN" dirty="0" smtClean="0"/>
              <a:t>4*1</a:t>
            </a:r>
            <a:r>
              <a:rPr lang="zh-CN" altLang="en-US" dirty="0" smtClean="0"/>
              <a:t>的，所以</a:t>
            </a:r>
            <a:r>
              <a:rPr lang="zh-CN" altLang="en-US" dirty="0" smtClean="0">
                <a:solidFill>
                  <a:srgbClr val="FF0000"/>
                </a:solidFill>
              </a:rPr>
              <a:t>要舍掉右边变量的最后一维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	</a:t>
            </a:r>
            <a:r>
              <a:rPr lang="zh-CN" altLang="en-US" dirty="0" smtClean="0"/>
              <a:t>迭代方程是一个线性方程，自变量</a:t>
            </a:r>
            <a:r>
              <a:rPr lang="en-US" altLang="zh-CN" dirty="0" smtClean="0"/>
              <a:t>6</a:t>
            </a:r>
            <a:r>
              <a:rPr lang="zh-CN" altLang="en-US" dirty="0" smtClean="0"/>
              <a:t>自由度。因此，不管有多少个像素点，线性方程规模都很小。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319562" y="3223088"/>
                <a:ext cx="555537" cy="66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562" y="3223088"/>
                <a:ext cx="555537" cy="6647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93242" y="5592991"/>
                <a:ext cx="2841227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42" y="5592991"/>
                <a:ext cx="2841227" cy="984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625822" y="5902106"/>
                <a:ext cx="1367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22" y="5902106"/>
                <a:ext cx="1367361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689481" y="59021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82518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143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关键问题：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如何计算？</a:t>
            </a:r>
            <a:endParaRPr lang="en-US" altLang="zh-CN" dirty="0" smtClean="0"/>
          </a:p>
          <a:p>
            <a:r>
              <a:rPr lang="zh-CN" altLang="en-US" dirty="0" smtClean="0"/>
              <a:t>第一项固定，梯度来自第二项。</a:t>
            </a:r>
            <a:endParaRPr lang="en-US" altLang="zh-CN" dirty="0" smtClean="0"/>
          </a:p>
          <a:p>
            <a:r>
              <a:rPr lang="zh-CN" altLang="en-US" dirty="0" smtClean="0"/>
              <a:t>需要一些中间变量：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链式法则：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从左往右：图像对像素，像素对空间点，空间点对李代数。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904668" y="2445343"/>
                <a:ext cx="1006173" cy="66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668" y="2445343"/>
                <a:ext cx="1006173" cy="664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301975" y="2593044"/>
                <a:ext cx="3201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975" y="2593044"/>
                <a:ext cx="3201453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942917" y="3821291"/>
                <a:ext cx="1588320" cy="634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𝐶𝑞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917" y="3821291"/>
                <a:ext cx="1588320" cy="634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301975" y="3821291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第一个为变换方程，从世界坐标系到本地；</a:t>
            </a:r>
            <a:endParaRPr lang="en-US" altLang="zh-CN" dirty="0" smtClean="0"/>
          </a:p>
          <a:p>
            <a:r>
              <a:rPr lang="zh-CN" altLang="en-US" dirty="0" smtClean="0"/>
              <a:t>第二个为投影方程，从空间点到像素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715292" y="5007407"/>
                <a:ext cx="1815945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92" y="5007407"/>
                <a:ext cx="1815945" cy="6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2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5" y="2603500"/>
            <a:ext cx="5023654" cy="3416300"/>
          </a:xfrm>
        </p:spPr>
        <p:txBody>
          <a:bodyPr/>
          <a:lstStyle/>
          <a:p>
            <a:r>
              <a:rPr lang="zh-CN" altLang="en-US" dirty="0" smtClean="0"/>
              <a:t>来计算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，从右往左推导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第一项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，使用扰动模型：</a:t>
            </a:r>
            <a:endParaRPr lang="en-US" altLang="zh-CN" dirty="0" smtClean="0"/>
          </a:p>
          <a:p>
            <a:r>
              <a:rPr lang="zh-CN" altLang="en-US" dirty="0" smtClean="0"/>
              <a:t>左扰动：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，得：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运算符把</a:t>
            </a:r>
            <a:r>
              <a:rPr lang="en-US" altLang="zh-CN" dirty="0" smtClean="0"/>
              <a:t>4*4</a:t>
            </a:r>
            <a:r>
              <a:rPr lang="zh-CN" altLang="en-US" dirty="0" smtClean="0"/>
              <a:t>的向量变成</a:t>
            </a:r>
            <a:r>
              <a:rPr lang="en-US" altLang="zh-CN" dirty="0" smtClean="0"/>
              <a:t>4*6</a:t>
            </a:r>
            <a:r>
              <a:rPr lang="zh-CN" altLang="en-US" dirty="0" smtClean="0"/>
              <a:t>的矩阵：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48106" y="2426577"/>
                <a:ext cx="1815945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06" y="2426577"/>
                <a:ext cx="1815945" cy="665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1918" y="3371745"/>
                <a:ext cx="1588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p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918" y="3371745"/>
                <a:ext cx="158832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48106" y="3788303"/>
                <a:ext cx="1156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06" y="3788303"/>
                <a:ext cx="1156342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26277" y="4213827"/>
                <a:ext cx="5682388" cy="684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𝛿𝜉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𝛿𝜉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⊙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77" y="4213827"/>
                <a:ext cx="5682388" cy="684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07183" y="5004767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83" y="5004767"/>
                <a:ext cx="478016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41957" y="5488003"/>
                <a:ext cx="3051028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⊙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⊙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57" y="5488003"/>
                <a:ext cx="3051028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672279" y="6492550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*</a:t>
            </a:r>
            <a:r>
              <a:rPr lang="zh-CN" altLang="en-US" sz="1200" dirty="0" smtClean="0"/>
              <a:t>推导见</a:t>
            </a:r>
            <a:r>
              <a:rPr lang="en-US" altLang="zh-CN" sz="1200" dirty="0" err="1" smtClean="0"/>
              <a:t>barfoot</a:t>
            </a:r>
            <a:r>
              <a:rPr lang="zh-CN" altLang="en-US" sz="1200" dirty="0" smtClean="0"/>
              <a:t>书。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144142" y="2603500"/>
            <a:ext cx="3932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由于我们舍掉</a:t>
            </a:r>
            <a:r>
              <a:rPr lang="en-US" altLang="zh-CN" dirty="0" smtClean="0"/>
              <a:t>q</a:t>
            </a:r>
            <a:r>
              <a:rPr lang="zh-CN" altLang="en-US" dirty="0" smtClean="0"/>
              <a:t>最后的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，导数变为：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这是一个</a:t>
            </a:r>
            <a:r>
              <a:rPr lang="en-US" altLang="zh-CN" dirty="0" smtClean="0">
                <a:solidFill>
                  <a:srgbClr val="FF0000"/>
                </a:solidFill>
              </a:rPr>
              <a:t>3*6</a:t>
            </a:r>
            <a:r>
              <a:rPr lang="zh-CN" altLang="en-US" dirty="0" smtClean="0">
                <a:solidFill>
                  <a:srgbClr val="FF0000"/>
                </a:solidFill>
              </a:rPr>
              <a:t>的阵。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907379" y="2928595"/>
                <a:ext cx="2188098" cy="66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𝛿𝜉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3×3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379" y="2928595"/>
                <a:ext cx="2188098" cy="664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肘形连接符 17"/>
          <p:cNvCxnSpPr/>
          <p:nvPr/>
        </p:nvCxnSpPr>
        <p:spPr>
          <a:xfrm rot="16200000" flipH="1">
            <a:off x="6399316" y="4032131"/>
            <a:ext cx="3728934" cy="871671"/>
          </a:xfrm>
          <a:prstGeom prst="bentConnector3">
            <a:avLst>
              <a:gd name="adj1" fmla="val 44729"/>
            </a:avLst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795999" y="4221257"/>
            <a:ext cx="305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注意：有些地方李代数变量的顺序不一样。这里的推导是平移在前，角度在后。若角度在前，梯度中应该交换这两项。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6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360</TotalTime>
  <Words>2667</Words>
  <Application>Microsoft Office PowerPoint</Application>
  <PresentationFormat>宽屏</PresentationFormat>
  <Paragraphs>268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黑体</vt:lpstr>
      <vt:lpstr>宋体</vt:lpstr>
      <vt:lpstr>Arial</vt:lpstr>
      <vt:lpstr>Cambria Math</vt:lpstr>
      <vt:lpstr>Century Gothic</vt:lpstr>
      <vt:lpstr>Wingdings 3</vt:lpstr>
      <vt:lpstr>离子会议室</vt:lpstr>
      <vt:lpstr>Direct method:原理与实现</vt:lpstr>
      <vt:lpstr>Visual Odometry</vt:lpstr>
      <vt:lpstr>Direct Method</vt:lpstr>
      <vt:lpstr>Problem setup</vt:lpstr>
      <vt:lpstr>Problem setup</vt:lpstr>
      <vt:lpstr>Direct method</vt:lpstr>
      <vt:lpstr>Direct method</vt:lpstr>
      <vt:lpstr>Direct method</vt:lpstr>
      <vt:lpstr>Direct method</vt:lpstr>
      <vt:lpstr>Direct method</vt:lpstr>
      <vt:lpstr>Direct method</vt:lpstr>
      <vt:lpstr>Direct method</vt:lpstr>
      <vt:lpstr>Direct method</vt:lpstr>
      <vt:lpstr>Direct Method</vt:lpstr>
      <vt:lpstr>Direct Method</vt:lpstr>
      <vt:lpstr>Direct Method</vt:lpstr>
      <vt:lpstr>Direct Method</vt:lpstr>
      <vt:lpstr>Direct Method</vt:lpstr>
      <vt:lpstr>PowerPoint 演示文稿</vt:lpstr>
      <vt:lpstr>实验</vt:lpstr>
      <vt:lpstr>Direct Method</vt:lpstr>
      <vt:lpstr>Direct Method</vt:lpstr>
      <vt:lpstr>Direct Method</vt:lpstr>
      <vt:lpstr>Direct Method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method:原理与实现</dc:title>
  <dc:creator>高翔</dc:creator>
  <cp:lastModifiedBy>高翔</cp:lastModifiedBy>
  <cp:revision>63</cp:revision>
  <dcterms:created xsi:type="dcterms:W3CDTF">2016-06-21T01:40:13Z</dcterms:created>
  <dcterms:modified xsi:type="dcterms:W3CDTF">2016-06-21T10:57:40Z</dcterms:modified>
</cp:coreProperties>
</file>