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5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6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7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8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9" r:id="rId2"/>
    <p:sldId id="261" r:id="rId3"/>
    <p:sldId id="288" r:id="rId4"/>
    <p:sldId id="293" r:id="rId5"/>
    <p:sldId id="294" r:id="rId6"/>
    <p:sldId id="289" r:id="rId7"/>
    <p:sldId id="290" r:id="rId8"/>
    <p:sldId id="277" r:id="rId9"/>
    <p:sldId id="27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79CC93D-E52E-4D84-901B-11D7331DD495}">
          <p14:sldIdLst>
            <p14:sldId id="259"/>
          </p14:sldIdLst>
        </p14:section>
        <p14:section name="概述和目标" id="{ABA716BF-3A5C-4ADB-94C9-CFEF84EBA240}">
          <p14:sldIdLst>
            <p14:sldId id="261"/>
            <p14:sldId id="288"/>
            <p14:sldId id="293"/>
            <p14:sldId id="294"/>
            <p14:sldId id="289"/>
            <p14:sldId id="290"/>
            <p14:sldId id="277"/>
          </p14:sldIdLst>
        </p14:section>
        <p14:section name="附录" id="{3F78B471-41DA-46F2-A8E4-97E471896AB3}">
          <p14:sldIdLst>
            <p14:sldId id="2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5" autoAdjust="0"/>
    <p:restoredTop sz="83977" autoAdjust="0"/>
  </p:normalViewPr>
  <p:slideViewPr>
    <p:cSldViewPr>
      <p:cViewPr varScale="1">
        <p:scale>
          <a:sx n="130" d="100"/>
          <a:sy n="130" d="100"/>
        </p:scale>
        <p:origin x="-27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16/7/6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54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16/7/6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543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在组设置中可使用此模板作为演示培训材料的起始文件。</a:t>
            </a:r>
          </a:p>
          <a:p>
            <a:pPr marL="0" algn="l" defTabSz="914400">
              <a:buNone/>
            </a:pPr>
            <a:endParaRPr lang="en-US" dirty="0" smtClean="0"/>
          </a:p>
          <a:p>
            <a:pPr marL="0" algn="l" defTabSz="914400">
              <a:buNone/>
            </a:pPr>
            <a:r>
              <a:rPr lang="en-US" sz="1200" b="1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节</a:t>
            </a:r>
          </a:p>
          <a:p>
            <a:pPr marL="0" algn="l" defTabSz="914400"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右键单击幻灯片可添加节。</a:t>
            </a:r>
            <a:r>
              <a:rPr lang="en-US" sz="1200" b="0" i="0" baseline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节可以帮助您组织幻灯片或促进多个作者之间的协作。</a:t>
            </a:r>
          </a:p>
          <a:p>
            <a:pPr marL="0" algn="l" defTabSz="914400">
              <a:buNone/>
            </a:pPr>
            <a:endParaRPr lang="en-US" sz="1200" dirty="0" smtClean="0"/>
          </a:p>
          <a:p>
            <a:pPr marL="0" algn="l" defTabSz="914400">
              <a:buNone/>
            </a:pPr>
            <a:r>
              <a:rPr lang="en-US" sz="1200" b="1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备注</a:t>
            </a:r>
          </a:p>
          <a:p>
            <a:pPr marL="0" algn="l" defTabSz="914400"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使用“备注”节传递备注或为观众提供更多详细信息。</a:t>
            </a:r>
            <a:r>
              <a:rPr lang="en-US" sz="1200" b="0" i="0" baseline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演示过程中，可在演示文稿视图中查看这些备注。 </a:t>
            </a:r>
          </a:p>
          <a:p>
            <a:pPr marL="0" algn="l" defTabSz="914400"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请记住字体大小（这对于可访问性、可见性、录像和联机制作都非常重要）</a:t>
            </a:r>
          </a:p>
          <a:p>
            <a:pPr marL="0" algn="l" defTabSz="914400">
              <a:buNone/>
            </a:pPr>
            <a:endParaRPr lang="en-US" sz="1200" dirty="0" smtClean="0"/>
          </a:p>
          <a:p>
            <a:pPr marL="0" algn="l" defTabSz="914400">
              <a:buNone/>
            </a:pPr>
            <a:r>
              <a:rPr lang="en-US" sz="1200" b="1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协调的色彩 </a:t>
            </a:r>
          </a:p>
          <a:p>
            <a:pPr marL="0" algn="l" defTabSz="914400"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要特别注意图形、图表和文本框。</a:t>
            </a:r>
            <a:r>
              <a:rPr lang="en-US" sz="1200" b="0" i="0" baseline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</a:p>
          <a:p>
            <a:pPr marL="0" algn="l" defTabSz="914400"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请考虑与会者将以黑白或灰色调打印。请运行测试打印，以确保当以纯黑白和灰色调打印时，颜色正常。</a:t>
            </a:r>
          </a:p>
          <a:p>
            <a:pPr marL="0" algn="l" defTabSz="914400">
              <a:buNone/>
            </a:pPr>
            <a:endParaRPr lang="en-US" sz="1200" dirty="0" smtClean="0"/>
          </a:p>
          <a:p>
            <a:pPr marL="0" algn="l" defTabSz="914400">
              <a:buNone/>
            </a:pPr>
            <a:r>
              <a:rPr lang="en-US" sz="1200" b="1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图形、表格和图表</a:t>
            </a:r>
          </a:p>
          <a:p>
            <a:pPr marL="0" algn="l" defTabSz="914400"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保持简约风格：如果可能，请使用一致的、不分散人注意力的样式和颜色。</a:t>
            </a:r>
          </a:p>
          <a:p>
            <a:pPr marL="0" algn="l" defTabSz="914400"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标记所有图表和表格。</a:t>
            </a:r>
          </a:p>
          <a:p>
            <a:pPr marL="0" algn="l" defTabSz="914400">
              <a:buNone/>
            </a:pPr>
            <a:endParaRPr lang="en-US" dirty="0" smtClean="0"/>
          </a:p>
          <a:p>
            <a:pPr marL="0" algn="l" defTabSz="914400">
              <a:buNone/>
            </a:pPr>
            <a:endParaRPr lang="en-US" dirty="0" smtClean="0"/>
          </a:p>
          <a:p>
            <a:pPr marL="0" algn="l" defTabSz="91440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lnSpc>
                <a:spcPct val="80000"/>
              </a:lnSpc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提供演示文稿的简要概述。</a:t>
            </a:r>
            <a:r>
              <a:rPr lang="en-US" sz="1200" b="0" i="0" baseline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介绍演示文稿的重点内容并说明其重要的原因。</a:t>
            </a:r>
          </a:p>
          <a:p>
            <a:pPr marL="0" algn="l" defTabSz="914400">
              <a:lnSpc>
                <a:spcPct val="80000"/>
              </a:lnSpc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介绍每个重要的主题。</a:t>
            </a:r>
          </a:p>
          <a:p>
            <a:pPr marL="0" algn="l" defTabSz="914400"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为了使观众了解演示文稿，可以在整个演示过程中重复此概述幻灯片，从而突出显示您将讨论的下一个主题。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2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lnSpc>
                <a:spcPct val="80000"/>
              </a:lnSpc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提供演示文稿的简要概述。</a:t>
            </a:r>
            <a:r>
              <a:rPr lang="en-US" sz="1200" b="0" i="0" baseline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介绍演示文稿的重点内容并说明其重要的原因。</a:t>
            </a:r>
          </a:p>
          <a:p>
            <a:pPr marL="0" algn="l" defTabSz="914400">
              <a:lnSpc>
                <a:spcPct val="80000"/>
              </a:lnSpc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介绍每个重要的主题。</a:t>
            </a:r>
          </a:p>
          <a:p>
            <a:pPr marL="0" algn="l" defTabSz="914400"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为了使观众了解演示文稿，可以在整个演示过程中重复此概述幻灯片，从而突出显示您将讨论的下一个主题。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3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lnSpc>
                <a:spcPct val="80000"/>
              </a:lnSpc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提供演示文稿的简要概述。</a:t>
            </a:r>
            <a:r>
              <a:rPr lang="en-US" sz="1200" b="0" i="0" baseline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介绍演示文稿的重点内容并说明其重要的原因。</a:t>
            </a:r>
          </a:p>
          <a:p>
            <a:pPr marL="0" algn="l" defTabSz="914400">
              <a:lnSpc>
                <a:spcPct val="80000"/>
              </a:lnSpc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介绍每个重要的主题。</a:t>
            </a:r>
          </a:p>
          <a:p>
            <a:pPr marL="0" algn="l" defTabSz="914400"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为了使观众了解演示文稿，可以在整个演示过程中重复此概述幻灯片，从而突出显示您将讨论的下一个主题。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4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lnSpc>
                <a:spcPct val="80000"/>
              </a:lnSpc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提供演示文稿的简要概述。</a:t>
            </a:r>
            <a:r>
              <a:rPr lang="en-US" sz="1200" b="0" i="0" baseline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介绍演示文稿的重点内容并说明其重要的原因。</a:t>
            </a:r>
          </a:p>
          <a:p>
            <a:pPr marL="0" algn="l" defTabSz="914400">
              <a:lnSpc>
                <a:spcPct val="80000"/>
              </a:lnSpc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介绍每个重要的主题。</a:t>
            </a:r>
          </a:p>
          <a:p>
            <a:pPr marL="0" algn="l" defTabSz="914400"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为了使观众了解演示文稿，可以在整个演示过程中重复此概述幻灯片，从而突出显示您将讨论的下一个主题。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5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lnSpc>
                <a:spcPct val="80000"/>
              </a:lnSpc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提供演示文稿的简要概述。</a:t>
            </a:r>
            <a:r>
              <a:rPr lang="en-US" sz="1200" b="0" i="0" baseline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介绍演示文稿的重点内容并说明其重要的原因。</a:t>
            </a:r>
          </a:p>
          <a:p>
            <a:pPr marL="0" algn="l" defTabSz="914400">
              <a:lnSpc>
                <a:spcPct val="80000"/>
              </a:lnSpc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介绍每个重要的主题。</a:t>
            </a:r>
          </a:p>
          <a:p>
            <a:pPr marL="0" algn="l" defTabSz="914400"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为了使观众了解演示文稿，可以在整个演示过程中重复此概述幻灯片，从而突出显示您将讨论的下一个主题。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6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lnSpc>
                <a:spcPct val="80000"/>
              </a:lnSpc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提供演示文稿的简要概述。</a:t>
            </a:r>
            <a:r>
              <a:rPr lang="en-US" sz="1200" b="0" i="0" baseline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介绍演示文稿的重点内容并说明其重要的原因。</a:t>
            </a:r>
          </a:p>
          <a:p>
            <a:pPr marL="0" algn="l" defTabSz="914400">
              <a:lnSpc>
                <a:spcPct val="80000"/>
              </a:lnSpc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介绍每个重要的主题。</a:t>
            </a:r>
          </a:p>
          <a:p>
            <a:pPr marL="0" algn="l" defTabSz="914400"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为了使观众了解演示文稿，可以在整个演示过程中重复此概述幻灯片，从而突出显示您将讨论的下一个主题。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7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algn="l" defTabSz="914400">
              <a:buNone/>
            </a:pPr>
            <a:r>
              <a:rPr lang="en-US" sz="1200" b="0" i="0">
                <a:latin typeface="Calibri"/>
                <a:ea typeface="+mn-ea"/>
                <a:cs typeface="+mn-cs"/>
              </a:rPr>
              <a:t>Microsoft </a:t>
            </a:r>
            <a:r>
              <a:rPr lang="en-US" sz="1200" b="1" i="0">
                <a:latin typeface="Calibri"/>
                <a:ea typeface="+mn-ea"/>
                <a:cs typeface="+mn-cs"/>
              </a:rPr>
              <a:t>卓越工程管理</a:t>
            </a:r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algn="l" defTabSz="914400">
              <a:buNone/>
            </a:pPr>
            <a:r>
              <a:rPr lang="en-US" sz="1200" b="0" i="0">
                <a:latin typeface="Calibri"/>
                <a:ea typeface="+mn-ea"/>
                <a:cs typeface="+mn-cs"/>
              </a:rPr>
              <a:t>Microsoft 机密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14400">
              <a:buNone/>
            </a:pPr>
            <a:fld id="{B2B44A5F-6CE4-493C-A0D7-6834FF76660C}" type="slidenum">
              <a:rPr lang="en-US" sz="1200" b="0" i="0">
                <a:latin typeface="Calibri"/>
                <a:ea typeface="+mn-ea"/>
                <a:cs typeface="+mn-cs"/>
              </a:rPr>
              <a:t>8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algn="l" defTabSz="914400">
              <a:buNone/>
            </a:pPr>
            <a:r>
              <a:rPr lang="en-US" sz="1200" b="0" i="0">
                <a:latin typeface="Calibri"/>
                <a:ea typeface="+mn-ea"/>
                <a:cs typeface="+mn-cs"/>
              </a:rPr>
              <a:t>Microsoft </a:t>
            </a:r>
            <a:r>
              <a:rPr lang="en-US" sz="1200" b="1" i="0">
                <a:latin typeface="Calibri"/>
                <a:ea typeface="+mn-ea"/>
                <a:cs typeface="+mn-cs"/>
              </a:rPr>
              <a:t>卓越工程管理</a:t>
            </a:r>
          </a:p>
        </p:txBody>
      </p:sp>
      <p:sp>
        <p:nvSpPr>
          <p:cNvPr id="43011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algn="l" defTabSz="914400">
              <a:buNone/>
            </a:pPr>
            <a:r>
              <a:rPr lang="en-US" sz="1200" b="0" i="0">
                <a:latin typeface="Calibri"/>
                <a:ea typeface="+mn-ea"/>
                <a:cs typeface="+mn-cs"/>
              </a:rPr>
              <a:t>Microsoft 机密</a:t>
            </a:r>
          </a:p>
        </p:txBody>
      </p:sp>
      <p:sp>
        <p:nvSpPr>
          <p:cNvPr id="43012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14400">
              <a:buNone/>
            </a:pPr>
            <a:fld id="{B5FF76F4-FC11-42FE-9D94-04E3E6D16C06}" type="slidenum">
              <a:rPr lang="en-US" sz="1200" b="0" i="0">
                <a:latin typeface="Calibri"/>
                <a:ea typeface="+mn-ea"/>
                <a:cs typeface="+mn-cs"/>
              </a:rPr>
              <a:t>9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3"/>
            <a:ext cx="6261652" cy="4603230"/>
          </a:xfrm>
          <a:noFill/>
          <a:ln/>
        </p:spPr>
        <p:txBody>
          <a:bodyPr/>
          <a:lstStyle/>
          <a:p>
            <a:pPr marL="0" algn="l" defTabSz="914400"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演示文稿是否做到了尽可能的简明扼要？请考虑将多余的内容移到附录。</a:t>
            </a:r>
          </a:p>
          <a:p>
            <a:pPr marL="0" algn="l" defTabSz="914400"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将放映“提问”幻灯片期间想参考，或可能对参与者未来进一步研究有帮助的内容存储在附录幻灯片中。</a:t>
            </a:r>
          </a:p>
          <a:p>
            <a:pPr marL="0" algn="l" defTabSz="914400">
              <a:buNone/>
            </a:pPr>
            <a:endParaRPr lang="en-US" dirty="0" smtClean="0"/>
          </a:p>
          <a:p>
            <a:pPr marL="0" algn="l" defTabSz="914400">
              <a:buNone/>
            </a:pPr>
            <a:endParaRPr lang="en-US" dirty="0" smtClean="0"/>
          </a:p>
          <a:p>
            <a:pPr marL="0" algn="l" defTabSz="914400">
              <a:buNone/>
            </a:pPr>
            <a:endParaRPr lang="en-US" dirty="0" smtClean="0"/>
          </a:p>
          <a:p>
            <a:pPr marL="0" algn="l" defTabSz="914400"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zh-CN" altLang="en-US" smtClean="0"/>
              <a:t>单击此处编辑母版副标题样式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sz="2000" baseline="0"/>
            </a:lvl1pPr>
          </a:lstStyle>
          <a:p>
            <a:r>
              <a:rPr kumimoji="0" lang="en-US" dirty="0" smtClean="0"/>
              <a:t>Company Logo</a:t>
            </a:r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  <a:pPr/>
              <a:t>16/7/6</a:t>
            </a:fld>
            <a:endParaRPr kumimoji="0"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  <a:pPr/>
              <a:t>16/7/6</a:t>
            </a:fld>
            <a:endParaRPr kumimoji="0"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kumimoji="0" lang="en-US" smtClean="0"/>
              <a:pPr/>
              <a:t>16/7/6</a:t>
            </a:fld>
            <a:endParaRPr kumimoji="0"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  <a:pPr/>
              <a:t>16/7/6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sz="1800"/>
            </a:lvl1pPr>
          </a:lstStyle>
          <a:p>
            <a:r>
              <a:rPr kumimoji="0" lang="en-US" dirty="0" smtClean="0"/>
              <a:t>Company Logo</a:t>
            </a:r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en-US" dirty="0"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sz="3200">
                <a:latin typeface="+mn-lt"/>
              </a:defRPr>
            </a:lvl1pPr>
            <a:lvl2pPr eaLnBrk="1" latinLnBrk="0" hangingPunct="1">
              <a:defRPr kumimoji="0" sz="2800">
                <a:latin typeface="+mn-lt"/>
              </a:defRPr>
            </a:lvl2pPr>
            <a:lvl3pPr eaLnBrk="1" latinLnBrk="0" hangingPunct="1">
              <a:defRPr kumimoji="0" sz="2400">
                <a:latin typeface="+mn-lt"/>
              </a:defRPr>
            </a:lvl3pPr>
            <a:lvl4pPr eaLnBrk="1" latinLnBrk="0" hangingPunct="1">
              <a:defRPr kumimoji="0" sz="2400">
                <a:latin typeface="+mn-lt"/>
              </a:defRPr>
            </a:lvl4pPr>
            <a:lvl5pPr eaLnBrk="1" latinLnBrk="0" hangingPunct="1">
              <a:defRPr kumimoji="0" sz="2400">
                <a:latin typeface="+mn-lt"/>
              </a:defRPr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  <a:pPr/>
              <a:t>16/7/6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sz="2800"/>
            </a:lvl1pPr>
            <a:lvl2pPr eaLnBrk="1" latinLnBrk="0" hangingPunct="1">
              <a:defRPr kumimoji="0" sz="2400"/>
            </a:lvl2pPr>
            <a:lvl3pPr eaLnBrk="1" latinLnBrk="0" hangingPunct="1">
              <a:defRPr kumimoji="0" sz="2000"/>
            </a:lvl3pPr>
            <a:lvl4pPr eaLnBrk="1" latinLnBrk="0" hangingPunct="1">
              <a:defRPr kumimoji="0" sz="1800"/>
            </a:lvl4pPr>
            <a:lvl5pPr eaLnBrk="1" latinLnBrk="0" hangingPunct="1">
              <a:defRPr kumimoji="0" sz="1800"/>
            </a:lvl5pPr>
            <a:lvl6pPr eaLnBrk="1" latinLnBrk="0" hangingPunct="1">
              <a:defRPr kumimoji="0" sz="1800"/>
            </a:lvl6pPr>
            <a:lvl7pPr eaLnBrk="1" latinLnBrk="0" hangingPunct="1">
              <a:defRPr kumimoji="0" sz="1800"/>
            </a:lvl7pPr>
            <a:lvl8pPr eaLnBrk="1" latinLnBrk="0" hangingPunct="1">
              <a:defRPr kumimoji="0" sz="1800"/>
            </a:lvl8pPr>
            <a:lvl9pPr eaLnBrk="1" latinLnBrk="0" hangingPunct="1">
              <a:defRPr kumimoji="0"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sz="2800"/>
            </a:lvl1pPr>
            <a:lvl2pPr eaLnBrk="1" latinLnBrk="0" hangingPunct="1">
              <a:defRPr kumimoji="0" sz="2400"/>
            </a:lvl2pPr>
            <a:lvl3pPr eaLnBrk="1" latinLnBrk="0" hangingPunct="1">
              <a:defRPr kumimoji="0" sz="2000"/>
            </a:lvl3pPr>
            <a:lvl4pPr eaLnBrk="1" latinLnBrk="0" hangingPunct="1">
              <a:defRPr kumimoji="0" sz="1800"/>
            </a:lvl4pPr>
            <a:lvl5pPr eaLnBrk="1" latinLnBrk="0" hangingPunct="1">
              <a:defRPr kumimoji="0" sz="1800"/>
            </a:lvl5pPr>
            <a:lvl6pPr eaLnBrk="1" latinLnBrk="0" hangingPunct="1">
              <a:defRPr kumimoji="0" sz="1800"/>
            </a:lvl6pPr>
            <a:lvl7pPr eaLnBrk="1" latinLnBrk="0" hangingPunct="1">
              <a:defRPr kumimoji="0" sz="1800"/>
            </a:lvl7pPr>
            <a:lvl8pPr eaLnBrk="1" latinLnBrk="0" hangingPunct="1">
              <a:defRPr kumimoji="0" sz="1800"/>
            </a:lvl8pPr>
            <a:lvl9pPr eaLnBrk="1" latinLnBrk="0" hangingPunct="1">
              <a:defRPr kumimoji="0"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  <a:pPr/>
              <a:t>16/7/6</a:t>
            </a:fld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sz="2400" b="1"/>
            </a:lvl1pPr>
            <a:lvl2pPr marL="457200" indent="0" eaLnBrk="1" latinLnBrk="0" hangingPunct="1">
              <a:buNone/>
              <a:defRPr kumimoji="0" sz="2000" b="1"/>
            </a:lvl2pPr>
            <a:lvl3pPr marL="914400" indent="0" eaLnBrk="1" latinLnBrk="0" hangingPunct="1">
              <a:buNone/>
              <a:defRPr kumimoji="0" sz="1800" b="1"/>
            </a:lvl3pPr>
            <a:lvl4pPr marL="1371600" indent="0" eaLnBrk="1" latinLnBrk="0" hangingPunct="1">
              <a:buNone/>
              <a:defRPr kumimoji="0" sz="1600" b="1"/>
            </a:lvl4pPr>
            <a:lvl5pPr marL="1828800" indent="0" eaLnBrk="1" latinLnBrk="0" hangingPunct="1">
              <a:buNone/>
              <a:defRPr kumimoji="0" sz="1600" b="1"/>
            </a:lvl5pPr>
            <a:lvl6pPr marL="2286000" indent="0" eaLnBrk="1" latinLnBrk="0" hangingPunct="1">
              <a:buNone/>
              <a:defRPr kumimoji="0" sz="1600" b="1"/>
            </a:lvl6pPr>
            <a:lvl7pPr marL="2743200" indent="0" eaLnBrk="1" latinLnBrk="0" hangingPunct="1">
              <a:buNone/>
              <a:defRPr kumimoji="0" sz="1600" b="1"/>
            </a:lvl7pPr>
            <a:lvl8pPr marL="3200400" indent="0" eaLnBrk="1" latinLnBrk="0" hangingPunct="1">
              <a:buNone/>
              <a:defRPr kumimoji="0" sz="1600" b="1"/>
            </a:lvl8pPr>
            <a:lvl9pPr marL="3657600" indent="0" eaLnBrk="1" latinLnBrk="0" hangingPunct="1">
              <a:buNone/>
              <a:defRPr kumimoji="0" sz="1600" b="1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sz="2400"/>
            </a:lvl1pPr>
            <a:lvl2pPr eaLnBrk="1" latinLnBrk="0" hangingPunct="1">
              <a:defRPr kumimoji="0" sz="2000"/>
            </a:lvl2pPr>
            <a:lvl3pPr eaLnBrk="1" latinLnBrk="0" hangingPunct="1">
              <a:defRPr kumimoji="0" sz="1800"/>
            </a:lvl3pPr>
            <a:lvl4pPr eaLnBrk="1" latinLnBrk="0" hangingPunct="1">
              <a:defRPr kumimoji="0" sz="1600"/>
            </a:lvl4pPr>
            <a:lvl5pPr eaLnBrk="1" latinLnBrk="0" hangingPunct="1">
              <a:defRPr kumimoji="0" sz="1600"/>
            </a:lvl5pPr>
            <a:lvl6pPr eaLnBrk="1" latinLnBrk="0" hangingPunct="1">
              <a:defRPr kumimoji="0" sz="1600"/>
            </a:lvl6pPr>
            <a:lvl7pPr eaLnBrk="1" latinLnBrk="0" hangingPunct="1">
              <a:defRPr kumimoji="0" sz="1600"/>
            </a:lvl7pPr>
            <a:lvl8pPr eaLnBrk="1" latinLnBrk="0" hangingPunct="1">
              <a:defRPr kumimoji="0" sz="1600"/>
            </a:lvl8pPr>
            <a:lvl9pPr eaLnBrk="1" latinLnBrk="0" hangingPunct="1">
              <a:defRPr kumimoji="0"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sz="2400" b="1"/>
            </a:lvl1pPr>
            <a:lvl2pPr marL="457200" indent="0" eaLnBrk="1" latinLnBrk="0" hangingPunct="1">
              <a:buNone/>
              <a:defRPr kumimoji="0" sz="2000" b="1"/>
            </a:lvl2pPr>
            <a:lvl3pPr marL="914400" indent="0" eaLnBrk="1" latinLnBrk="0" hangingPunct="1">
              <a:buNone/>
              <a:defRPr kumimoji="0" sz="1800" b="1"/>
            </a:lvl3pPr>
            <a:lvl4pPr marL="1371600" indent="0" eaLnBrk="1" latinLnBrk="0" hangingPunct="1">
              <a:buNone/>
              <a:defRPr kumimoji="0" sz="1600" b="1"/>
            </a:lvl4pPr>
            <a:lvl5pPr marL="1828800" indent="0" eaLnBrk="1" latinLnBrk="0" hangingPunct="1">
              <a:buNone/>
              <a:defRPr kumimoji="0" sz="1600" b="1"/>
            </a:lvl5pPr>
            <a:lvl6pPr marL="2286000" indent="0" eaLnBrk="1" latinLnBrk="0" hangingPunct="1">
              <a:buNone/>
              <a:defRPr kumimoji="0" sz="1600" b="1"/>
            </a:lvl6pPr>
            <a:lvl7pPr marL="2743200" indent="0" eaLnBrk="1" latinLnBrk="0" hangingPunct="1">
              <a:buNone/>
              <a:defRPr kumimoji="0" sz="1600" b="1"/>
            </a:lvl7pPr>
            <a:lvl8pPr marL="3200400" indent="0" eaLnBrk="1" latinLnBrk="0" hangingPunct="1">
              <a:buNone/>
              <a:defRPr kumimoji="0" sz="1600" b="1"/>
            </a:lvl8pPr>
            <a:lvl9pPr marL="3657600" indent="0" eaLnBrk="1" latinLnBrk="0" hangingPunct="1">
              <a:buNone/>
              <a:defRPr kumimoji="0" sz="1600" b="1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sz="2400"/>
            </a:lvl1pPr>
            <a:lvl2pPr eaLnBrk="1" latinLnBrk="0" hangingPunct="1">
              <a:defRPr kumimoji="0" sz="2000"/>
            </a:lvl2pPr>
            <a:lvl3pPr eaLnBrk="1" latinLnBrk="0" hangingPunct="1">
              <a:defRPr kumimoji="0" sz="1800"/>
            </a:lvl3pPr>
            <a:lvl4pPr eaLnBrk="1" latinLnBrk="0" hangingPunct="1">
              <a:defRPr kumimoji="0" sz="1600"/>
            </a:lvl4pPr>
            <a:lvl5pPr eaLnBrk="1" latinLnBrk="0" hangingPunct="1">
              <a:defRPr kumimoji="0" sz="1600"/>
            </a:lvl5pPr>
            <a:lvl6pPr eaLnBrk="1" latinLnBrk="0" hangingPunct="1">
              <a:defRPr kumimoji="0" sz="1600"/>
            </a:lvl6pPr>
            <a:lvl7pPr eaLnBrk="1" latinLnBrk="0" hangingPunct="1">
              <a:defRPr kumimoji="0" sz="1600"/>
            </a:lvl7pPr>
            <a:lvl8pPr eaLnBrk="1" latinLnBrk="0" hangingPunct="1">
              <a:defRPr kumimoji="0" sz="1600"/>
            </a:lvl8pPr>
            <a:lvl9pPr eaLnBrk="1" latinLnBrk="0" hangingPunct="1">
              <a:defRPr kumimoji="0"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  <a:pPr/>
              <a:t>16/7/6</a:t>
            </a:fld>
            <a:endParaRPr kumimoji="0"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sz="2000" b="1"/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sz="3200"/>
            </a:lvl1pPr>
            <a:lvl2pPr eaLnBrk="1" latinLnBrk="0" hangingPunct="1">
              <a:defRPr kumimoji="0" sz="2800"/>
            </a:lvl2pPr>
            <a:lvl3pPr eaLnBrk="1" latinLnBrk="0" hangingPunct="1">
              <a:defRPr kumimoji="0" sz="2400"/>
            </a:lvl3pPr>
            <a:lvl4pPr eaLnBrk="1" latinLnBrk="0" hangingPunct="1">
              <a:defRPr kumimoji="0" sz="2000"/>
            </a:lvl4pPr>
            <a:lvl5pPr eaLnBrk="1" latinLnBrk="0" hangingPunct="1">
              <a:defRPr kumimoji="0" sz="2000"/>
            </a:lvl5pPr>
            <a:lvl6pPr eaLnBrk="1" latinLnBrk="0" hangingPunct="1">
              <a:defRPr kumimoji="0" sz="2000"/>
            </a:lvl6pPr>
            <a:lvl7pPr eaLnBrk="1" latinLnBrk="0" hangingPunct="1">
              <a:defRPr kumimoji="0" sz="2000"/>
            </a:lvl7pPr>
            <a:lvl8pPr eaLnBrk="1" latinLnBrk="0" hangingPunct="1">
              <a:defRPr kumimoji="0" sz="2000"/>
            </a:lvl8pPr>
            <a:lvl9pPr eaLnBrk="1" latinLnBrk="0" hangingPunct="1">
              <a:defRPr kumimoji="0"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sz="1400"/>
            </a:lvl1pPr>
            <a:lvl2pPr marL="457200" indent="0" eaLnBrk="1" latinLnBrk="0" hangingPunct="1">
              <a:buNone/>
              <a:defRPr kumimoji="0" sz="1200"/>
            </a:lvl2pPr>
            <a:lvl3pPr marL="914400" indent="0" eaLnBrk="1" latinLnBrk="0" hangingPunct="1">
              <a:buNone/>
              <a:defRPr kumimoji="0" sz="1000"/>
            </a:lvl3pPr>
            <a:lvl4pPr marL="1371600" indent="0" eaLnBrk="1" latinLnBrk="0" hangingPunct="1">
              <a:buNone/>
              <a:defRPr kumimoji="0" sz="900"/>
            </a:lvl4pPr>
            <a:lvl5pPr marL="1828800" indent="0" eaLnBrk="1" latinLnBrk="0" hangingPunct="1">
              <a:buNone/>
              <a:defRPr kumimoji="0" sz="900"/>
            </a:lvl5pPr>
            <a:lvl6pPr marL="2286000" indent="0" eaLnBrk="1" latinLnBrk="0" hangingPunct="1">
              <a:buNone/>
              <a:defRPr kumimoji="0" sz="900"/>
            </a:lvl6pPr>
            <a:lvl7pPr marL="2743200" indent="0" eaLnBrk="1" latinLnBrk="0" hangingPunct="1">
              <a:buNone/>
              <a:defRPr kumimoji="0" sz="900"/>
            </a:lvl7pPr>
            <a:lvl8pPr marL="3200400" indent="0" eaLnBrk="1" latinLnBrk="0" hangingPunct="1">
              <a:buNone/>
              <a:defRPr kumimoji="0" sz="900"/>
            </a:lvl8pPr>
            <a:lvl9pPr marL="3657600" indent="0" eaLnBrk="1" latinLnBrk="0" hangingPunct="1">
              <a:buNone/>
              <a:defRPr kumimoji="0"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  <a:pPr/>
              <a:t>16/7/6</a:t>
            </a:fld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sz="2000" b="1"/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sz="3200"/>
            </a:lvl1pPr>
            <a:lvl2pPr marL="457200" indent="0" eaLnBrk="1" latinLnBrk="0" hangingPunct="1">
              <a:buNone/>
              <a:defRPr kumimoji="0" sz="2800"/>
            </a:lvl2pPr>
            <a:lvl3pPr marL="914400" indent="0" eaLnBrk="1" latinLnBrk="0" hangingPunct="1">
              <a:buNone/>
              <a:defRPr kumimoji="0" sz="2400"/>
            </a:lvl3pPr>
            <a:lvl4pPr marL="1371600" indent="0" eaLnBrk="1" latinLnBrk="0" hangingPunct="1">
              <a:buNone/>
              <a:defRPr kumimoji="0" sz="2000"/>
            </a:lvl4pPr>
            <a:lvl5pPr marL="1828800" indent="0" eaLnBrk="1" latinLnBrk="0" hangingPunct="1">
              <a:buNone/>
              <a:defRPr kumimoji="0" sz="2000"/>
            </a:lvl5pPr>
            <a:lvl6pPr marL="2286000" indent="0" eaLnBrk="1" latinLnBrk="0" hangingPunct="1">
              <a:buNone/>
              <a:defRPr kumimoji="0" sz="2000"/>
            </a:lvl6pPr>
            <a:lvl7pPr marL="2743200" indent="0" eaLnBrk="1" latinLnBrk="0" hangingPunct="1">
              <a:buNone/>
              <a:defRPr kumimoji="0" sz="2000"/>
            </a:lvl7pPr>
            <a:lvl8pPr marL="3200400" indent="0" eaLnBrk="1" latinLnBrk="0" hangingPunct="1">
              <a:buNone/>
              <a:defRPr kumimoji="0" sz="2000"/>
            </a:lvl8pPr>
            <a:lvl9pPr marL="3657600" indent="0" eaLnBrk="1" latinLnBrk="0" hangingPunct="1">
              <a:buNone/>
              <a:defRPr kumimoji="0" sz="2000"/>
            </a:lvl9pPr>
          </a:lstStyle>
          <a:p>
            <a:pPr eaLnBrk="1" latinLnBrk="0" hangingPunct="1"/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sz="1400"/>
            </a:lvl1pPr>
            <a:lvl2pPr marL="457200" indent="0" eaLnBrk="1" latinLnBrk="0" hangingPunct="1">
              <a:buNone/>
              <a:defRPr kumimoji="0" sz="1200"/>
            </a:lvl2pPr>
            <a:lvl3pPr marL="914400" indent="0" eaLnBrk="1" latinLnBrk="0" hangingPunct="1">
              <a:buNone/>
              <a:defRPr kumimoji="0" sz="1000"/>
            </a:lvl3pPr>
            <a:lvl4pPr marL="1371600" indent="0" eaLnBrk="1" latinLnBrk="0" hangingPunct="1">
              <a:buNone/>
              <a:defRPr kumimoji="0" sz="900"/>
            </a:lvl4pPr>
            <a:lvl5pPr marL="1828800" indent="0" eaLnBrk="1" latinLnBrk="0" hangingPunct="1">
              <a:buNone/>
              <a:defRPr kumimoji="0" sz="900"/>
            </a:lvl5pPr>
            <a:lvl6pPr marL="2286000" indent="0" eaLnBrk="1" latinLnBrk="0" hangingPunct="1">
              <a:buNone/>
              <a:defRPr kumimoji="0" sz="900"/>
            </a:lvl6pPr>
            <a:lvl7pPr marL="2743200" indent="0" eaLnBrk="1" latinLnBrk="0" hangingPunct="1">
              <a:buNone/>
              <a:defRPr kumimoji="0" sz="900"/>
            </a:lvl7pPr>
            <a:lvl8pPr marL="3200400" indent="0" eaLnBrk="1" latinLnBrk="0" hangingPunct="1">
              <a:buNone/>
              <a:defRPr kumimoji="0" sz="900"/>
            </a:lvl8pPr>
            <a:lvl9pPr marL="3657600" indent="0" eaLnBrk="1" latinLnBrk="0" hangingPunct="1">
              <a:buNone/>
              <a:defRPr kumimoji="0"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  <a:pPr/>
              <a:t>16/7/6</a:t>
            </a:fld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  <a:pPr/>
              <a:t>16/7/6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  <a:pPr/>
              <a:t>16/7/6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zh-CN" altLang="en-US" smtClean="0"/>
              <a:t>单击此处编辑母版标题样式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二级</a:t>
            </a:r>
          </a:p>
          <a:p>
            <a:pPr lvl="2" eaLnBrk="1" latinLnBrk="0" hangingPunct="1"/>
            <a:r>
              <a:rPr kumimoji="0" lang="zh-CN" altLang="en-US" smtClean="0"/>
              <a:t>三级</a:t>
            </a:r>
          </a:p>
          <a:p>
            <a:pPr lvl="3" eaLnBrk="1" latinLnBrk="0" hangingPunct="1"/>
            <a:r>
              <a:rPr kumimoji="0" lang="zh-CN" altLang="en-US" smtClean="0"/>
              <a:t>四级</a:t>
            </a:r>
          </a:p>
          <a:p>
            <a:pPr lvl="4" eaLnBrk="1" latinLnBrk="0" hangingPunct="1"/>
            <a:r>
              <a:rPr kumimoji="0" lang="zh-CN" altLang="en-US" smtClean="0"/>
              <a:t>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kumimoji="0" lang="en-US" smtClean="0"/>
              <a:pPr/>
              <a:t>16/7/6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0"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en-US"/>
      </a:defPPr>
      <a:lvl1pPr marL="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2.xml"/><Relationship Id="rId1" Type="http://schemas.openxmlformats.org/officeDocument/2006/relationships/tags" Target="../tags/tag4.xml"/><Relationship Id="rId2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3.xml"/><Relationship Id="rId1" Type="http://schemas.openxmlformats.org/officeDocument/2006/relationships/tags" Target="../tags/tag7.xml"/><Relationship Id="rId2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4.xml"/><Relationship Id="rId1" Type="http://schemas.openxmlformats.org/officeDocument/2006/relationships/tags" Target="../tags/tag10.xml"/><Relationship Id="rId2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5.xml"/><Relationship Id="rId1" Type="http://schemas.openxmlformats.org/officeDocument/2006/relationships/tags" Target="../tags/tag13.xml"/><Relationship Id="rId2" Type="http://schemas.openxmlformats.org/officeDocument/2006/relationships/tags" Target="../tags/tag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6.xml"/><Relationship Id="rId1" Type="http://schemas.openxmlformats.org/officeDocument/2006/relationships/tags" Target="../tags/tag16.xml"/><Relationship Id="rId2" Type="http://schemas.openxmlformats.org/officeDocument/2006/relationships/tags" Target="../tags/tag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7.xml"/><Relationship Id="rId1" Type="http://schemas.openxmlformats.org/officeDocument/2006/relationships/tags" Target="../tags/tag18.xml"/><Relationship Id="rId2" Type="http://schemas.openxmlformats.org/officeDocument/2006/relationships/tags" Target="../tags/tag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8.xml"/><Relationship Id="rId1" Type="http://schemas.openxmlformats.org/officeDocument/2006/relationships/tags" Target="../tags/tag21.xml"/><Relationship Id="rId2" Type="http://schemas.openxmlformats.org/officeDocument/2006/relationships/tags" Target="../tags/tag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9.xml"/><Relationship Id="rId1" Type="http://schemas.openxmlformats.org/officeDocument/2006/relationships/tags" Target="../tags/tag23.xml"/><Relationship Id="rId2" Type="http://schemas.openxmlformats.org/officeDocument/2006/relationships/tags" Target="../tags/tag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057400" y="2286000"/>
            <a:ext cx="6713624" cy="1470025"/>
          </a:xfrm>
        </p:spPr>
        <p:txBody>
          <a:bodyPr/>
          <a:lstStyle/>
          <a:p>
            <a:pPr algn="r" defTabSz="914400">
              <a:spcBef>
                <a:spcPts val="0"/>
              </a:spcBef>
              <a:buNone/>
            </a:pPr>
            <a:r>
              <a:rPr lang="zh-CN" altLang="en-US" dirty="0" smtClean="0">
                <a:latin typeface="Hei"/>
                <a:ea typeface="Hei"/>
                <a:cs typeface="Hei"/>
              </a:rPr>
              <a:t>单一职责的重要性</a:t>
            </a:r>
            <a:endParaRPr lang="en-US" sz="4400" b="1" i="0" baseline="0" dirty="0">
              <a:solidFill>
                <a:srgbClr val="003300"/>
              </a:solidFill>
              <a:latin typeface="Hei"/>
              <a:ea typeface="Hei"/>
              <a:cs typeface="He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sz="2400" b="0" i="0" dirty="0">
                <a:solidFill>
                  <a:schemeClr val="tx1"/>
                </a:solidFill>
                <a:latin typeface="Hei"/>
                <a:ea typeface="Hei"/>
                <a:cs typeface="Hei"/>
              </a:rPr>
              <a:t>演示</a:t>
            </a:r>
            <a:r>
              <a:rPr lang="en-US" sz="2400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者</a:t>
            </a:r>
            <a:r>
              <a:rPr lang="zh-CN" altLang="en-US" sz="2400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：</a:t>
            </a:r>
            <a:r>
              <a:rPr lang="zh-CN" altLang="en-US" sz="2400" dirty="0" smtClean="0">
                <a:latin typeface="Hei"/>
                <a:ea typeface="Hei"/>
                <a:cs typeface="Hei"/>
              </a:rPr>
              <a:t>孙权</a:t>
            </a:r>
            <a:endParaRPr lang="en-US" sz="24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zh-CN" altLang="en-US" dirty="0" smtClean="0">
                <a:latin typeface="Hei"/>
                <a:ea typeface="Hei"/>
                <a:cs typeface="Hei"/>
              </a:rPr>
              <a:t>高质量的代码</a:t>
            </a:r>
            <a:endParaRPr lang="en-US" sz="44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347472" indent="-347472" algn="l" defTabSz="914400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zh-CN" altLang="en-US" dirty="0" smtClean="0">
                <a:latin typeface="Hei"/>
                <a:ea typeface="Hei"/>
                <a:cs typeface="Hei"/>
              </a:rPr>
              <a:t>可读</a:t>
            </a:r>
            <a:endParaRPr lang="en-US" altLang="zh-CN" dirty="0" smtClean="0">
              <a:latin typeface="Hei"/>
              <a:ea typeface="Hei"/>
              <a:cs typeface="Hei"/>
            </a:endParaRPr>
          </a:p>
          <a:p>
            <a:pPr marL="347472" indent="-347472" algn="l" defTabSz="914400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zh-CN" altLang="en-US" dirty="0" smtClean="0">
                <a:latin typeface="Hei"/>
                <a:ea typeface="Hei"/>
                <a:cs typeface="Hei"/>
              </a:rPr>
              <a:t>可维护</a:t>
            </a:r>
            <a:endParaRPr lang="en-US" altLang="zh-CN" dirty="0" smtClean="0">
              <a:latin typeface="Hei"/>
              <a:ea typeface="Hei"/>
              <a:cs typeface="Hei"/>
            </a:endParaRPr>
          </a:p>
          <a:p>
            <a:pPr marL="347472" indent="-347472" algn="l" defTabSz="914400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zh-CN" altLang="en-US" dirty="0" smtClean="0">
                <a:latin typeface="Hei"/>
                <a:ea typeface="Hei"/>
                <a:cs typeface="Hei"/>
              </a:rPr>
              <a:t>可扩展</a:t>
            </a:r>
            <a:endParaRPr lang="en-US" altLang="zh-CN" dirty="0" smtClean="0">
              <a:latin typeface="Hei"/>
              <a:ea typeface="Hei"/>
              <a:cs typeface="Hei"/>
            </a:endParaRPr>
          </a:p>
          <a:p>
            <a:pPr marL="347472" indent="-347472" algn="l" defTabSz="914400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zh-CN" altLang="en-US" dirty="0" smtClean="0">
                <a:latin typeface="Hei"/>
                <a:ea typeface="Hei"/>
                <a:cs typeface="Hei"/>
              </a:rPr>
              <a:t>可测试</a:t>
            </a:r>
            <a:endParaRPr lang="en-US" altLang="zh-CN" dirty="0" smtClean="0">
              <a:latin typeface="Hei"/>
              <a:ea typeface="Hei"/>
              <a:cs typeface="Hei"/>
            </a:endParaRPr>
          </a:p>
          <a:p>
            <a:pPr marL="347472" indent="-347472" algn="l" defTabSz="914400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endParaRPr lang="en-US" altLang="zh-CN" dirty="0" smtClean="0">
              <a:latin typeface="Hei"/>
              <a:ea typeface="Hei"/>
              <a:cs typeface="Hei"/>
            </a:endParaRPr>
          </a:p>
          <a:p>
            <a:pPr marL="0" indent="0" algn="l" defTabSz="914400">
              <a:spcBef>
                <a:spcPts val="768"/>
              </a:spcBef>
              <a:buClr>
                <a:schemeClr val="tx1"/>
              </a:buClr>
              <a:buNone/>
            </a:pPr>
            <a:endParaRPr lang="en-US" sz="32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  <a:p>
            <a:pPr marL="347472" indent="-347472" algn="l" defTabSz="914400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endParaRPr lang="en-US" sz="32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zh-CN" altLang="en-US" dirty="0" smtClean="0">
                <a:latin typeface="Hei"/>
                <a:ea typeface="Hei"/>
                <a:cs typeface="Hei"/>
              </a:rPr>
              <a:t>案例一</a:t>
            </a:r>
            <a:endParaRPr lang="en-US" sz="44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0" indent="0" algn="l" defTabSz="914400">
              <a:spcBef>
                <a:spcPts val="768"/>
              </a:spcBef>
              <a:buClr>
                <a:schemeClr val="tx1"/>
              </a:buClr>
              <a:buNone/>
            </a:pPr>
            <a:r>
              <a:rPr lang="en-US" altLang="zh-CN" sz="3200" b="0" i="0" dirty="0" err="1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Dubbo</a:t>
            </a:r>
            <a:r>
              <a:rPr lang="zh-CN" altLang="en-US" sz="3200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中的一个功能模块的优化</a:t>
            </a:r>
            <a:endParaRPr lang="en-US" sz="32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5631954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zh-CN" altLang="en-US" dirty="0" smtClean="0">
                <a:latin typeface="Hei"/>
                <a:ea typeface="Hei"/>
                <a:cs typeface="Hei"/>
              </a:rPr>
              <a:t>案例二</a:t>
            </a:r>
            <a:endParaRPr lang="en-US" sz="44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0" indent="0" algn="l" defTabSz="914400">
              <a:spcBef>
                <a:spcPts val="768"/>
              </a:spcBef>
              <a:buClr>
                <a:schemeClr val="tx1"/>
              </a:buClr>
              <a:buNone/>
            </a:pPr>
            <a:r>
              <a:rPr lang="en-US" altLang="zh-CN" sz="3200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BS</a:t>
            </a:r>
            <a:r>
              <a:rPr lang="zh-CN" altLang="en-US" sz="3200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开发过程中的一个案例</a:t>
            </a:r>
            <a:endParaRPr lang="en-US" sz="32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7958977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zh-CN" altLang="en-US" dirty="0" smtClean="0">
                <a:latin typeface="Hei"/>
                <a:ea typeface="Hei"/>
                <a:cs typeface="Hei"/>
              </a:rPr>
              <a:t>案例三</a:t>
            </a:r>
            <a:endParaRPr lang="en-US" sz="44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0" indent="0" algn="l" defTabSz="914400">
              <a:spcBef>
                <a:spcPts val="768"/>
              </a:spcBef>
              <a:buClr>
                <a:schemeClr val="tx1"/>
              </a:buClr>
              <a:buNone/>
            </a:pPr>
            <a:r>
              <a:rPr lang="en-US" altLang="zh-CN" sz="3200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BS</a:t>
            </a:r>
            <a:r>
              <a:rPr lang="zh-CN" altLang="en-US" sz="3200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开发过程中的另一个案例</a:t>
            </a:r>
            <a:endParaRPr lang="en-US" sz="32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9316868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269632"/>
            <a:ext cx="8077200" cy="797168"/>
          </a:xfrm>
        </p:spPr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en-US" altLang="en-US" dirty="0" smtClean="0">
                <a:latin typeface="Hei"/>
                <a:ea typeface="Hei"/>
                <a:cs typeface="Hei"/>
              </a:rPr>
              <a:t>共同点</a:t>
            </a:r>
            <a:endParaRPr lang="en-US" sz="44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14400" y="1219200"/>
            <a:ext cx="7848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有三个方法：</a:t>
            </a:r>
            <a:r>
              <a:rPr kumimoji="1" lang="en-US" altLang="zh-CN" dirty="0" err="1" smtClean="0"/>
              <a:t>methodA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paramA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methodB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paramB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methodC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paramC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分别处理三种业务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err="1" smtClean="0"/>
              <a:t>def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methodD</a:t>
            </a:r>
            <a:r>
              <a:rPr kumimoji="1" lang="en-US" altLang="zh-CN" dirty="0" smtClean="0"/>
              <a:t>(type, </a:t>
            </a:r>
            <a:r>
              <a:rPr kumimoji="1" lang="en-US" altLang="zh-CN" dirty="0" err="1" smtClean="0"/>
              <a:t>parmaA</a:t>
            </a:r>
            <a:r>
              <a:rPr kumimoji="1" lang="en-US" altLang="zh-CN" dirty="0" smtClean="0"/>
              <a:t>,  </a:t>
            </a:r>
            <a:r>
              <a:rPr kumimoji="1" lang="en-US" altLang="zh-CN" dirty="0" err="1" smtClean="0"/>
              <a:t>paramB</a:t>
            </a:r>
            <a:r>
              <a:rPr kumimoji="1" lang="en-US" altLang="zh-CN" dirty="0" smtClean="0"/>
              <a:t>,  </a:t>
            </a:r>
            <a:r>
              <a:rPr kumimoji="1" lang="en-US" altLang="zh-CN" dirty="0" err="1" smtClean="0"/>
              <a:t>parmaC</a:t>
            </a:r>
            <a:r>
              <a:rPr kumimoji="1" lang="en-US" altLang="zh-CN" dirty="0" smtClean="0"/>
              <a:t>){</a:t>
            </a:r>
          </a:p>
          <a:p>
            <a:r>
              <a:rPr kumimoji="1" lang="en-US" altLang="zh-CN" dirty="0" smtClean="0"/>
              <a:t>     if(type == A)</a:t>
            </a:r>
          </a:p>
          <a:p>
            <a:r>
              <a:rPr kumimoji="1" lang="en-US" altLang="zh-CN" dirty="0" smtClean="0"/>
              <a:t>         </a:t>
            </a:r>
            <a:r>
              <a:rPr kumimoji="1" lang="en-US" altLang="zh-CN" dirty="0" err="1" smtClean="0"/>
              <a:t>methodA</a:t>
            </a:r>
            <a:r>
              <a:rPr kumimoji="1" lang="en-US" altLang="zh-CN" dirty="0" smtClean="0"/>
              <a:t>(</a:t>
            </a:r>
            <a:r>
              <a:rPr kumimoji="1" lang="en-US" altLang="zh-CN" dirty="0" err="1"/>
              <a:t>parmaA</a:t>
            </a:r>
            <a:r>
              <a:rPr kumimoji="1" lang="en-US" altLang="zh-CN" dirty="0" smtClean="0"/>
              <a:t>);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if(type == B)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</a:t>
            </a:r>
            <a:r>
              <a:rPr kumimoji="1" lang="en-US" altLang="zh-CN" dirty="0" err="1" smtClean="0"/>
              <a:t>methodB</a:t>
            </a:r>
            <a:r>
              <a:rPr kumimoji="1" lang="en-US" altLang="zh-CN" dirty="0" smtClean="0"/>
              <a:t>(</a:t>
            </a:r>
            <a:r>
              <a:rPr kumimoji="1" lang="en-US" altLang="zh-CN" dirty="0" err="1"/>
              <a:t>paramB</a:t>
            </a:r>
            <a:r>
              <a:rPr kumimoji="1" lang="en-US" altLang="zh-CN" dirty="0" smtClean="0"/>
              <a:t>);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if(type == C)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</a:t>
            </a:r>
            <a:r>
              <a:rPr kumimoji="1" lang="en-US" altLang="zh-CN" dirty="0" err="1" smtClean="0"/>
              <a:t>methodC</a:t>
            </a:r>
            <a:r>
              <a:rPr kumimoji="1" lang="en-US" altLang="zh-CN" dirty="0" smtClean="0"/>
              <a:t>(</a:t>
            </a:r>
            <a:r>
              <a:rPr kumimoji="1" lang="en-US" altLang="zh-CN" dirty="0" err="1"/>
              <a:t>parmaC</a:t>
            </a:r>
            <a:r>
              <a:rPr kumimoji="1" lang="en-US" altLang="zh-CN" dirty="0" smtClean="0"/>
              <a:t>);</a:t>
            </a:r>
            <a:endParaRPr kumimoji="1" lang="en-US" altLang="zh-CN" dirty="0"/>
          </a:p>
          <a:p>
            <a:r>
              <a:rPr kumimoji="1" lang="en-US" altLang="zh-CN" dirty="0" smtClean="0"/>
              <a:t>}</a:t>
            </a:r>
            <a:endParaRPr kumimoji="1"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155851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269632"/>
            <a:ext cx="8077200" cy="797168"/>
          </a:xfrm>
        </p:spPr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zh-CN" altLang="en-US" dirty="0" smtClean="0">
                <a:latin typeface="Hei"/>
                <a:ea typeface="Hei"/>
                <a:cs typeface="Hei"/>
              </a:rPr>
              <a:t>总结</a:t>
            </a:r>
            <a:endParaRPr lang="en-US" sz="44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38200" y="1219200"/>
            <a:ext cx="8077200" cy="4297363"/>
          </a:xfrm>
        </p:spPr>
        <p:txBody>
          <a:bodyPr>
            <a:normAutofit/>
          </a:bodyPr>
          <a:lstStyle/>
          <a:p>
            <a:pPr marL="0" indent="0" algn="l" defTabSz="914400">
              <a:spcBef>
                <a:spcPts val="768"/>
              </a:spcBef>
              <a:buClr>
                <a:schemeClr val="tx1"/>
              </a:buClr>
              <a:buNone/>
            </a:pPr>
            <a:r>
              <a:rPr lang="zh-CN" altLang="en-US" dirty="0" smtClean="0">
                <a:latin typeface="Hei"/>
                <a:ea typeface="Hei"/>
                <a:cs typeface="Hei"/>
              </a:rPr>
              <a:t>复用应该是由大往小的拆分</a:t>
            </a:r>
            <a:endParaRPr lang="en-US" altLang="zh-CN" dirty="0">
              <a:latin typeface="Hei"/>
              <a:ea typeface="Hei"/>
              <a:cs typeface="Hei"/>
            </a:endParaRPr>
          </a:p>
          <a:p>
            <a:pPr marL="0" indent="0" algn="l" defTabSz="914400">
              <a:spcBef>
                <a:spcPts val="768"/>
              </a:spcBef>
              <a:buClr>
                <a:schemeClr val="tx1"/>
              </a:buClr>
              <a:buNone/>
            </a:pPr>
            <a:r>
              <a:rPr lang="zh-CN" altLang="en-US" dirty="0" smtClean="0">
                <a:latin typeface="Hei"/>
                <a:ea typeface="Hei"/>
                <a:cs typeface="Hei"/>
              </a:rPr>
              <a:t>小到什么程度</a:t>
            </a:r>
            <a:r>
              <a:rPr lang="zh-CN" altLang="zh-CN" dirty="0">
                <a:latin typeface="Hei"/>
                <a:ea typeface="Hei"/>
                <a:cs typeface="Hei"/>
              </a:rPr>
              <a:t>：</a:t>
            </a:r>
            <a:r>
              <a:rPr lang="zh-CN" altLang="en-US" dirty="0" smtClean="0">
                <a:latin typeface="Hei"/>
                <a:ea typeface="Hei"/>
                <a:cs typeface="Hei"/>
              </a:rPr>
              <a:t>单一职责，业务上的原子单位</a:t>
            </a:r>
            <a:endParaRPr lang="en-US" sz="32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3190984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n-US" sz="4000" b="1" i="0" baseline="0" dirty="0">
                <a:solidFill>
                  <a:srgbClr val="003300"/>
                </a:solidFill>
                <a:latin typeface="Hei"/>
                <a:ea typeface="Hei"/>
                <a:cs typeface="Hei"/>
              </a:rPr>
              <a:t>提</a:t>
            </a:r>
            <a:r>
              <a:rPr lang="en-US" sz="4000" b="1" i="0" baseline="0" dirty="0" smtClean="0">
                <a:solidFill>
                  <a:srgbClr val="003300"/>
                </a:solidFill>
                <a:latin typeface="Hei"/>
                <a:ea typeface="Hei"/>
                <a:cs typeface="Hei"/>
              </a:rPr>
              <a:t>问</a:t>
            </a:r>
            <a:r>
              <a:rPr lang="en-US" dirty="0">
                <a:latin typeface="Hei"/>
                <a:ea typeface="Hei"/>
                <a:cs typeface="Hei"/>
              </a:rPr>
              <a:t>?</a:t>
            </a:r>
            <a:endParaRPr lang="en-US" sz="4000" b="1" i="0" baseline="0" dirty="0">
              <a:solidFill>
                <a:srgbClr val="003300"/>
              </a:solidFill>
              <a:latin typeface="Hei"/>
              <a:ea typeface="Hei"/>
              <a:cs typeface="Hei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3352800" y="2057400"/>
            <a:ext cx="1295400" cy="685800"/>
          </a:xfrm>
        </p:spPr>
        <p:txBody>
          <a:bodyPr>
            <a:normAutofit fontScale="90000"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n-US" sz="4000" b="1" i="0" baseline="0" dirty="0">
                <a:solidFill>
                  <a:srgbClr val="003300"/>
                </a:solidFill>
                <a:latin typeface="Hei"/>
                <a:ea typeface="Hei"/>
                <a:cs typeface="Hei"/>
              </a:rPr>
              <a:t>附录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48BxRTjzwKhAarpC8SPOi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FUQynbDZ7CnnKAa7cx9M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heme/theme1.xml><?xml version="1.0" encoding="utf-8"?>
<a:theme xmlns:a="http://schemas.openxmlformats.org/drawingml/2006/main" name="培训新员工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培训新员工.potx</Template>
  <TotalTime>0</TotalTime>
  <Words>701</Words>
  <Application>Microsoft Macintosh PowerPoint</Application>
  <PresentationFormat>全屏显示(4:3)</PresentationFormat>
  <Paragraphs>82</Paragraphs>
  <Slides>9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培训新员工</vt:lpstr>
      <vt:lpstr>单一职责的重要性</vt:lpstr>
      <vt:lpstr>高质量的代码</vt:lpstr>
      <vt:lpstr>案例一</vt:lpstr>
      <vt:lpstr>案例二</vt:lpstr>
      <vt:lpstr>案例三</vt:lpstr>
      <vt:lpstr>共同点</vt:lpstr>
      <vt:lpstr>总结</vt:lpstr>
      <vt:lpstr>提问?</vt:lpstr>
      <vt:lpstr>附录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1</cp:revision>
  <dcterms:modified xsi:type="dcterms:W3CDTF">2016-07-05T18:44:25Z</dcterms:modified>
</cp:coreProperties>
</file>