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handoutMasterIdLst>
    <p:handoutMasterId r:id="rId124"/>
  </p:handoutMasterIdLst>
  <p:sldIdLst>
    <p:sldId id="934" r:id="rId2"/>
    <p:sldId id="935" r:id="rId3"/>
    <p:sldId id="740" r:id="rId4"/>
    <p:sldId id="753" r:id="rId5"/>
    <p:sldId id="755" r:id="rId6"/>
    <p:sldId id="757" r:id="rId7"/>
    <p:sldId id="759" r:id="rId8"/>
    <p:sldId id="760" r:id="rId9"/>
    <p:sldId id="762" r:id="rId10"/>
    <p:sldId id="763" r:id="rId11"/>
    <p:sldId id="764" r:id="rId12"/>
    <p:sldId id="768" r:id="rId13"/>
    <p:sldId id="769" r:id="rId14"/>
    <p:sldId id="770" r:id="rId15"/>
    <p:sldId id="773" r:id="rId16"/>
    <p:sldId id="775" r:id="rId17"/>
    <p:sldId id="776" r:id="rId18"/>
    <p:sldId id="777" r:id="rId19"/>
    <p:sldId id="779" r:id="rId20"/>
    <p:sldId id="781" r:id="rId21"/>
    <p:sldId id="785" r:id="rId22"/>
    <p:sldId id="786" r:id="rId23"/>
    <p:sldId id="787" r:id="rId24"/>
    <p:sldId id="789" r:id="rId25"/>
    <p:sldId id="792" r:id="rId26"/>
    <p:sldId id="793" r:id="rId27"/>
    <p:sldId id="795" r:id="rId28"/>
    <p:sldId id="796" r:id="rId29"/>
    <p:sldId id="799" r:id="rId30"/>
    <p:sldId id="800" r:id="rId31"/>
    <p:sldId id="932" r:id="rId32"/>
    <p:sldId id="931" r:id="rId33"/>
    <p:sldId id="933" r:id="rId34"/>
    <p:sldId id="806" r:id="rId35"/>
    <p:sldId id="808" r:id="rId36"/>
    <p:sldId id="810" r:id="rId37"/>
    <p:sldId id="811" r:id="rId38"/>
    <p:sldId id="812" r:id="rId39"/>
    <p:sldId id="813" r:id="rId40"/>
    <p:sldId id="814" r:id="rId41"/>
    <p:sldId id="820" r:id="rId42"/>
    <p:sldId id="821" r:id="rId43"/>
    <p:sldId id="822" r:id="rId44"/>
    <p:sldId id="823" r:id="rId45"/>
    <p:sldId id="824" r:id="rId46"/>
    <p:sldId id="825" r:id="rId47"/>
    <p:sldId id="826" r:id="rId48"/>
    <p:sldId id="827" r:id="rId49"/>
    <p:sldId id="828" r:id="rId50"/>
    <p:sldId id="829" r:id="rId51"/>
    <p:sldId id="830" r:id="rId52"/>
    <p:sldId id="849" r:id="rId53"/>
    <p:sldId id="850" r:id="rId54"/>
    <p:sldId id="851" r:id="rId55"/>
    <p:sldId id="854" r:id="rId56"/>
    <p:sldId id="855" r:id="rId57"/>
    <p:sldId id="856" r:id="rId58"/>
    <p:sldId id="857" r:id="rId59"/>
    <p:sldId id="858" r:id="rId60"/>
    <p:sldId id="859" r:id="rId61"/>
    <p:sldId id="860" r:id="rId62"/>
    <p:sldId id="863" r:id="rId63"/>
    <p:sldId id="865" r:id="rId64"/>
    <p:sldId id="867" r:id="rId65"/>
    <p:sldId id="868" r:id="rId66"/>
    <p:sldId id="870" r:id="rId67"/>
    <p:sldId id="871" r:id="rId68"/>
    <p:sldId id="873" r:id="rId69"/>
    <p:sldId id="874" r:id="rId70"/>
    <p:sldId id="875" r:id="rId71"/>
    <p:sldId id="876" r:id="rId72"/>
    <p:sldId id="877" r:id="rId73"/>
    <p:sldId id="878" r:id="rId74"/>
    <p:sldId id="879" r:id="rId75"/>
    <p:sldId id="880" r:id="rId76"/>
    <p:sldId id="881" r:id="rId77"/>
    <p:sldId id="882" r:id="rId78"/>
    <p:sldId id="884" r:id="rId79"/>
    <p:sldId id="887" r:id="rId80"/>
    <p:sldId id="888" r:id="rId81"/>
    <p:sldId id="889" r:id="rId82"/>
    <p:sldId id="892" r:id="rId83"/>
    <p:sldId id="894" r:id="rId84"/>
    <p:sldId id="895" r:id="rId85"/>
    <p:sldId id="896" r:id="rId86"/>
    <p:sldId id="898" r:id="rId87"/>
    <p:sldId id="899" r:id="rId88"/>
    <p:sldId id="900" r:id="rId89"/>
    <p:sldId id="901" r:id="rId90"/>
    <p:sldId id="902" r:id="rId91"/>
    <p:sldId id="904" r:id="rId92"/>
    <p:sldId id="905" r:id="rId93"/>
    <p:sldId id="906" r:id="rId94"/>
    <p:sldId id="907" r:id="rId95"/>
    <p:sldId id="908" r:id="rId96"/>
    <p:sldId id="909" r:id="rId97"/>
    <p:sldId id="912" r:id="rId98"/>
    <p:sldId id="914" r:id="rId99"/>
    <p:sldId id="915" r:id="rId100"/>
    <p:sldId id="916" r:id="rId101"/>
    <p:sldId id="917" r:id="rId102"/>
    <p:sldId id="918" r:id="rId103"/>
    <p:sldId id="919" r:id="rId104"/>
    <p:sldId id="920" r:id="rId105"/>
    <p:sldId id="921" r:id="rId106"/>
    <p:sldId id="922" r:id="rId107"/>
    <p:sldId id="923" r:id="rId108"/>
    <p:sldId id="924" r:id="rId109"/>
    <p:sldId id="925" r:id="rId110"/>
    <p:sldId id="926" r:id="rId111"/>
    <p:sldId id="927" r:id="rId112"/>
    <p:sldId id="928" r:id="rId113"/>
    <p:sldId id="929" r:id="rId114"/>
    <p:sldId id="930" r:id="rId115"/>
    <p:sldId id="938" r:id="rId116"/>
    <p:sldId id="767" r:id="rId117"/>
    <p:sldId id="735" r:id="rId118"/>
    <p:sldId id="736" r:id="rId119"/>
    <p:sldId id="737" r:id="rId120"/>
    <p:sldId id="738" r:id="rId121"/>
    <p:sldId id="739" r:id="rId1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99FF33"/>
    <a:srgbClr val="CCFFCC"/>
    <a:srgbClr val="99CC00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/>
            </a:lvl1pPr>
          </a:lstStyle>
          <a:p>
            <a:pPr>
              <a:defRPr/>
            </a:pPr>
            <a:fld id="{4C17503D-A3C0-44B0-8F25-29444E6E67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16137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/>
            </a:lvl1pPr>
          </a:lstStyle>
          <a:p>
            <a:pPr>
              <a:defRPr/>
            </a:pPr>
            <a:fld id="{FA9DC880-278E-4FDE-B2CC-72B16954A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977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54126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38168565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6010615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2745493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1555499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708181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21754751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999478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20791649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7207863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002639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856161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6299218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67862626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4352813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00339679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131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74464300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60688406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3402710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541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28479955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74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85444998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95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22808509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155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1294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3387906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5360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460217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66578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1019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89096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555879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92795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957555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61421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438652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820636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10948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780771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343251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054447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772407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865548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494127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854917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78348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945353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57166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214232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13279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00367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46866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632879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71603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157712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660137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33514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257496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478110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63257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34180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840156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4225590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2932481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941711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199321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701032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1395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9851157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0810739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9705443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6707991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066434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3891522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594140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5098642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2489943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5021992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65346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3210157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075133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4743712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0827764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93664345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0151718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3480103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307911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2946866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8922231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5031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2619631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704025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3600408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154813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1813305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252091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8315620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1174910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050336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3697557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75267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5745559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6127738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6412484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622298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33871083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02936706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02603680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2953962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97899264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6406272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935571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1620431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9005639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3786751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619070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24338100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314673954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57961958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41365939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68031222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11536659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6500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300"/>
              <a:t>Notes #7</a:t>
            </a:r>
          </a:p>
        </p:txBody>
      </p:sp>
    </p:spTree>
    <p:extLst>
      <p:ext uri="{BB962C8B-B14F-4D97-AF65-F5344CB8AC3E}">
        <p14:creationId xmlns:p14="http://schemas.microsoft.com/office/powerpoint/2010/main" val="8491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BF2DD-EE97-49D5-A73B-0FFE781136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42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8720E-BC89-46FF-8202-5A450F304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82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281A7-9A30-4E3A-9DD4-E981547150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7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87C1C-B72A-4206-9B8B-736D79BF35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30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ACBF0-7155-47B8-9A59-0E5B22A99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44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FB24F-B4D4-4C7A-9F31-EEE14D3CC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9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4CD20-59EF-4E1D-B629-946483E5C8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95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DFEA3-CC28-48AF-9B26-156581B0A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1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87DBC-1CAB-4607-AA18-30E893ECB6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82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B86AB-C08C-491A-8BD6-E86AC2E1E9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07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D3DDE-3E05-490B-9682-52EBCA652D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08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#7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BFBD335-77A7-493D-9AF3-6794AAC65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4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5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6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6"/>
          <p:cNvSpPr txBox="1">
            <a:spLocks noChangeArrowheads="1"/>
          </p:cNvSpPr>
          <p:nvPr/>
        </p:nvSpPr>
        <p:spPr bwMode="auto">
          <a:xfrm>
            <a:off x="1022350" y="2071688"/>
            <a:ext cx="7065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ea typeface="宋体" panose="02010600030101010101" pitchFamily="2" charset="-122"/>
              </a:rPr>
              <a:t>CSCE-608 Database Systems</a:t>
            </a:r>
          </a:p>
        </p:txBody>
      </p:sp>
      <p:sp>
        <p:nvSpPr>
          <p:cNvPr id="13316" name="Text Box 47"/>
          <p:cNvSpPr txBox="1">
            <a:spLocks noChangeArrowheads="1"/>
          </p:cNvSpPr>
          <p:nvPr/>
        </p:nvSpPr>
        <p:spPr bwMode="auto">
          <a:xfrm>
            <a:off x="3289914" y="3081645"/>
            <a:ext cx="21178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Spring 2023</a:t>
            </a:r>
          </a:p>
        </p:txBody>
      </p:sp>
      <p:sp>
        <p:nvSpPr>
          <p:cNvPr id="13317" name="Text Box 48"/>
          <p:cNvSpPr txBox="1">
            <a:spLocks noChangeArrowheads="1"/>
          </p:cNvSpPr>
          <p:nvPr/>
        </p:nvSpPr>
        <p:spPr bwMode="auto">
          <a:xfrm>
            <a:off x="2603500" y="4110038"/>
            <a:ext cx="38782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Instructor: </a:t>
            </a:r>
            <a:r>
              <a:rPr lang="en-US" altLang="zh-CN" sz="2400" dirty="0" err="1">
                <a:ea typeface="宋体" panose="02010600030101010101" pitchFamily="2" charset="-122"/>
              </a:rPr>
              <a:t>Jianer</a:t>
            </a:r>
            <a:r>
              <a:rPr lang="en-US" altLang="zh-CN" sz="2400" dirty="0">
                <a:ea typeface="宋体" panose="02010600030101010101" pitchFamily="2" charset="-122"/>
              </a:rPr>
              <a:t> Chen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Office</a:t>
            </a:r>
            <a:r>
              <a:rPr lang="en-US" altLang="zh-CN" sz="2400">
                <a:ea typeface="宋体" panose="02010600030101010101" pitchFamily="2" charset="-122"/>
              </a:rPr>
              <a:t>: PETR 428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Phone: 845-4259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Email: chen@cse.tamu.edu</a:t>
            </a:r>
          </a:p>
        </p:txBody>
      </p:sp>
      <p:sp>
        <p:nvSpPr>
          <p:cNvPr id="13318" name="Text Box 49"/>
          <p:cNvSpPr txBox="1">
            <a:spLocks noChangeArrowheads="1"/>
          </p:cNvSpPr>
          <p:nvPr/>
        </p:nvSpPr>
        <p:spPr bwMode="auto">
          <a:xfrm>
            <a:off x="0" y="6553200"/>
            <a:ext cx="16921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 dirty="0">
                <a:ea typeface="宋体" panose="02010600030101010101" pitchFamily="2" charset="-122"/>
              </a:rPr>
              <a:t>Notes 17: B+ trees</a:t>
            </a:r>
          </a:p>
        </p:txBody>
      </p:sp>
    </p:spTree>
    <p:extLst>
      <p:ext uri="{BB962C8B-B14F-4D97-AF65-F5344CB8AC3E}">
        <p14:creationId xmlns:p14="http://schemas.microsoft.com/office/powerpoint/2010/main" val="82439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01116" cy="299638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Simple case (space available for new 	child)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Non-leaf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New root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237149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100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leaf coalescence</a:t>
            </a: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484671" y="2541229"/>
            <a:ext cx="95430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half-full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17243" y="2968886"/>
            <a:ext cx="525940" cy="2727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28140" y="2847130"/>
            <a:ext cx="1171731" cy="70830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just half-full,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so we need to coalesce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031550" y="3241667"/>
            <a:ext cx="622649" cy="836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53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101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leaf coalescence</a:t>
            </a: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462294" y="205185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90538" y="178390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2031649" y="178390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Line 7"/>
          <p:cNvSpPr>
            <a:spLocks noChangeShapeType="1"/>
          </p:cNvSpPr>
          <p:nvPr/>
        </p:nvSpPr>
        <p:spPr bwMode="auto">
          <a:xfrm flipH="1">
            <a:off x="2433838" y="20513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7"/>
          <p:cNvSpPr>
            <a:spLocks noChangeShapeType="1"/>
          </p:cNvSpPr>
          <p:nvPr/>
        </p:nvSpPr>
        <p:spPr bwMode="auto">
          <a:xfrm flipH="1">
            <a:off x="2016228" y="20504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58412" y="174821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007706" y="1757848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35427" y="1570535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/>
          <p:cNvSpPr/>
          <p:nvPr/>
        </p:nvSpPr>
        <p:spPr>
          <a:xfrm rot="10800000">
            <a:off x="3050571" y="2504276"/>
            <a:ext cx="278155" cy="5351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ine 18"/>
          <p:cNvSpPr>
            <a:spLocks noChangeShapeType="1"/>
          </p:cNvSpPr>
          <p:nvPr/>
        </p:nvSpPr>
        <p:spPr bwMode="auto">
          <a:xfrm>
            <a:off x="3437252" y="3596908"/>
            <a:ext cx="1665162" cy="8636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>
            <a:off x="3874211" y="3601651"/>
            <a:ext cx="2755542" cy="876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688412" y="2679240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nonleaf</a:t>
            </a:r>
            <a:r>
              <a:rPr lang="en-US" sz="1200" dirty="0">
                <a:solidFill>
                  <a:schemeClr val="tx1"/>
                </a:solidFill>
              </a:rPr>
              <a:t> coalescence</a:t>
            </a: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58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102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leaf coalescence</a:t>
            </a: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462294" y="205185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90538" y="178390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2031649" y="178390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Line 7"/>
          <p:cNvSpPr>
            <a:spLocks noChangeShapeType="1"/>
          </p:cNvSpPr>
          <p:nvPr/>
        </p:nvSpPr>
        <p:spPr bwMode="auto">
          <a:xfrm flipH="1">
            <a:off x="2433838" y="20513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7"/>
          <p:cNvSpPr>
            <a:spLocks noChangeShapeType="1"/>
          </p:cNvSpPr>
          <p:nvPr/>
        </p:nvSpPr>
        <p:spPr bwMode="auto">
          <a:xfrm flipH="1">
            <a:off x="2016228" y="20504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58412" y="174821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2007706" y="1757848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235427" y="1570535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Up Arrow 120"/>
          <p:cNvSpPr/>
          <p:nvPr/>
        </p:nvSpPr>
        <p:spPr>
          <a:xfrm rot="10800000">
            <a:off x="3050571" y="2504276"/>
            <a:ext cx="278155" cy="5351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ine 18"/>
          <p:cNvSpPr>
            <a:spLocks noChangeShapeType="1"/>
          </p:cNvSpPr>
          <p:nvPr/>
        </p:nvSpPr>
        <p:spPr bwMode="auto">
          <a:xfrm>
            <a:off x="3437252" y="3596908"/>
            <a:ext cx="1665162" cy="8636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>
            <a:off x="3874211" y="3601651"/>
            <a:ext cx="2755542" cy="8762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>
            <a:off x="688412" y="2679240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nonleaf</a:t>
            </a:r>
            <a:r>
              <a:rPr lang="en-US" sz="1200" dirty="0">
                <a:solidFill>
                  <a:schemeClr val="tx1"/>
                </a:solidFill>
              </a:rPr>
              <a:t> coalescence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430570" y="2891802"/>
            <a:ext cx="854831" cy="3265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 root</a:t>
            </a: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4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41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103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8"/>
          <p:cNvSpPr>
            <a:spLocks noChangeShapeType="1"/>
          </p:cNvSpPr>
          <p:nvPr/>
        </p:nvSpPr>
        <p:spPr bwMode="auto">
          <a:xfrm>
            <a:off x="3437252" y="3596908"/>
            <a:ext cx="1665162" cy="863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8"/>
          <p:cNvSpPr>
            <a:spLocks noChangeShapeType="1"/>
          </p:cNvSpPr>
          <p:nvPr/>
        </p:nvSpPr>
        <p:spPr bwMode="auto">
          <a:xfrm>
            <a:off x="3874211" y="3601651"/>
            <a:ext cx="2755542" cy="8762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40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B+tree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6560174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105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438150" y="1944914"/>
            <a:ext cx="6310993" cy="12337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17581" y="2238605"/>
            <a:ext cx="101983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delete </a:t>
            </a:r>
          </a:p>
          <a:p>
            <a:r>
              <a:rPr lang="en-US" sz="1800" dirty="0"/>
              <a:t>at a leaf</a:t>
            </a:r>
          </a:p>
        </p:txBody>
      </p:sp>
    </p:spTree>
    <p:extLst>
      <p:ext uri="{BB962C8B-B14F-4D97-AF65-F5344CB8AC3E}">
        <p14:creationId xmlns:p14="http://schemas.microsoft.com/office/powerpoint/2010/main" val="37609674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106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delete at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nonleaf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40096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107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delete at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19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delete at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1286" y="4044272"/>
            <a:ext cx="4611914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78640" y="3276099"/>
            <a:ext cx="155337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half-full condition</a:t>
            </a:r>
          </a:p>
          <a:p>
            <a:r>
              <a:rPr lang="en-US" sz="1400" dirty="0"/>
              <a:t>is satisfied for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46234" y="3794241"/>
            <a:ext cx="307527" cy="2500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19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109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delete at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1286" y="4044272"/>
            <a:ext cx="4611914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46234" y="3794241"/>
            <a:ext cx="307527" cy="2500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71506" y="4021142"/>
            <a:ext cx="163269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key re-distribution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788310" y="4316361"/>
            <a:ext cx="698090" cy="3342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BAC2BA55-984A-42AD-A54A-4C575B349180}"/>
              </a:ext>
            </a:extLst>
          </p:cNvPr>
          <p:cNvSpPr/>
          <p:nvPr/>
        </p:nvSpPr>
        <p:spPr>
          <a:xfrm>
            <a:off x="853183" y="4570298"/>
            <a:ext cx="3905630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7AA5C-5616-428B-90EE-553B1A7E23AC}"/>
              </a:ext>
            </a:extLst>
          </p:cNvPr>
          <p:cNvSpPr txBox="1"/>
          <p:nvPr/>
        </p:nvSpPr>
        <p:spPr>
          <a:xfrm>
            <a:off x="5378640" y="3276099"/>
            <a:ext cx="155337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half-full condition</a:t>
            </a:r>
          </a:p>
          <a:p>
            <a:r>
              <a:rPr lang="en-US" sz="1400" dirty="0"/>
              <a:t>is satisfied for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97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01116" cy="299638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FF00"/>
                </a:solidFill>
                <a:cs typeface="Times New Roman" panose="02020603050405020304" pitchFamily="18" charset="0"/>
              </a:rPr>
              <a:t>Simple case (space available for new 	child)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Non-leaf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New root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584757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110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delete at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1286" y="4044272"/>
            <a:ext cx="4611914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46234" y="3794241"/>
            <a:ext cx="307527" cy="2500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435246" y="4926892"/>
            <a:ext cx="4936525" cy="315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08354" y="5320591"/>
            <a:ext cx="160011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node </a:t>
            </a:r>
            <a:r>
              <a:rPr lang="en-US" altLang="en-US" sz="1400" kern="0" dirty="0">
                <a:cs typeface="Times New Roman" panose="02020603050405020304" pitchFamily="18" charset="0"/>
              </a:rPr>
              <a:t>coalescence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360193" y="5091991"/>
            <a:ext cx="648220" cy="2119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1">
            <a:extLst>
              <a:ext uri="{FF2B5EF4-FFF2-40B4-BE49-F238E27FC236}">
                <a16:creationId xmlns:a16="http://schemas.microsoft.com/office/drawing/2014/main" id="{B52C588D-75E5-4874-BE5F-8DD49DC1A79F}"/>
              </a:ext>
            </a:extLst>
          </p:cNvPr>
          <p:cNvSpPr/>
          <p:nvPr/>
        </p:nvSpPr>
        <p:spPr>
          <a:xfrm>
            <a:off x="853183" y="4570298"/>
            <a:ext cx="3905630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9E3548-9707-4B96-92DE-E77D03A8D5E2}"/>
              </a:ext>
            </a:extLst>
          </p:cNvPr>
          <p:cNvSpPr txBox="1"/>
          <p:nvPr/>
        </p:nvSpPr>
        <p:spPr>
          <a:xfrm>
            <a:off x="5471506" y="4021142"/>
            <a:ext cx="163269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key re-distribution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365042-AE41-4375-B24B-749795D6952A}"/>
              </a:ext>
            </a:extLst>
          </p:cNvPr>
          <p:cNvCxnSpPr>
            <a:cxnSpLocks/>
          </p:cNvCxnSpPr>
          <p:nvPr/>
        </p:nvCxnSpPr>
        <p:spPr>
          <a:xfrm flipH="1">
            <a:off x="4788310" y="4316361"/>
            <a:ext cx="698090" cy="3342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6D778-B734-4BE3-8EF0-F70A06F215EA}"/>
              </a:ext>
            </a:extLst>
          </p:cNvPr>
          <p:cNvSpPr txBox="1"/>
          <p:nvPr/>
        </p:nvSpPr>
        <p:spPr>
          <a:xfrm>
            <a:off x="5378640" y="3276099"/>
            <a:ext cx="155337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half-full condition</a:t>
            </a:r>
          </a:p>
          <a:p>
            <a:r>
              <a:rPr lang="en-US" sz="1400" dirty="0"/>
              <a:t>is satisfied for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46763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</a:t>
            </a:r>
            <a:r>
              <a:rPr lang="en-US" alt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endParaRPr lang="en-US" alt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111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342278" y="2250177"/>
            <a:ext cx="1130438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delete at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nonleaf</a:t>
            </a:r>
            <a:endParaRPr lang="en-US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3718833"/>
            <a:ext cx="2652486" cy="316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37933" y="353834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6343" y="3762375"/>
            <a:ext cx="741590" cy="114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71286" y="4044272"/>
            <a:ext cx="4611914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46234" y="3794241"/>
            <a:ext cx="307527" cy="2500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435246" y="4926892"/>
            <a:ext cx="4936525" cy="315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08354" y="5320591"/>
            <a:ext cx="160011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node </a:t>
            </a:r>
            <a:r>
              <a:rPr lang="en-US" altLang="en-US" sz="1400" kern="0" dirty="0">
                <a:cs typeface="Times New Roman" panose="02020603050405020304" pitchFamily="18" charset="0"/>
              </a:rPr>
              <a:t>coalescence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360193" y="5091991"/>
            <a:ext cx="648220" cy="2119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114652" y="5191711"/>
            <a:ext cx="3569700" cy="6210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20002" y="5716756"/>
            <a:ext cx="178388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decide if a new root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684352" y="5592024"/>
            <a:ext cx="1135650" cy="18646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50598" y="3058433"/>
            <a:ext cx="7711854" cy="3284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11">
            <a:extLst>
              <a:ext uri="{FF2B5EF4-FFF2-40B4-BE49-F238E27FC236}">
                <a16:creationId xmlns:a16="http://schemas.microsoft.com/office/drawing/2014/main" id="{0D704925-40A3-47B5-ABC0-5E3070B5DA33}"/>
              </a:ext>
            </a:extLst>
          </p:cNvPr>
          <p:cNvSpPr/>
          <p:nvPr/>
        </p:nvSpPr>
        <p:spPr>
          <a:xfrm>
            <a:off x="853183" y="4570298"/>
            <a:ext cx="3905630" cy="312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FD956D-6E86-497A-AECC-5C29B6FD95F4}"/>
              </a:ext>
            </a:extLst>
          </p:cNvPr>
          <p:cNvSpPr txBox="1"/>
          <p:nvPr/>
        </p:nvSpPr>
        <p:spPr>
          <a:xfrm>
            <a:off x="5471506" y="4021142"/>
            <a:ext cx="163269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key re-distribution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EC5581-3C71-4646-BB05-EECAA9CB16A0}"/>
              </a:ext>
            </a:extLst>
          </p:cNvPr>
          <p:cNvCxnSpPr>
            <a:cxnSpLocks/>
          </p:cNvCxnSpPr>
          <p:nvPr/>
        </p:nvCxnSpPr>
        <p:spPr>
          <a:xfrm flipH="1">
            <a:off x="4788310" y="4316361"/>
            <a:ext cx="698090" cy="33429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C7C9AE-16A0-425B-BA3E-D5F95FCA38FB}"/>
              </a:ext>
            </a:extLst>
          </p:cNvPr>
          <p:cNvSpPr txBox="1"/>
          <p:nvPr/>
        </p:nvSpPr>
        <p:spPr>
          <a:xfrm>
            <a:off x="5378640" y="3276099"/>
            <a:ext cx="155337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half-full condition</a:t>
            </a:r>
          </a:p>
          <a:p>
            <a:r>
              <a:rPr lang="en-US" sz="1400" dirty="0"/>
              <a:t>is satisfied for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06405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B+tree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112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685800" y="2525486"/>
            <a:ext cx="5671457" cy="6386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1" y="5119007"/>
            <a:ext cx="5410200" cy="1223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5606" y="3691350"/>
            <a:ext cx="1782860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report if </a:t>
            </a:r>
            <a:r>
              <a:rPr 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1600" dirty="0"/>
              <a:t> is </a:t>
            </a:r>
          </a:p>
          <a:p>
            <a:r>
              <a:rPr lang="en-US" sz="1600" dirty="0"/>
              <a:t>less than half-full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57257" y="4276125"/>
            <a:ext cx="328350" cy="871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357257" y="3164114"/>
            <a:ext cx="328349" cy="532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3525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466725"/>
          </a:xfrm>
        </p:spPr>
        <p:txBody>
          <a:bodyPr/>
          <a:lstStyle/>
          <a:p>
            <a:pPr algn="l" eaLnBrk="1" hangingPunct="1"/>
            <a:r>
              <a:rPr lang="en-US" altLang="en-US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Pseudo Code for Deletion in a B+tree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057275"/>
            <a:ext cx="8267700" cy="5410200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data record to be deleted from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true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after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the deletion,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fewer than the required min # of pointers;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leaf 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delete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an adjacent sibling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more than the required min # of pointers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 one key-pointer pair from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adjacent sibling of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single node;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with only one pointer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pointers OR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belowmin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true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F466F-C1C4-4EB6-97A0-80A53884EAA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113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046306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8258"/>
          </a:xfrm>
        </p:spPr>
        <p:txBody>
          <a:bodyPr/>
          <a:lstStyle/>
          <a:p>
            <a:pPr algn="l" eaLnBrk="1" hangingPunct="1"/>
            <a:r>
              <a:rPr lang="en-US" altLang="en-US" dirty="0" err="1">
                <a:latin typeface="+mn-lt"/>
                <a:cs typeface="Times New Roman" panose="02020603050405020304" pitchFamily="18" charset="0"/>
              </a:rPr>
              <a:t>B+tree</a:t>
            </a:r>
            <a:r>
              <a:rPr lang="en-US" altLang="en-US" dirty="0">
                <a:latin typeface="+mn-lt"/>
                <a:cs typeface="Times New Roman" panose="02020603050405020304" pitchFamily="18" charset="0"/>
              </a:rPr>
              <a:t> deletions in practice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35100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Often, coalescing is 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cs typeface="Times New Roman" panose="02020603050405020304" pitchFamily="18" charset="0"/>
              </a:rPr>
              <a:t> implemented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	Too hard and not worth it!</a:t>
            </a:r>
          </a:p>
        </p:txBody>
      </p:sp>
      <p:sp>
        <p:nvSpPr>
          <p:cNvPr id="1402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ABF952-0738-4020-A2FC-96E1337D540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325909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115</a:t>
            </a:fld>
            <a:endParaRPr lang="en-US" altLang="en-US" sz="140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66722" y="4537955"/>
            <a:ext cx="1498022" cy="826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571500" y="5382075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787644" y="421675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301248" y="539219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40666" y="539887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295458" y="538969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2899405" y="4503013"/>
            <a:ext cx="333378" cy="909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696946" y="4503013"/>
            <a:ext cx="1038111" cy="879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751889" y="4503014"/>
            <a:ext cx="1596878" cy="879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07458" y="5519235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396288" y="5536037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4052" y="5526853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70957" y="540625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026579" y="552685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220" y="4488073"/>
            <a:ext cx="2670086" cy="84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35057" y="4213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696946" y="33671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Line 15"/>
          <p:cNvSpPr>
            <a:spLocks noChangeShapeType="1"/>
          </p:cNvSpPr>
          <p:nvPr/>
        </p:nvSpPr>
        <p:spPr bwMode="auto">
          <a:xfrm flipH="1">
            <a:off x="3458084" y="3613832"/>
            <a:ext cx="242207" cy="586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4143265" y="3638438"/>
            <a:ext cx="545992" cy="561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76350" y="5656395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4490154" y="5673197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4039455" y="5680578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2739897" y="5664013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2295458" y="5657644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1465270" y="5647287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1012125" y="5656395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7752837" y="5664001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7301248" y="5664013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>
            <a:off x="6120659" y="5680578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5680339" y="5673197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 bwMode="auto">
          <a:xfrm>
            <a:off x="451413" y="5974926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559755" y="5986528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6000075" y="5981531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180664" y="5968047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632253" y="5948504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2166168" y="5991523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2616557" y="5991523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911926" y="5991524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4360864" y="5974926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881821" y="5993133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335980" y="5985277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2CF03774-6EBC-462C-B134-97A852A0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06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n-US" altLang="en-US" sz="3600" kern="0">
                <a:latin typeface="+mn-lt"/>
                <a:cs typeface="Times New Roman" panose="02020603050405020304" pitchFamily="18" charset="0"/>
              </a:rPr>
              <a:t>Variation on B+tree: B-tree (no “+”)</a:t>
            </a:r>
            <a:endParaRPr lang="en-US" altLang="en-US" sz="36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B03B4E83-5377-486C-A8E5-99EB6D9B0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506387"/>
            <a:ext cx="7772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cs typeface="Times New Roman" panose="02020603050405020304" pitchFamily="18" charset="0"/>
              </a:rPr>
              <a:t>Idea:</a:t>
            </a:r>
          </a:p>
          <a:p>
            <a:pPr lvl="1" eaLnBrk="1" hangingPunct="1"/>
            <a:r>
              <a:rPr lang="en-US" altLang="en-US" kern="0" dirty="0">
                <a:cs typeface="Times New Roman" panose="02020603050405020304" pitchFamily="18" charset="0"/>
              </a:rPr>
              <a:t>Avoid duplicate keys</a:t>
            </a:r>
          </a:p>
        </p:txBody>
      </p:sp>
    </p:spTree>
    <p:extLst>
      <p:ext uri="{BB962C8B-B14F-4D97-AF65-F5344CB8AC3E}">
        <p14:creationId xmlns:p14="http://schemas.microsoft.com/office/powerpoint/2010/main" val="25332827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116</a:t>
            </a:fld>
            <a:endParaRPr lang="en-US" altLang="en-US" sz="140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66722" y="4537955"/>
            <a:ext cx="1498022" cy="826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571500" y="5382075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787644" y="421675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7301248" y="539219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/>
          </p:nvPr>
        </p:nvGraphicFramePr>
        <p:xfrm>
          <a:off x="4040666" y="539887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2295458" y="538969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2899405" y="4503013"/>
            <a:ext cx="333378" cy="909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696946" y="4503013"/>
            <a:ext cx="1038111" cy="879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751889" y="4503014"/>
            <a:ext cx="1596878" cy="879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07458" y="5519235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396288" y="5536037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4052" y="5526853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5670957" y="540625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026579" y="552685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9220" y="4488073"/>
            <a:ext cx="2670086" cy="84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4735057" y="4213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696946" y="33671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Line 15"/>
          <p:cNvSpPr>
            <a:spLocks noChangeShapeType="1"/>
          </p:cNvSpPr>
          <p:nvPr/>
        </p:nvSpPr>
        <p:spPr bwMode="auto">
          <a:xfrm flipH="1">
            <a:off x="3458084" y="3613832"/>
            <a:ext cx="242207" cy="586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4143265" y="3638438"/>
            <a:ext cx="545992" cy="561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5641116" y="5371022"/>
            <a:ext cx="517160" cy="292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970088" y="5384610"/>
            <a:ext cx="517160" cy="292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710595" y="4220647"/>
            <a:ext cx="517160" cy="292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758353" y="4234235"/>
            <a:ext cx="517160" cy="292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262211" y="5384609"/>
            <a:ext cx="517160" cy="292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3252438" y="4207586"/>
            <a:ext cx="517160" cy="292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670439" y="3358539"/>
            <a:ext cx="517160" cy="292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76350" y="5656395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4490154" y="5673197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4039455" y="5680578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2739897" y="5664013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2295458" y="5657644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1465270" y="5647287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>
            <a:off x="1012125" y="5656395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7752837" y="5664001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7301248" y="5664013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5"/>
          <p:cNvSpPr>
            <a:spLocks noChangeShapeType="1"/>
          </p:cNvSpPr>
          <p:nvPr/>
        </p:nvSpPr>
        <p:spPr bwMode="auto">
          <a:xfrm>
            <a:off x="6120659" y="5680578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5"/>
          <p:cNvSpPr>
            <a:spLocks noChangeShapeType="1"/>
          </p:cNvSpPr>
          <p:nvPr/>
        </p:nvSpPr>
        <p:spPr bwMode="auto">
          <a:xfrm>
            <a:off x="5680339" y="5673197"/>
            <a:ext cx="8706" cy="24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63"/>
          <p:cNvSpPr/>
          <p:nvPr/>
        </p:nvSpPr>
        <p:spPr bwMode="auto">
          <a:xfrm>
            <a:off x="451413" y="5974926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559755" y="5986528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6000075" y="5981531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180664" y="5968047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632253" y="5948504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2166168" y="5991523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2616557" y="5991523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911926" y="5991524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4360864" y="5974926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881821" y="5993133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335980" y="5985277"/>
            <a:ext cx="258580" cy="225115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Rectangle 2">
            <a:extLst>
              <a:ext uri="{FF2B5EF4-FFF2-40B4-BE49-F238E27FC236}">
                <a16:creationId xmlns:a16="http://schemas.microsoft.com/office/drawing/2014/main" id="{D2312336-A428-4270-BF25-2BB1BB22F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406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Variation on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: B-tree (no “+”)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C8CF84-4B13-4F2C-AAF3-3C77D939E939}"/>
              </a:ext>
            </a:extLst>
          </p:cNvPr>
          <p:cNvSpPr/>
          <p:nvPr/>
        </p:nvSpPr>
        <p:spPr bwMode="auto">
          <a:xfrm>
            <a:off x="7248691" y="5366106"/>
            <a:ext cx="517160" cy="292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05651481-9F24-4E44-B3A3-5FC999D92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506387"/>
            <a:ext cx="7772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>
                <a:cs typeface="Times New Roman" panose="02020603050405020304" pitchFamily="18" charset="0"/>
              </a:rPr>
              <a:t>Idea:</a:t>
            </a:r>
          </a:p>
          <a:p>
            <a:pPr lvl="1" eaLnBrk="1" hangingPunct="1"/>
            <a:r>
              <a:rPr lang="en-US" altLang="en-US" kern="0" dirty="0">
                <a:cs typeface="Times New Roman" panose="02020603050405020304" pitchFamily="18" charset="0"/>
              </a:rPr>
              <a:t>Avoid duplicate keys</a:t>
            </a:r>
          </a:p>
        </p:txBody>
      </p:sp>
    </p:spTree>
    <p:extLst>
      <p:ext uri="{BB962C8B-B14F-4D97-AF65-F5344CB8AC3E}">
        <p14:creationId xmlns:p14="http://schemas.microsoft.com/office/powerpoint/2010/main" val="31930984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93101"/>
            <a:ext cx="7762407" cy="363511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		      to record	    to record	     to record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/>
              <a:t>		      with K1	    with K2	     with K3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/>
              <a:t>  to keys	       to keys	       to keys		   to keys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en-US" sz="2000" dirty="0"/>
              <a:t> &lt; K1		     K1&lt;x&lt;K2	     K2&lt;x&lt;k3	              &gt;k3</a:t>
            </a:r>
            <a:endParaRPr lang="en-US" altLang="en-US" dirty="0"/>
          </a:p>
        </p:txBody>
      </p:sp>
      <p:grpSp>
        <p:nvGrpSpPr>
          <p:cNvPr id="144387" name="Group 11"/>
          <p:cNvGrpSpPr>
            <a:grpSpLocks/>
          </p:cNvGrpSpPr>
          <p:nvPr/>
        </p:nvGrpSpPr>
        <p:grpSpPr bwMode="auto">
          <a:xfrm>
            <a:off x="2057400" y="4128539"/>
            <a:ext cx="4572000" cy="694336"/>
            <a:chOff x="960" y="960"/>
            <a:chExt cx="2880" cy="432"/>
          </a:xfrm>
        </p:grpSpPr>
        <p:sp>
          <p:nvSpPr>
            <p:cNvPr id="144400" name="Rectangle 4"/>
            <p:cNvSpPr>
              <a:spLocks noChangeArrowheads="1"/>
            </p:cNvSpPr>
            <p:nvPr/>
          </p:nvSpPr>
          <p:spPr bwMode="auto">
            <a:xfrm>
              <a:off x="960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44401" name="Rectangle 5"/>
            <p:cNvSpPr>
              <a:spLocks noChangeArrowheads="1"/>
            </p:cNvSpPr>
            <p:nvPr/>
          </p:nvSpPr>
          <p:spPr bwMode="auto">
            <a:xfrm>
              <a:off x="1824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44402" name="Rectangle 6"/>
            <p:cNvSpPr>
              <a:spLocks noChangeArrowheads="1"/>
            </p:cNvSpPr>
            <p:nvPr/>
          </p:nvSpPr>
          <p:spPr bwMode="auto">
            <a:xfrm>
              <a:off x="3552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44403" name="Rectangle 7"/>
            <p:cNvSpPr>
              <a:spLocks noChangeArrowheads="1"/>
            </p:cNvSpPr>
            <p:nvPr/>
          </p:nvSpPr>
          <p:spPr bwMode="auto">
            <a:xfrm>
              <a:off x="2688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44404" name="Rectangle 8"/>
            <p:cNvSpPr>
              <a:spLocks noChangeArrowheads="1"/>
            </p:cNvSpPr>
            <p:nvPr/>
          </p:nvSpPr>
          <p:spPr bwMode="auto">
            <a:xfrm>
              <a:off x="1248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K1 P1</a:t>
              </a:r>
            </a:p>
          </p:txBody>
        </p:sp>
        <p:sp>
          <p:nvSpPr>
            <p:cNvPr id="144405" name="Rectangle 9"/>
            <p:cNvSpPr>
              <a:spLocks noChangeArrowheads="1"/>
            </p:cNvSpPr>
            <p:nvPr/>
          </p:nvSpPr>
          <p:spPr bwMode="auto">
            <a:xfrm>
              <a:off x="2112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K2 P2</a:t>
              </a:r>
            </a:p>
          </p:txBody>
        </p:sp>
        <p:sp>
          <p:nvSpPr>
            <p:cNvPr id="144406" name="Rectangle 10"/>
            <p:cNvSpPr>
              <a:spLocks noChangeArrowheads="1"/>
            </p:cNvSpPr>
            <p:nvPr/>
          </p:nvSpPr>
          <p:spPr bwMode="auto">
            <a:xfrm>
              <a:off x="2976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K3 P3</a:t>
              </a:r>
            </a:p>
          </p:txBody>
        </p:sp>
      </p:grpSp>
      <p:sp>
        <p:nvSpPr>
          <p:cNvPr id="144388" name="Line 12"/>
          <p:cNvSpPr>
            <a:spLocks noChangeShapeType="1"/>
          </p:cNvSpPr>
          <p:nvPr/>
        </p:nvSpPr>
        <p:spPr bwMode="auto">
          <a:xfrm>
            <a:off x="2971800" y="4128539"/>
            <a:ext cx="0" cy="69433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Line 13"/>
          <p:cNvSpPr>
            <a:spLocks noChangeShapeType="1"/>
          </p:cNvSpPr>
          <p:nvPr/>
        </p:nvSpPr>
        <p:spPr bwMode="auto">
          <a:xfrm>
            <a:off x="5715000" y="4128539"/>
            <a:ext cx="0" cy="69433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Line 14"/>
          <p:cNvSpPr>
            <a:spLocks noChangeShapeType="1"/>
          </p:cNvSpPr>
          <p:nvPr/>
        </p:nvSpPr>
        <p:spPr bwMode="auto">
          <a:xfrm>
            <a:off x="4343400" y="4129789"/>
            <a:ext cx="0" cy="69433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Line 16"/>
          <p:cNvSpPr>
            <a:spLocks noChangeShapeType="1"/>
          </p:cNvSpPr>
          <p:nvPr/>
        </p:nvSpPr>
        <p:spPr bwMode="auto">
          <a:xfrm flipH="1">
            <a:off x="2971800" y="4738138"/>
            <a:ext cx="228600" cy="462891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Line 17"/>
          <p:cNvSpPr>
            <a:spLocks noChangeShapeType="1"/>
          </p:cNvSpPr>
          <p:nvPr/>
        </p:nvSpPr>
        <p:spPr bwMode="auto">
          <a:xfrm flipH="1">
            <a:off x="4572000" y="4738138"/>
            <a:ext cx="0" cy="540039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3" name="Line 18"/>
          <p:cNvSpPr>
            <a:spLocks noChangeShapeType="1"/>
          </p:cNvSpPr>
          <p:nvPr/>
        </p:nvSpPr>
        <p:spPr bwMode="auto">
          <a:xfrm>
            <a:off x="5867400" y="4661939"/>
            <a:ext cx="228600" cy="6171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Line 19"/>
          <p:cNvSpPr>
            <a:spLocks noChangeShapeType="1"/>
          </p:cNvSpPr>
          <p:nvPr/>
        </p:nvSpPr>
        <p:spPr bwMode="auto">
          <a:xfrm flipH="1">
            <a:off x="1295400" y="4509539"/>
            <a:ext cx="1066800" cy="1311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Line 20"/>
          <p:cNvSpPr>
            <a:spLocks noChangeShapeType="1"/>
          </p:cNvSpPr>
          <p:nvPr/>
        </p:nvSpPr>
        <p:spPr bwMode="auto">
          <a:xfrm flipH="1">
            <a:off x="3505200" y="4509539"/>
            <a:ext cx="152400" cy="1311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21"/>
          <p:cNvSpPr>
            <a:spLocks noChangeShapeType="1"/>
          </p:cNvSpPr>
          <p:nvPr/>
        </p:nvSpPr>
        <p:spPr bwMode="auto">
          <a:xfrm>
            <a:off x="5029200" y="4433339"/>
            <a:ext cx="228600" cy="13115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Line 22"/>
          <p:cNvSpPr>
            <a:spLocks noChangeShapeType="1"/>
          </p:cNvSpPr>
          <p:nvPr/>
        </p:nvSpPr>
        <p:spPr bwMode="auto">
          <a:xfrm>
            <a:off x="6400800" y="4509539"/>
            <a:ext cx="1219200" cy="12343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8" name="Line 23"/>
          <p:cNvSpPr>
            <a:spLocks noChangeShapeType="1"/>
          </p:cNvSpPr>
          <p:nvPr/>
        </p:nvSpPr>
        <p:spPr bwMode="auto">
          <a:xfrm flipH="1">
            <a:off x="4269700" y="3721515"/>
            <a:ext cx="381000" cy="3980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6553200" y="624090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F85C52-3D21-4591-B4E1-67864C6B7C9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117</a:t>
            </a:fld>
            <a:endParaRPr lang="en-US" altLang="en-US" sz="1400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06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Variation on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: B-tree (no “+”)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60400" y="1506387"/>
            <a:ext cx="7772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>
                <a:cs typeface="Times New Roman" panose="02020603050405020304" pitchFamily="18" charset="0"/>
              </a:rPr>
              <a:t>Idea:</a:t>
            </a:r>
          </a:p>
          <a:p>
            <a:pPr lvl="1" eaLnBrk="1" hangingPunct="1"/>
            <a:r>
              <a:rPr lang="en-US" altLang="en-US" kern="0">
                <a:cs typeface="Times New Roman" panose="02020603050405020304" pitchFamily="18" charset="0"/>
              </a:rPr>
              <a:t>Avoid duplicate keys</a:t>
            </a:r>
          </a:p>
          <a:p>
            <a:pPr lvl="1" eaLnBrk="1" hangingPunct="1"/>
            <a:r>
              <a:rPr lang="en-US" altLang="en-US" kern="0">
                <a:cs typeface="Times New Roman" panose="02020603050405020304" pitchFamily="18" charset="0"/>
              </a:rPr>
              <a:t>Have record pointers in non-leaf nodes</a:t>
            </a:r>
          </a:p>
        </p:txBody>
      </p:sp>
    </p:spTree>
    <p:extLst>
      <p:ext uri="{BB962C8B-B14F-4D97-AF65-F5344CB8AC3E}">
        <p14:creationId xmlns:p14="http://schemas.microsoft.com/office/powerpoint/2010/main" val="20064507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u="sng" dirty="0">
                <a:latin typeface="+mn-lt"/>
                <a:cs typeface="Times New Roman" panose="02020603050405020304" pitchFamily="18" charset="0"/>
              </a:rPr>
              <a:t>B-tree example</a:t>
            </a:r>
            <a:r>
              <a:rPr lang="en-US" altLang="en-US" sz="3600" dirty="0">
                <a:latin typeface="+mn-lt"/>
              </a:rPr>
              <a:t>				</a:t>
            </a:r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n=2</a:t>
            </a:r>
            <a:endParaRPr lang="en-US" altLang="en-US" sz="3600" u="sng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 rot="-5400000">
            <a:off x="4318000" y="1460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125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 rot="-5400000">
            <a:off x="6527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165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 rot="-5400000">
            <a:off x="43180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105</a:t>
            </a: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 rot="-5400000">
            <a:off x="2336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45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 rot="-5400000">
            <a:off x="660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 rot="-5400000">
            <a:off x="1574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 rot="-5400000">
            <a:off x="5080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120</a:t>
            </a:r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 rot="-5400000">
            <a:off x="4241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 rot="-5400000">
            <a:off x="3327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 rot="-5400000">
            <a:off x="7670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180</a:t>
            </a: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 rot="-5400000">
            <a:off x="2413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 rot="-5400000">
            <a:off x="5994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140</a:t>
            </a:r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 rot="-5400000">
            <a:off x="68326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160</a:t>
            </a:r>
          </a:p>
        </p:txBody>
      </p:sp>
      <p:sp>
        <p:nvSpPr>
          <p:cNvPr id="146449" name="Line 17"/>
          <p:cNvSpPr>
            <a:spLocks noChangeShapeType="1"/>
          </p:cNvSpPr>
          <p:nvPr/>
        </p:nvSpPr>
        <p:spPr bwMode="auto">
          <a:xfrm flipH="1">
            <a:off x="2946400" y="20701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0" name="Line 18"/>
          <p:cNvSpPr>
            <a:spLocks noChangeShapeType="1"/>
          </p:cNvSpPr>
          <p:nvPr/>
        </p:nvSpPr>
        <p:spPr bwMode="auto">
          <a:xfrm>
            <a:off x="5232400" y="20701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1" name="Line 19"/>
          <p:cNvSpPr>
            <a:spLocks noChangeShapeType="1"/>
          </p:cNvSpPr>
          <p:nvPr/>
        </p:nvSpPr>
        <p:spPr bwMode="auto">
          <a:xfrm>
            <a:off x="46990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 flipH="1">
            <a:off x="1346200" y="33655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 flipH="1">
            <a:off x="2870200" y="33655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4" name="Line 22"/>
          <p:cNvSpPr>
            <a:spLocks noChangeShapeType="1"/>
          </p:cNvSpPr>
          <p:nvPr/>
        </p:nvSpPr>
        <p:spPr bwMode="auto">
          <a:xfrm flipH="1">
            <a:off x="3860800" y="33655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Line 23"/>
          <p:cNvSpPr>
            <a:spLocks noChangeShapeType="1"/>
          </p:cNvSpPr>
          <p:nvPr/>
        </p:nvSpPr>
        <p:spPr bwMode="auto">
          <a:xfrm>
            <a:off x="51562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6" name="Line 24"/>
          <p:cNvSpPr>
            <a:spLocks noChangeShapeType="1"/>
          </p:cNvSpPr>
          <p:nvPr/>
        </p:nvSpPr>
        <p:spPr bwMode="auto">
          <a:xfrm flipH="1">
            <a:off x="2108200" y="33655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7" name="Line 25"/>
          <p:cNvSpPr>
            <a:spLocks noChangeShapeType="1"/>
          </p:cNvSpPr>
          <p:nvPr/>
        </p:nvSpPr>
        <p:spPr bwMode="auto">
          <a:xfrm>
            <a:off x="4699000" y="3365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Line 26"/>
          <p:cNvSpPr>
            <a:spLocks noChangeShapeType="1"/>
          </p:cNvSpPr>
          <p:nvPr/>
        </p:nvSpPr>
        <p:spPr bwMode="auto">
          <a:xfrm>
            <a:off x="6375400" y="328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9" name="Line 27"/>
          <p:cNvSpPr>
            <a:spLocks noChangeShapeType="1"/>
          </p:cNvSpPr>
          <p:nvPr/>
        </p:nvSpPr>
        <p:spPr bwMode="auto">
          <a:xfrm>
            <a:off x="69088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Line 28"/>
          <p:cNvSpPr>
            <a:spLocks noChangeShapeType="1"/>
          </p:cNvSpPr>
          <p:nvPr/>
        </p:nvSpPr>
        <p:spPr bwMode="auto">
          <a:xfrm>
            <a:off x="7289800" y="32131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1" name="Line 29"/>
          <p:cNvSpPr>
            <a:spLocks noChangeShapeType="1"/>
          </p:cNvSpPr>
          <p:nvPr/>
        </p:nvSpPr>
        <p:spPr bwMode="auto">
          <a:xfrm flipH="1">
            <a:off x="4089400" y="2374900"/>
            <a:ext cx="2286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2" name="Line 30"/>
          <p:cNvSpPr>
            <a:spLocks noChangeShapeType="1"/>
          </p:cNvSpPr>
          <p:nvPr/>
        </p:nvSpPr>
        <p:spPr bwMode="auto">
          <a:xfrm>
            <a:off x="5156200" y="2374900"/>
            <a:ext cx="3810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3" name="Line 31"/>
          <p:cNvSpPr>
            <a:spLocks noChangeShapeType="1"/>
          </p:cNvSpPr>
          <p:nvPr/>
        </p:nvSpPr>
        <p:spPr bwMode="auto">
          <a:xfrm flipH="1">
            <a:off x="1041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4" name="Line 32"/>
          <p:cNvSpPr>
            <a:spLocks noChangeShapeType="1"/>
          </p:cNvSpPr>
          <p:nvPr/>
        </p:nvSpPr>
        <p:spPr bwMode="auto">
          <a:xfrm flipH="1">
            <a:off x="2717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5" name="Line 33"/>
          <p:cNvSpPr>
            <a:spLocks noChangeShapeType="1"/>
          </p:cNvSpPr>
          <p:nvPr/>
        </p:nvSpPr>
        <p:spPr bwMode="auto">
          <a:xfrm>
            <a:off x="49276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6" name="Line 34"/>
          <p:cNvSpPr>
            <a:spLocks noChangeShapeType="1"/>
          </p:cNvSpPr>
          <p:nvPr/>
        </p:nvSpPr>
        <p:spPr bwMode="auto">
          <a:xfrm flipH="1">
            <a:off x="4394200" y="3594100"/>
            <a:ext cx="762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7" name="Line 35"/>
          <p:cNvSpPr>
            <a:spLocks noChangeShapeType="1"/>
          </p:cNvSpPr>
          <p:nvPr/>
        </p:nvSpPr>
        <p:spPr bwMode="auto">
          <a:xfrm flipH="1">
            <a:off x="6756400" y="35941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8" name="Line 36"/>
          <p:cNvSpPr>
            <a:spLocks noChangeShapeType="1"/>
          </p:cNvSpPr>
          <p:nvPr/>
        </p:nvSpPr>
        <p:spPr bwMode="auto">
          <a:xfrm>
            <a:off x="7289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9" name="Line 37"/>
          <p:cNvSpPr>
            <a:spLocks noChangeShapeType="1"/>
          </p:cNvSpPr>
          <p:nvPr/>
        </p:nvSpPr>
        <p:spPr bwMode="auto">
          <a:xfrm flipH="1">
            <a:off x="2108200" y="3594100"/>
            <a:ext cx="304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0" name="Line 38"/>
          <p:cNvSpPr>
            <a:spLocks noChangeShapeType="1"/>
          </p:cNvSpPr>
          <p:nvPr/>
        </p:nvSpPr>
        <p:spPr bwMode="auto">
          <a:xfrm flipH="1">
            <a:off x="1346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1" name="Line 39"/>
          <p:cNvSpPr>
            <a:spLocks noChangeShapeType="1"/>
          </p:cNvSpPr>
          <p:nvPr/>
        </p:nvSpPr>
        <p:spPr bwMode="auto">
          <a:xfrm flipH="1">
            <a:off x="1879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2" name="Line 40"/>
          <p:cNvSpPr>
            <a:spLocks noChangeShapeType="1"/>
          </p:cNvSpPr>
          <p:nvPr/>
        </p:nvSpPr>
        <p:spPr bwMode="auto">
          <a:xfrm flipH="1">
            <a:off x="2260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3" name="Line 41"/>
          <p:cNvSpPr>
            <a:spLocks noChangeShapeType="1"/>
          </p:cNvSpPr>
          <p:nvPr/>
        </p:nvSpPr>
        <p:spPr bwMode="auto">
          <a:xfrm flipH="1">
            <a:off x="27940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4" name="Line 42"/>
          <p:cNvSpPr>
            <a:spLocks noChangeShapeType="1"/>
          </p:cNvSpPr>
          <p:nvPr/>
        </p:nvSpPr>
        <p:spPr bwMode="auto">
          <a:xfrm flipH="1">
            <a:off x="3098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5" name="Line 43"/>
          <p:cNvSpPr>
            <a:spLocks noChangeShapeType="1"/>
          </p:cNvSpPr>
          <p:nvPr/>
        </p:nvSpPr>
        <p:spPr bwMode="auto">
          <a:xfrm flipH="1">
            <a:off x="3632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6" name="Line 44"/>
          <p:cNvSpPr>
            <a:spLocks noChangeShapeType="1"/>
          </p:cNvSpPr>
          <p:nvPr/>
        </p:nvSpPr>
        <p:spPr bwMode="auto">
          <a:xfrm flipH="1">
            <a:off x="4013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7" name="Line 45"/>
          <p:cNvSpPr>
            <a:spLocks noChangeShapeType="1"/>
          </p:cNvSpPr>
          <p:nvPr/>
        </p:nvSpPr>
        <p:spPr bwMode="auto">
          <a:xfrm flipH="1">
            <a:off x="454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8" name="Line 46"/>
          <p:cNvSpPr>
            <a:spLocks noChangeShapeType="1"/>
          </p:cNvSpPr>
          <p:nvPr/>
        </p:nvSpPr>
        <p:spPr bwMode="auto">
          <a:xfrm flipH="1">
            <a:off x="4927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79" name="Line 47"/>
          <p:cNvSpPr>
            <a:spLocks noChangeShapeType="1"/>
          </p:cNvSpPr>
          <p:nvPr/>
        </p:nvSpPr>
        <p:spPr bwMode="auto">
          <a:xfrm flipH="1">
            <a:off x="5384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0" name="Line 48"/>
          <p:cNvSpPr>
            <a:spLocks noChangeShapeType="1"/>
          </p:cNvSpPr>
          <p:nvPr/>
        </p:nvSpPr>
        <p:spPr bwMode="auto">
          <a:xfrm flipH="1">
            <a:off x="5765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1" name="Line 49"/>
          <p:cNvSpPr>
            <a:spLocks noChangeShapeType="1"/>
          </p:cNvSpPr>
          <p:nvPr/>
        </p:nvSpPr>
        <p:spPr bwMode="auto">
          <a:xfrm flipH="1">
            <a:off x="6299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2" name="Line 50"/>
          <p:cNvSpPr>
            <a:spLocks noChangeShapeType="1"/>
          </p:cNvSpPr>
          <p:nvPr/>
        </p:nvSpPr>
        <p:spPr bwMode="auto">
          <a:xfrm flipH="1">
            <a:off x="6680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3" name="Line 51"/>
          <p:cNvSpPr>
            <a:spLocks noChangeShapeType="1"/>
          </p:cNvSpPr>
          <p:nvPr/>
        </p:nvSpPr>
        <p:spPr bwMode="auto">
          <a:xfrm flipH="1">
            <a:off x="7137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4" name="Line 52"/>
          <p:cNvSpPr>
            <a:spLocks noChangeShapeType="1"/>
          </p:cNvSpPr>
          <p:nvPr/>
        </p:nvSpPr>
        <p:spPr bwMode="auto">
          <a:xfrm flipH="1">
            <a:off x="7518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5" name="Line 53"/>
          <p:cNvSpPr>
            <a:spLocks noChangeShapeType="1"/>
          </p:cNvSpPr>
          <p:nvPr/>
        </p:nvSpPr>
        <p:spPr bwMode="auto">
          <a:xfrm flipH="1">
            <a:off x="7975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6" name="Line 54"/>
          <p:cNvSpPr>
            <a:spLocks noChangeShapeType="1"/>
          </p:cNvSpPr>
          <p:nvPr/>
        </p:nvSpPr>
        <p:spPr bwMode="auto">
          <a:xfrm flipH="1">
            <a:off x="835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7" name="Line 55"/>
          <p:cNvSpPr>
            <a:spLocks noChangeShapeType="1"/>
          </p:cNvSpPr>
          <p:nvPr/>
        </p:nvSpPr>
        <p:spPr bwMode="auto">
          <a:xfrm>
            <a:off x="1346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8" name="Line 56"/>
          <p:cNvSpPr>
            <a:spLocks noChangeShapeType="1"/>
          </p:cNvSpPr>
          <p:nvPr/>
        </p:nvSpPr>
        <p:spPr bwMode="auto">
          <a:xfrm>
            <a:off x="2184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89" name="Line 57"/>
          <p:cNvSpPr>
            <a:spLocks noChangeShapeType="1"/>
          </p:cNvSpPr>
          <p:nvPr/>
        </p:nvSpPr>
        <p:spPr bwMode="auto">
          <a:xfrm>
            <a:off x="3098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90" name="Line 58"/>
          <p:cNvSpPr>
            <a:spLocks noChangeShapeType="1"/>
          </p:cNvSpPr>
          <p:nvPr/>
        </p:nvSpPr>
        <p:spPr bwMode="auto">
          <a:xfrm>
            <a:off x="4013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91" name="Line 59"/>
          <p:cNvSpPr>
            <a:spLocks noChangeShapeType="1"/>
          </p:cNvSpPr>
          <p:nvPr/>
        </p:nvSpPr>
        <p:spPr bwMode="auto">
          <a:xfrm>
            <a:off x="4851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92" name="Line 60"/>
          <p:cNvSpPr>
            <a:spLocks noChangeShapeType="1"/>
          </p:cNvSpPr>
          <p:nvPr/>
        </p:nvSpPr>
        <p:spPr bwMode="auto">
          <a:xfrm>
            <a:off x="5765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93" name="Line 61"/>
          <p:cNvSpPr>
            <a:spLocks noChangeShapeType="1"/>
          </p:cNvSpPr>
          <p:nvPr/>
        </p:nvSpPr>
        <p:spPr bwMode="auto">
          <a:xfrm>
            <a:off x="66040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94" name="Line 62"/>
          <p:cNvSpPr>
            <a:spLocks noChangeShapeType="1"/>
          </p:cNvSpPr>
          <p:nvPr/>
        </p:nvSpPr>
        <p:spPr bwMode="auto">
          <a:xfrm>
            <a:off x="7442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95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802BC-A464-4037-BA3E-81F5A86BE42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966914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u="sng">
                <a:latin typeface="+mn-lt"/>
                <a:cs typeface="Times New Roman" panose="02020603050405020304" pitchFamily="18" charset="0"/>
              </a:rPr>
              <a:t>B-tree example</a:t>
            </a:r>
            <a:r>
              <a:rPr lang="en-US" altLang="en-US" sz="3600">
                <a:latin typeface="+mn-lt"/>
                <a:cs typeface="Times New Roman" panose="02020603050405020304" pitchFamily="18" charset="0"/>
              </a:rPr>
              <a:t>	</a:t>
            </a:r>
            <a:r>
              <a:rPr lang="en-US" altLang="en-US" sz="3600">
                <a:latin typeface="+mn-lt"/>
              </a:rPr>
              <a:t>			</a:t>
            </a:r>
            <a:r>
              <a:rPr lang="en-US" altLang="en-US" sz="3600">
                <a:latin typeface="+mn-lt"/>
                <a:cs typeface="Times New Roman" panose="02020603050405020304" pitchFamily="18" charset="0"/>
              </a:rPr>
              <a:t>n=2</a:t>
            </a:r>
            <a:endParaRPr lang="en-US" altLang="en-US" sz="3600" u="sng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 rot="-5400000">
            <a:off x="4318000" y="1460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125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 rot="-5400000">
            <a:off x="6527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165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 rot="-5400000">
            <a:off x="43180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105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 rot="-5400000">
            <a:off x="2336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45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 rot="-5400000">
            <a:off x="660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 rot="-5400000">
            <a:off x="1574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 rot="-5400000">
            <a:off x="5080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120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 rot="-5400000">
            <a:off x="4241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 rot="-5400000">
            <a:off x="3327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 rot="-5400000">
            <a:off x="7670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180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 rot="-5400000">
            <a:off x="2413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 rot="-5400000">
            <a:off x="5994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140</a:t>
            </a: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 rot="-5400000">
            <a:off x="68326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160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2946400" y="20701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>
            <a:off x="5232400" y="20701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9" name="Line 19"/>
          <p:cNvSpPr>
            <a:spLocks noChangeShapeType="1"/>
          </p:cNvSpPr>
          <p:nvPr/>
        </p:nvSpPr>
        <p:spPr bwMode="auto">
          <a:xfrm>
            <a:off x="46990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0" name="Line 20"/>
          <p:cNvSpPr>
            <a:spLocks noChangeShapeType="1"/>
          </p:cNvSpPr>
          <p:nvPr/>
        </p:nvSpPr>
        <p:spPr bwMode="auto">
          <a:xfrm flipH="1">
            <a:off x="1346200" y="33655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 flipH="1">
            <a:off x="2870200" y="33655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2" name="Line 22"/>
          <p:cNvSpPr>
            <a:spLocks noChangeShapeType="1"/>
          </p:cNvSpPr>
          <p:nvPr/>
        </p:nvSpPr>
        <p:spPr bwMode="auto">
          <a:xfrm flipH="1">
            <a:off x="3860800" y="33655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3" name="Line 23"/>
          <p:cNvSpPr>
            <a:spLocks noChangeShapeType="1"/>
          </p:cNvSpPr>
          <p:nvPr/>
        </p:nvSpPr>
        <p:spPr bwMode="auto">
          <a:xfrm>
            <a:off x="51562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4" name="Line 24"/>
          <p:cNvSpPr>
            <a:spLocks noChangeShapeType="1"/>
          </p:cNvSpPr>
          <p:nvPr/>
        </p:nvSpPr>
        <p:spPr bwMode="auto">
          <a:xfrm flipH="1">
            <a:off x="2108200" y="33655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5" name="Line 25"/>
          <p:cNvSpPr>
            <a:spLocks noChangeShapeType="1"/>
          </p:cNvSpPr>
          <p:nvPr/>
        </p:nvSpPr>
        <p:spPr bwMode="auto">
          <a:xfrm>
            <a:off x="4699000" y="3365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6" name="Line 26"/>
          <p:cNvSpPr>
            <a:spLocks noChangeShapeType="1"/>
          </p:cNvSpPr>
          <p:nvPr/>
        </p:nvSpPr>
        <p:spPr bwMode="auto">
          <a:xfrm>
            <a:off x="6375400" y="328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7" name="Line 27"/>
          <p:cNvSpPr>
            <a:spLocks noChangeShapeType="1"/>
          </p:cNvSpPr>
          <p:nvPr/>
        </p:nvSpPr>
        <p:spPr bwMode="auto">
          <a:xfrm>
            <a:off x="69088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8" name="Line 28"/>
          <p:cNvSpPr>
            <a:spLocks noChangeShapeType="1"/>
          </p:cNvSpPr>
          <p:nvPr/>
        </p:nvSpPr>
        <p:spPr bwMode="auto">
          <a:xfrm>
            <a:off x="7289800" y="32131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9" name="Line 29"/>
          <p:cNvSpPr>
            <a:spLocks noChangeShapeType="1"/>
          </p:cNvSpPr>
          <p:nvPr/>
        </p:nvSpPr>
        <p:spPr bwMode="auto">
          <a:xfrm flipH="1">
            <a:off x="4089400" y="2374900"/>
            <a:ext cx="2286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0" name="Line 30"/>
          <p:cNvSpPr>
            <a:spLocks noChangeShapeType="1"/>
          </p:cNvSpPr>
          <p:nvPr/>
        </p:nvSpPr>
        <p:spPr bwMode="auto">
          <a:xfrm>
            <a:off x="5156200" y="2374900"/>
            <a:ext cx="3810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1" name="Line 31"/>
          <p:cNvSpPr>
            <a:spLocks noChangeShapeType="1"/>
          </p:cNvSpPr>
          <p:nvPr/>
        </p:nvSpPr>
        <p:spPr bwMode="auto">
          <a:xfrm flipH="1">
            <a:off x="1041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2" name="Line 32"/>
          <p:cNvSpPr>
            <a:spLocks noChangeShapeType="1"/>
          </p:cNvSpPr>
          <p:nvPr/>
        </p:nvSpPr>
        <p:spPr bwMode="auto">
          <a:xfrm flipH="1">
            <a:off x="2717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3" name="Line 33"/>
          <p:cNvSpPr>
            <a:spLocks noChangeShapeType="1"/>
          </p:cNvSpPr>
          <p:nvPr/>
        </p:nvSpPr>
        <p:spPr bwMode="auto">
          <a:xfrm>
            <a:off x="49276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4" name="Line 34"/>
          <p:cNvSpPr>
            <a:spLocks noChangeShapeType="1"/>
          </p:cNvSpPr>
          <p:nvPr/>
        </p:nvSpPr>
        <p:spPr bwMode="auto">
          <a:xfrm flipH="1">
            <a:off x="4394200" y="3594100"/>
            <a:ext cx="762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5" name="Line 35"/>
          <p:cNvSpPr>
            <a:spLocks noChangeShapeType="1"/>
          </p:cNvSpPr>
          <p:nvPr/>
        </p:nvSpPr>
        <p:spPr bwMode="auto">
          <a:xfrm flipH="1">
            <a:off x="6756400" y="35941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6" name="Line 36"/>
          <p:cNvSpPr>
            <a:spLocks noChangeShapeType="1"/>
          </p:cNvSpPr>
          <p:nvPr/>
        </p:nvSpPr>
        <p:spPr bwMode="auto">
          <a:xfrm>
            <a:off x="7289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7" name="Line 37"/>
          <p:cNvSpPr>
            <a:spLocks noChangeShapeType="1"/>
          </p:cNvSpPr>
          <p:nvPr/>
        </p:nvSpPr>
        <p:spPr bwMode="auto">
          <a:xfrm flipH="1">
            <a:off x="2108200" y="3594100"/>
            <a:ext cx="304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8" name="Line 38"/>
          <p:cNvSpPr>
            <a:spLocks noChangeShapeType="1"/>
          </p:cNvSpPr>
          <p:nvPr/>
        </p:nvSpPr>
        <p:spPr bwMode="auto">
          <a:xfrm flipH="1">
            <a:off x="1346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9" name="Line 39"/>
          <p:cNvSpPr>
            <a:spLocks noChangeShapeType="1"/>
          </p:cNvSpPr>
          <p:nvPr/>
        </p:nvSpPr>
        <p:spPr bwMode="auto">
          <a:xfrm flipH="1">
            <a:off x="1879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0" name="Line 40"/>
          <p:cNvSpPr>
            <a:spLocks noChangeShapeType="1"/>
          </p:cNvSpPr>
          <p:nvPr/>
        </p:nvSpPr>
        <p:spPr bwMode="auto">
          <a:xfrm flipH="1">
            <a:off x="2260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1" name="Line 41"/>
          <p:cNvSpPr>
            <a:spLocks noChangeShapeType="1"/>
          </p:cNvSpPr>
          <p:nvPr/>
        </p:nvSpPr>
        <p:spPr bwMode="auto">
          <a:xfrm flipH="1">
            <a:off x="27940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2" name="Line 42"/>
          <p:cNvSpPr>
            <a:spLocks noChangeShapeType="1"/>
          </p:cNvSpPr>
          <p:nvPr/>
        </p:nvSpPr>
        <p:spPr bwMode="auto">
          <a:xfrm flipH="1">
            <a:off x="3098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3" name="Line 43"/>
          <p:cNvSpPr>
            <a:spLocks noChangeShapeType="1"/>
          </p:cNvSpPr>
          <p:nvPr/>
        </p:nvSpPr>
        <p:spPr bwMode="auto">
          <a:xfrm flipH="1">
            <a:off x="3632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4" name="Line 44"/>
          <p:cNvSpPr>
            <a:spLocks noChangeShapeType="1"/>
          </p:cNvSpPr>
          <p:nvPr/>
        </p:nvSpPr>
        <p:spPr bwMode="auto">
          <a:xfrm flipH="1">
            <a:off x="4013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5" name="Line 45"/>
          <p:cNvSpPr>
            <a:spLocks noChangeShapeType="1"/>
          </p:cNvSpPr>
          <p:nvPr/>
        </p:nvSpPr>
        <p:spPr bwMode="auto">
          <a:xfrm flipH="1">
            <a:off x="454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6" name="Line 46"/>
          <p:cNvSpPr>
            <a:spLocks noChangeShapeType="1"/>
          </p:cNvSpPr>
          <p:nvPr/>
        </p:nvSpPr>
        <p:spPr bwMode="auto">
          <a:xfrm flipH="1">
            <a:off x="4927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7" name="Line 47"/>
          <p:cNvSpPr>
            <a:spLocks noChangeShapeType="1"/>
          </p:cNvSpPr>
          <p:nvPr/>
        </p:nvSpPr>
        <p:spPr bwMode="auto">
          <a:xfrm flipH="1">
            <a:off x="5384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8" name="Line 48"/>
          <p:cNvSpPr>
            <a:spLocks noChangeShapeType="1"/>
          </p:cNvSpPr>
          <p:nvPr/>
        </p:nvSpPr>
        <p:spPr bwMode="auto">
          <a:xfrm flipH="1">
            <a:off x="5765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29" name="Line 49"/>
          <p:cNvSpPr>
            <a:spLocks noChangeShapeType="1"/>
          </p:cNvSpPr>
          <p:nvPr/>
        </p:nvSpPr>
        <p:spPr bwMode="auto">
          <a:xfrm flipH="1">
            <a:off x="6299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0" name="Line 50"/>
          <p:cNvSpPr>
            <a:spLocks noChangeShapeType="1"/>
          </p:cNvSpPr>
          <p:nvPr/>
        </p:nvSpPr>
        <p:spPr bwMode="auto">
          <a:xfrm flipH="1">
            <a:off x="6680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1" name="Line 51"/>
          <p:cNvSpPr>
            <a:spLocks noChangeShapeType="1"/>
          </p:cNvSpPr>
          <p:nvPr/>
        </p:nvSpPr>
        <p:spPr bwMode="auto">
          <a:xfrm flipH="1">
            <a:off x="7137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2" name="Line 52"/>
          <p:cNvSpPr>
            <a:spLocks noChangeShapeType="1"/>
          </p:cNvSpPr>
          <p:nvPr/>
        </p:nvSpPr>
        <p:spPr bwMode="auto">
          <a:xfrm flipH="1">
            <a:off x="7518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3" name="Line 53"/>
          <p:cNvSpPr>
            <a:spLocks noChangeShapeType="1"/>
          </p:cNvSpPr>
          <p:nvPr/>
        </p:nvSpPr>
        <p:spPr bwMode="auto">
          <a:xfrm flipH="1">
            <a:off x="7975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4" name="Line 54"/>
          <p:cNvSpPr>
            <a:spLocks noChangeShapeType="1"/>
          </p:cNvSpPr>
          <p:nvPr/>
        </p:nvSpPr>
        <p:spPr bwMode="auto">
          <a:xfrm flipH="1">
            <a:off x="835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5" name="Line 55"/>
          <p:cNvSpPr>
            <a:spLocks noChangeShapeType="1"/>
          </p:cNvSpPr>
          <p:nvPr/>
        </p:nvSpPr>
        <p:spPr bwMode="auto">
          <a:xfrm>
            <a:off x="1346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6" name="Line 56"/>
          <p:cNvSpPr>
            <a:spLocks noChangeShapeType="1"/>
          </p:cNvSpPr>
          <p:nvPr/>
        </p:nvSpPr>
        <p:spPr bwMode="auto">
          <a:xfrm>
            <a:off x="2184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7" name="Line 57"/>
          <p:cNvSpPr>
            <a:spLocks noChangeShapeType="1"/>
          </p:cNvSpPr>
          <p:nvPr/>
        </p:nvSpPr>
        <p:spPr bwMode="auto">
          <a:xfrm>
            <a:off x="3098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8" name="Line 58"/>
          <p:cNvSpPr>
            <a:spLocks noChangeShapeType="1"/>
          </p:cNvSpPr>
          <p:nvPr/>
        </p:nvSpPr>
        <p:spPr bwMode="auto">
          <a:xfrm>
            <a:off x="4013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39" name="Line 59"/>
          <p:cNvSpPr>
            <a:spLocks noChangeShapeType="1"/>
          </p:cNvSpPr>
          <p:nvPr/>
        </p:nvSpPr>
        <p:spPr bwMode="auto">
          <a:xfrm>
            <a:off x="4851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0" name="Line 60"/>
          <p:cNvSpPr>
            <a:spLocks noChangeShapeType="1"/>
          </p:cNvSpPr>
          <p:nvPr/>
        </p:nvSpPr>
        <p:spPr bwMode="auto">
          <a:xfrm>
            <a:off x="5765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1" name="Line 61"/>
          <p:cNvSpPr>
            <a:spLocks noChangeShapeType="1"/>
          </p:cNvSpPr>
          <p:nvPr/>
        </p:nvSpPr>
        <p:spPr bwMode="auto">
          <a:xfrm>
            <a:off x="66040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2" name="Line 62"/>
          <p:cNvSpPr>
            <a:spLocks noChangeShapeType="1"/>
          </p:cNvSpPr>
          <p:nvPr/>
        </p:nvSpPr>
        <p:spPr bwMode="auto">
          <a:xfrm>
            <a:off x="7442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43" name="Oval 64"/>
          <p:cNvSpPr>
            <a:spLocks noChangeArrowheads="1"/>
          </p:cNvSpPr>
          <p:nvPr/>
        </p:nvSpPr>
        <p:spPr bwMode="auto">
          <a:xfrm>
            <a:off x="1333500" y="4305300"/>
            <a:ext cx="4445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48544" name="Oval 65"/>
          <p:cNvSpPr>
            <a:spLocks noChangeArrowheads="1"/>
          </p:cNvSpPr>
          <p:nvPr/>
        </p:nvSpPr>
        <p:spPr bwMode="auto">
          <a:xfrm>
            <a:off x="2197100" y="4292600"/>
            <a:ext cx="4445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48545" name="Oval 66"/>
          <p:cNvSpPr>
            <a:spLocks noChangeArrowheads="1"/>
          </p:cNvSpPr>
          <p:nvPr/>
        </p:nvSpPr>
        <p:spPr bwMode="auto">
          <a:xfrm>
            <a:off x="3111500" y="4292600"/>
            <a:ext cx="4445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48546" name="Oval 67"/>
          <p:cNvSpPr>
            <a:spLocks noChangeArrowheads="1"/>
          </p:cNvSpPr>
          <p:nvPr/>
        </p:nvSpPr>
        <p:spPr bwMode="auto">
          <a:xfrm>
            <a:off x="4000500" y="4305300"/>
            <a:ext cx="4445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48547" name="Oval 68"/>
          <p:cNvSpPr>
            <a:spLocks noChangeArrowheads="1"/>
          </p:cNvSpPr>
          <p:nvPr/>
        </p:nvSpPr>
        <p:spPr bwMode="auto">
          <a:xfrm>
            <a:off x="4826000" y="4305300"/>
            <a:ext cx="4445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48548" name="Oval 69"/>
          <p:cNvSpPr>
            <a:spLocks noChangeArrowheads="1"/>
          </p:cNvSpPr>
          <p:nvPr/>
        </p:nvSpPr>
        <p:spPr bwMode="auto">
          <a:xfrm>
            <a:off x="5740400" y="4318000"/>
            <a:ext cx="4445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48549" name="Oval 70"/>
          <p:cNvSpPr>
            <a:spLocks noChangeArrowheads="1"/>
          </p:cNvSpPr>
          <p:nvPr/>
        </p:nvSpPr>
        <p:spPr bwMode="auto">
          <a:xfrm>
            <a:off x="6578600" y="4305300"/>
            <a:ext cx="4445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48550" name="Oval 71"/>
          <p:cNvSpPr>
            <a:spLocks noChangeArrowheads="1"/>
          </p:cNvSpPr>
          <p:nvPr/>
        </p:nvSpPr>
        <p:spPr bwMode="auto">
          <a:xfrm>
            <a:off x="7416800" y="4305300"/>
            <a:ext cx="4445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48551" name="Oval 72"/>
          <p:cNvSpPr>
            <a:spLocks noChangeArrowheads="1"/>
          </p:cNvSpPr>
          <p:nvPr/>
        </p:nvSpPr>
        <p:spPr bwMode="auto">
          <a:xfrm>
            <a:off x="8369300" y="4241800"/>
            <a:ext cx="444500" cy="406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48552" name="Text Box 73"/>
          <p:cNvSpPr txBox="1">
            <a:spLocks noChangeArrowheads="1"/>
          </p:cNvSpPr>
          <p:nvPr/>
        </p:nvSpPr>
        <p:spPr bwMode="auto">
          <a:xfrm>
            <a:off x="241300" y="1136283"/>
            <a:ext cx="28873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+mn-lt"/>
              </a:rPr>
              <a:t> </a:t>
            </a:r>
            <a:r>
              <a:rPr lang="en-US" altLang="en-US" sz="2400">
                <a:latin typeface="+mn-lt"/>
                <a:cs typeface="Times New Roman" panose="02020603050405020304" pitchFamily="18" charset="0"/>
              </a:rPr>
              <a:t>sequence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  <a:cs typeface="Times New Roman" panose="02020603050405020304" pitchFamily="18" charset="0"/>
              </a:rPr>
              <a:t>  not useful now!</a:t>
            </a:r>
          </a:p>
        </p:txBody>
      </p:sp>
      <p:sp>
        <p:nvSpPr>
          <p:cNvPr id="148553" name="Slide Number Placeholder 7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B0D8A3-1116-4F24-9B8C-FC34D839D4A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25769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662644" y="607080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982431" y="467368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2997513" y="457445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3995489" y="260165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5094135" y="2601655"/>
            <a:ext cx="272954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2408907" y="3489999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803758" y="3483875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10253" y="533400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I. Simple case: Insert key 32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681289" y="234376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389992" y="323091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774317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315428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221112" y="3483875"/>
            <a:ext cx="873023" cy="874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2397843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2813255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3904226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3513800" y="468470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64580" y="1901866"/>
            <a:ext cx="1480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Insert(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32)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938954" y="2573371"/>
            <a:ext cx="680570" cy="5716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04226" y="3556285"/>
            <a:ext cx="109292" cy="76933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9263512">
            <a:off x="3785035" y="262567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32</a:t>
            </a:r>
            <a:r>
              <a:rPr lang="en-US" sz="1000" dirty="0"/>
              <a:t> </a:t>
            </a:r>
            <a:r>
              <a:rPr lang="en-US" sz="1000" dirty="0">
                <a:sym typeface="Symbol" panose="05050102010706020507" pitchFamily="18" charset="2"/>
              </a:rPr>
              <a:t>&lt;</a:t>
            </a:r>
            <a:r>
              <a:rPr lang="en-US" sz="1000" dirty="0"/>
              <a:t> 100</a:t>
            </a:r>
          </a:p>
        </p:txBody>
      </p:sp>
      <p:sp>
        <p:nvSpPr>
          <p:cNvPr id="45" name="TextBox 44"/>
          <p:cNvSpPr txBox="1"/>
          <p:nvPr/>
        </p:nvSpPr>
        <p:spPr>
          <a:xfrm rot="4863043">
            <a:off x="3694465" y="380096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 </a:t>
            </a:r>
            <a:r>
              <a:rPr lang="en-US" sz="1000" dirty="0">
                <a:sym typeface="Symbol" panose="05050102010706020507" pitchFamily="18" charset="2"/>
              </a:rPr>
              <a:t>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32</a:t>
            </a:r>
            <a:r>
              <a:rPr lang="en-US" sz="1000" dirty="0"/>
              <a:t> &lt;40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31221" y="4574457"/>
            <a:ext cx="919206" cy="3966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7967" y="4977478"/>
            <a:ext cx="1257267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room for 32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640456" y="230948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85932" y="438956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2571" y="3204225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65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600" u="sng">
                <a:latin typeface="+mn-lt"/>
                <a:cs typeface="Times New Roman" panose="02020603050405020304" pitchFamily="18" charset="0"/>
              </a:rPr>
              <a:t>B-tree example</a:t>
            </a:r>
            <a:r>
              <a:rPr lang="en-US" altLang="en-US" sz="3600">
                <a:latin typeface="+mn-lt"/>
                <a:cs typeface="Times New Roman" panose="02020603050405020304" pitchFamily="18" charset="0"/>
              </a:rPr>
              <a:t>	</a:t>
            </a:r>
            <a:r>
              <a:rPr lang="en-US" altLang="en-US" sz="3600">
                <a:latin typeface="+mn-lt"/>
              </a:rPr>
              <a:t>			</a:t>
            </a:r>
            <a:r>
              <a:rPr lang="en-US" altLang="en-US" sz="3600">
                <a:latin typeface="+mn-lt"/>
                <a:cs typeface="Times New Roman" panose="02020603050405020304" pitchFamily="18" charset="0"/>
              </a:rPr>
              <a:t>n=2</a:t>
            </a:r>
            <a:endParaRPr lang="en-US" altLang="en-US" sz="3600" u="sng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 rot="-5400000">
            <a:off x="4318000" y="1460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125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 rot="-5400000">
            <a:off x="6527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165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 rot="-5400000">
            <a:off x="43180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105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 rot="-5400000">
            <a:off x="2336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45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 rot="-5400000">
            <a:off x="660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</a:t>
            </a: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 rot="-5400000">
            <a:off x="1574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 rot="-5400000">
            <a:off x="5080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120</a:t>
            </a: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 rot="-5400000">
            <a:off x="4241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 rot="-5400000">
            <a:off x="3327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80</a:t>
            </a:r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 rot="-5400000">
            <a:off x="7670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180</a:t>
            </a: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 rot="-5400000">
            <a:off x="2413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 rot="-5400000">
            <a:off x="5994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140</a:t>
            </a:r>
          </a:p>
        </p:txBody>
      </p:sp>
      <p:sp>
        <p:nvSpPr>
          <p:cNvPr id="150544" name="Rectangle 16"/>
          <p:cNvSpPr>
            <a:spLocks noChangeArrowheads="1"/>
          </p:cNvSpPr>
          <p:nvPr/>
        </p:nvSpPr>
        <p:spPr bwMode="auto">
          <a:xfrm rot="-5400000">
            <a:off x="68326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160</a:t>
            </a:r>
          </a:p>
        </p:txBody>
      </p:sp>
      <p:sp>
        <p:nvSpPr>
          <p:cNvPr id="150545" name="Line 17"/>
          <p:cNvSpPr>
            <a:spLocks noChangeShapeType="1"/>
          </p:cNvSpPr>
          <p:nvPr/>
        </p:nvSpPr>
        <p:spPr bwMode="auto">
          <a:xfrm flipH="1">
            <a:off x="2946400" y="20701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6" name="Line 18"/>
          <p:cNvSpPr>
            <a:spLocks noChangeShapeType="1"/>
          </p:cNvSpPr>
          <p:nvPr/>
        </p:nvSpPr>
        <p:spPr bwMode="auto">
          <a:xfrm>
            <a:off x="5232400" y="20701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7" name="Line 19"/>
          <p:cNvSpPr>
            <a:spLocks noChangeShapeType="1"/>
          </p:cNvSpPr>
          <p:nvPr/>
        </p:nvSpPr>
        <p:spPr bwMode="auto">
          <a:xfrm>
            <a:off x="46990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8" name="Line 20"/>
          <p:cNvSpPr>
            <a:spLocks noChangeShapeType="1"/>
          </p:cNvSpPr>
          <p:nvPr/>
        </p:nvSpPr>
        <p:spPr bwMode="auto">
          <a:xfrm flipH="1">
            <a:off x="1346200" y="33655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49" name="Line 21"/>
          <p:cNvSpPr>
            <a:spLocks noChangeShapeType="1"/>
          </p:cNvSpPr>
          <p:nvPr/>
        </p:nvSpPr>
        <p:spPr bwMode="auto">
          <a:xfrm flipH="1">
            <a:off x="2870200" y="33655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0" name="Line 22"/>
          <p:cNvSpPr>
            <a:spLocks noChangeShapeType="1"/>
          </p:cNvSpPr>
          <p:nvPr/>
        </p:nvSpPr>
        <p:spPr bwMode="auto">
          <a:xfrm flipH="1">
            <a:off x="3860800" y="33655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1" name="Line 23"/>
          <p:cNvSpPr>
            <a:spLocks noChangeShapeType="1"/>
          </p:cNvSpPr>
          <p:nvPr/>
        </p:nvSpPr>
        <p:spPr bwMode="auto">
          <a:xfrm>
            <a:off x="51562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2" name="Line 24"/>
          <p:cNvSpPr>
            <a:spLocks noChangeShapeType="1"/>
          </p:cNvSpPr>
          <p:nvPr/>
        </p:nvSpPr>
        <p:spPr bwMode="auto">
          <a:xfrm flipH="1">
            <a:off x="2108200" y="33655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3" name="Line 25"/>
          <p:cNvSpPr>
            <a:spLocks noChangeShapeType="1"/>
          </p:cNvSpPr>
          <p:nvPr/>
        </p:nvSpPr>
        <p:spPr bwMode="auto">
          <a:xfrm>
            <a:off x="4699000" y="3365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4" name="Line 26"/>
          <p:cNvSpPr>
            <a:spLocks noChangeShapeType="1"/>
          </p:cNvSpPr>
          <p:nvPr/>
        </p:nvSpPr>
        <p:spPr bwMode="auto">
          <a:xfrm>
            <a:off x="6375400" y="328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5" name="Line 27"/>
          <p:cNvSpPr>
            <a:spLocks noChangeShapeType="1"/>
          </p:cNvSpPr>
          <p:nvPr/>
        </p:nvSpPr>
        <p:spPr bwMode="auto">
          <a:xfrm>
            <a:off x="69088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6" name="Line 28"/>
          <p:cNvSpPr>
            <a:spLocks noChangeShapeType="1"/>
          </p:cNvSpPr>
          <p:nvPr/>
        </p:nvSpPr>
        <p:spPr bwMode="auto">
          <a:xfrm>
            <a:off x="7289800" y="32131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7" name="Line 29"/>
          <p:cNvSpPr>
            <a:spLocks noChangeShapeType="1"/>
          </p:cNvSpPr>
          <p:nvPr/>
        </p:nvSpPr>
        <p:spPr bwMode="auto">
          <a:xfrm flipH="1">
            <a:off x="4089400" y="2374900"/>
            <a:ext cx="2286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8" name="Line 30"/>
          <p:cNvSpPr>
            <a:spLocks noChangeShapeType="1"/>
          </p:cNvSpPr>
          <p:nvPr/>
        </p:nvSpPr>
        <p:spPr bwMode="auto">
          <a:xfrm>
            <a:off x="5156200" y="2374900"/>
            <a:ext cx="3810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9" name="Line 31"/>
          <p:cNvSpPr>
            <a:spLocks noChangeShapeType="1"/>
          </p:cNvSpPr>
          <p:nvPr/>
        </p:nvSpPr>
        <p:spPr bwMode="auto">
          <a:xfrm flipH="1">
            <a:off x="1041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0" name="Line 32"/>
          <p:cNvSpPr>
            <a:spLocks noChangeShapeType="1"/>
          </p:cNvSpPr>
          <p:nvPr/>
        </p:nvSpPr>
        <p:spPr bwMode="auto">
          <a:xfrm flipH="1">
            <a:off x="2717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1" name="Line 33"/>
          <p:cNvSpPr>
            <a:spLocks noChangeShapeType="1"/>
          </p:cNvSpPr>
          <p:nvPr/>
        </p:nvSpPr>
        <p:spPr bwMode="auto">
          <a:xfrm>
            <a:off x="49276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2" name="Line 34"/>
          <p:cNvSpPr>
            <a:spLocks noChangeShapeType="1"/>
          </p:cNvSpPr>
          <p:nvPr/>
        </p:nvSpPr>
        <p:spPr bwMode="auto">
          <a:xfrm flipH="1">
            <a:off x="4394200" y="3594100"/>
            <a:ext cx="762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3" name="Line 35"/>
          <p:cNvSpPr>
            <a:spLocks noChangeShapeType="1"/>
          </p:cNvSpPr>
          <p:nvPr/>
        </p:nvSpPr>
        <p:spPr bwMode="auto">
          <a:xfrm flipH="1">
            <a:off x="6756400" y="35941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4" name="Line 36"/>
          <p:cNvSpPr>
            <a:spLocks noChangeShapeType="1"/>
          </p:cNvSpPr>
          <p:nvPr/>
        </p:nvSpPr>
        <p:spPr bwMode="auto">
          <a:xfrm>
            <a:off x="7289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5" name="Line 37"/>
          <p:cNvSpPr>
            <a:spLocks noChangeShapeType="1"/>
          </p:cNvSpPr>
          <p:nvPr/>
        </p:nvSpPr>
        <p:spPr bwMode="auto">
          <a:xfrm flipH="1">
            <a:off x="2108200" y="3594100"/>
            <a:ext cx="304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6" name="Line 38"/>
          <p:cNvSpPr>
            <a:spLocks noChangeShapeType="1"/>
          </p:cNvSpPr>
          <p:nvPr/>
        </p:nvSpPr>
        <p:spPr bwMode="auto">
          <a:xfrm flipH="1">
            <a:off x="1346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7" name="Line 39"/>
          <p:cNvSpPr>
            <a:spLocks noChangeShapeType="1"/>
          </p:cNvSpPr>
          <p:nvPr/>
        </p:nvSpPr>
        <p:spPr bwMode="auto">
          <a:xfrm flipH="1">
            <a:off x="1879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8" name="Line 40"/>
          <p:cNvSpPr>
            <a:spLocks noChangeShapeType="1"/>
          </p:cNvSpPr>
          <p:nvPr/>
        </p:nvSpPr>
        <p:spPr bwMode="auto">
          <a:xfrm flipH="1">
            <a:off x="2260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69" name="Line 41"/>
          <p:cNvSpPr>
            <a:spLocks noChangeShapeType="1"/>
          </p:cNvSpPr>
          <p:nvPr/>
        </p:nvSpPr>
        <p:spPr bwMode="auto">
          <a:xfrm flipH="1">
            <a:off x="27940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0" name="Line 42"/>
          <p:cNvSpPr>
            <a:spLocks noChangeShapeType="1"/>
          </p:cNvSpPr>
          <p:nvPr/>
        </p:nvSpPr>
        <p:spPr bwMode="auto">
          <a:xfrm flipH="1">
            <a:off x="3098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1" name="Line 43"/>
          <p:cNvSpPr>
            <a:spLocks noChangeShapeType="1"/>
          </p:cNvSpPr>
          <p:nvPr/>
        </p:nvSpPr>
        <p:spPr bwMode="auto">
          <a:xfrm flipH="1">
            <a:off x="3632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2" name="Line 44"/>
          <p:cNvSpPr>
            <a:spLocks noChangeShapeType="1"/>
          </p:cNvSpPr>
          <p:nvPr/>
        </p:nvSpPr>
        <p:spPr bwMode="auto">
          <a:xfrm flipH="1">
            <a:off x="4013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3" name="Line 45"/>
          <p:cNvSpPr>
            <a:spLocks noChangeShapeType="1"/>
          </p:cNvSpPr>
          <p:nvPr/>
        </p:nvSpPr>
        <p:spPr bwMode="auto">
          <a:xfrm flipH="1">
            <a:off x="454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4" name="Line 46"/>
          <p:cNvSpPr>
            <a:spLocks noChangeShapeType="1"/>
          </p:cNvSpPr>
          <p:nvPr/>
        </p:nvSpPr>
        <p:spPr bwMode="auto">
          <a:xfrm flipH="1">
            <a:off x="4927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5" name="Line 47"/>
          <p:cNvSpPr>
            <a:spLocks noChangeShapeType="1"/>
          </p:cNvSpPr>
          <p:nvPr/>
        </p:nvSpPr>
        <p:spPr bwMode="auto">
          <a:xfrm flipH="1">
            <a:off x="5384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6" name="Line 48"/>
          <p:cNvSpPr>
            <a:spLocks noChangeShapeType="1"/>
          </p:cNvSpPr>
          <p:nvPr/>
        </p:nvSpPr>
        <p:spPr bwMode="auto">
          <a:xfrm flipH="1">
            <a:off x="5765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7" name="Line 49"/>
          <p:cNvSpPr>
            <a:spLocks noChangeShapeType="1"/>
          </p:cNvSpPr>
          <p:nvPr/>
        </p:nvSpPr>
        <p:spPr bwMode="auto">
          <a:xfrm flipH="1">
            <a:off x="6299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8" name="Line 50"/>
          <p:cNvSpPr>
            <a:spLocks noChangeShapeType="1"/>
          </p:cNvSpPr>
          <p:nvPr/>
        </p:nvSpPr>
        <p:spPr bwMode="auto">
          <a:xfrm flipH="1">
            <a:off x="6680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79" name="Line 51"/>
          <p:cNvSpPr>
            <a:spLocks noChangeShapeType="1"/>
          </p:cNvSpPr>
          <p:nvPr/>
        </p:nvSpPr>
        <p:spPr bwMode="auto">
          <a:xfrm flipH="1">
            <a:off x="7137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0" name="Line 52"/>
          <p:cNvSpPr>
            <a:spLocks noChangeShapeType="1"/>
          </p:cNvSpPr>
          <p:nvPr/>
        </p:nvSpPr>
        <p:spPr bwMode="auto">
          <a:xfrm flipH="1">
            <a:off x="7518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1" name="Line 53"/>
          <p:cNvSpPr>
            <a:spLocks noChangeShapeType="1"/>
          </p:cNvSpPr>
          <p:nvPr/>
        </p:nvSpPr>
        <p:spPr bwMode="auto">
          <a:xfrm flipH="1">
            <a:off x="7975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2" name="Line 54"/>
          <p:cNvSpPr>
            <a:spLocks noChangeShapeType="1"/>
          </p:cNvSpPr>
          <p:nvPr/>
        </p:nvSpPr>
        <p:spPr bwMode="auto">
          <a:xfrm flipH="1">
            <a:off x="835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3" name="Text Box 73"/>
          <p:cNvSpPr txBox="1">
            <a:spLocks noChangeArrowheads="1"/>
          </p:cNvSpPr>
          <p:nvPr/>
        </p:nvSpPr>
        <p:spPr bwMode="auto">
          <a:xfrm>
            <a:off x="241300" y="1136283"/>
            <a:ext cx="28873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+mn-lt"/>
              </a:rPr>
              <a:t> </a:t>
            </a:r>
            <a:r>
              <a:rPr lang="en-US" altLang="en-US" sz="2400">
                <a:latin typeface="+mn-lt"/>
                <a:cs typeface="Times New Roman" panose="02020603050405020304" pitchFamily="18" charset="0"/>
              </a:rPr>
              <a:t>sequence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  <a:cs typeface="Times New Roman" panose="02020603050405020304" pitchFamily="18" charset="0"/>
              </a:rPr>
              <a:t>  not useful now!</a:t>
            </a:r>
          </a:p>
        </p:txBody>
      </p:sp>
      <p:sp>
        <p:nvSpPr>
          <p:cNvPr id="150584" name="Slide Number Placeholder 7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65064-1ABB-43D9-882F-C423338140E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9594184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u="sng">
                <a:latin typeface="+mn-lt"/>
                <a:cs typeface="Times New Roman" panose="02020603050405020304" pitchFamily="18" charset="0"/>
              </a:rPr>
              <a:t>Tradeoffs: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924800" cy="2927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 </a:t>
            </a:r>
            <a:r>
              <a:rPr lang="en-US" altLang="en-US">
                <a:cs typeface="Times New Roman" panose="02020603050405020304" pitchFamily="18" charset="0"/>
              </a:rPr>
              <a:t>B-trees have faster lookup than B+trees</a:t>
            </a:r>
          </a:p>
          <a:p>
            <a:pPr eaLnBrk="1" hangingPunct="1"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  <a:sym typeface="Wingdings" panose="05000000000000000000" pitchFamily="2" charset="2"/>
              </a:rPr>
              <a:t> </a:t>
            </a:r>
            <a:r>
              <a:rPr lang="en-US" altLang="en-US">
                <a:cs typeface="Times New Roman" panose="02020603050405020304" pitchFamily="18" charset="0"/>
              </a:rPr>
              <a:t>in B-tree, non-leaf &amp; leaf different sizes</a:t>
            </a:r>
          </a:p>
          <a:p>
            <a:pPr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  <a:sym typeface="Wingdings" panose="05000000000000000000" pitchFamily="2" charset="2"/>
              </a:rPr>
              <a:t> </a:t>
            </a:r>
            <a:r>
              <a:rPr lang="en-US" altLang="en-US">
                <a:cs typeface="Times New Roman" panose="02020603050405020304" pitchFamily="18" charset="0"/>
              </a:rPr>
              <a:t>in B-tree, insertion and deletion more complicated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2509769" y="4529644"/>
            <a:ext cx="4124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+mn-lt"/>
                <a:cs typeface="Times New Roman" panose="02020603050405020304" pitchFamily="18" charset="0"/>
                <a:sym typeface="ZapfDingbats" pitchFamily="82" charset="2"/>
              </a:rPr>
              <a:t> </a:t>
            </a:r>
            <a:r>
              <a:rPr lang="en-US" altLang="en-US">
                <a:latin typeface="+mn-lt"/>
                <a:cs typeface="Times New Roman" panose="02020603050405020304" pitchFamily="18" charset="0"/>
              </a:rPr>
              <a:t>B+trees preferred!</a:t>
            </a:r>
          </a:p>
        </p:txBody>
      </p:sp>
      <p:sp>
        <p:nvSpPr>
          <p:cNvPr id="15258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B9203A-CABC-4047-962B-A1ED21B800F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5572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662644" y="607080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flipH="1">
            <a:off x="1982431" y="4673681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2997513" y="4574457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H="1">
            <a:off x="3995489" y="260165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5094135" y="2601655"/>
            <a:ext cx="272954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H="1">
            <a:off x="2408907" y="3489999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3803758" y="3483875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10253" y="533400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I. Simple case: Insert key 32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681289" y="234376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389992" y="323091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774317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315428" y="442443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4221112" y="3483875"/>
            <a:ext cx="873023" cy="874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2397843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2813255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3904226" y="468005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3513800" y="468470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64580" y="1901866"/>
            <a:ext cx="1480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Insert(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32)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938954" y="2573371"/>
            <a:ext cx="680570" cy="57162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04226" y="3556285"/>
            <a:ext cx="109292" cy="76933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4321114" y="4680052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9263512">
            <a:off x="3785035" y="2625677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32</a:t>
            </a:r>
            <a:r>
              <a:rPr lang="en-US" sz="1000" dirty="0"/>
              <a:t> </a:t>
            </a:r>
            <a:r>
              <a:rPr lang="en-US" sz="1000" dirty="0">
                <a:sym typeface="Symbol" panose="05050102010706020507" pitchFamily="18" charset="2"/>
              </a:rPr>
              <a:t>&lt;</a:t>
            </a:r>
            <a:r>
              <a:rPr lang="en-US" sz="1000" dirty="0"/>
              <a:t> 100</a:t>
            </a:r>
          </a:p>
        </p:txBody>
      </p:sp>
      <p:sp>
        <p:nvSpPr>
          <p:cNvPr id="45" name="TextBox 44"/>
          <p:cNvSpPr txBox="1"/>
          <p:nvPr/>
        </p:nvSpPr>
        <p:spPr>
          <a:xfrm rot="4863043">
            <a:off x="3694465" y="380096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 </a:t>
            </a:r>
            <a:r>
              <a:rPr lang="en-US" sz="1000" dirty="0">
                <a:sym typeface="Symbol" panose="05050102010706020507" pitchFamily="18" charset="2"/>
              </a:rPr>
              <a:t>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32</a:t>
            </a:r>
            <a:r>
              <a:rPr lang="en-US" sz="1000" dirty="0"/>
              <a:t> &lt;40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40456" y="230948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85932" y="438956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52571" y="3204225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7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01116" cy="299638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Simple case (space available for new 	child)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FF00"/>
                </a:solidFill>
                <a:cs typeface="Times New Roman" panose="02020603050405020304" pitchFamily="18" charset="0"/>
              </a:rPr>
              <a:t>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FF00"/>
                </a:solidFill>
                <a:cs typeface="Times New Roman" panose="02020603050405020304" pitchFamily="18" charset="0"/>
              </a:rPr>
              <a:t>Non-leaf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cs typeface="Times New Roman" panose="02020603050405020304" pitchFamily="18" charset="0"/>
              </a:rPr>
              <a:t>New root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1282477" y="4806192"/>
            <a:ext cx="6345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  <a:latin typeface="+mn-lt"/>
                <a:cs typeface="Times New Roman" panose="02020603050405020304" pitchFamily="18" charset="0"/>
              </a:rPr>
              <a:t>Idea:</a:t>
            </a:r>
            <a:r>
              <a:rPr lang="en-US" sz="2400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when there is no space for a new child </a:t>
            </a:r>
          </a:p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(all pointers are in use), split the node into </a:t>
            </a:r>
          </a:p>
          <a:p>
            <a:r>
              <a:rPr lang="en-US" sz="2400" dirty="0">
                <a:latin typeface="+mn-lt"/>
                <a:cs typeface="Times New Roman" panose="02020603050405020304" pitchFamily="18" charset="0"/>
              </a:rPr>
              <a:t>two nodes, with both at least half full.</a:t>
            </a:r>
          </a:p>
        </p:txBody>
      </p:sp>
    </p:spTree>
    <p:extLst>
      <p:ext uri="{BB962C8B-B14F-4D97-AF65-F5344CB8AC3E}">
        <p14:creationId xmlns:p14="http://schemas.microsoft.com/office/powerpoint/2010/main" val="412640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dirty="0"/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2969751" y="287594"/>
            <a:ext cx="340155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99FF33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885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11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2094807" y="1662010"/>
            <a:ext cx="3814933" cy="756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 bwMode="auto">
          <a:xfrm>
            <a:off x="7518866" y="1699802"/>
            <a:ext cx="1005702" cy="266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3">
            <a:extLst>
              <a:ext uri="{FF2B5EF4-FFF2-40B4-BE49-F238E27FC236}">
                <a16:creationId xmlns:a16="http://schemas.microsoft.com/office/drawing/2014/main" id="{291C0A86-D24F-45C0-A43E-98CACE64A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751" y="287594"/>
            <a:ext cx="340155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99FF33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Overflow</a:t>
            </a:r>
          </a:p>
        </p:txBody>
      </p:sp>
    </p:spTree>
    <p:extLst>
      <p:ext uri="{BB962C8B-B14F-4D97-AF65-F5344CB8AC3E}">
        <p14:creationId xmlns:p14="http://schemas.microsoft.com/office/powerpoint/2010/main" val="288728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11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 bwMode="auto">
          <a:xfrm flipH="1">
            <a:off x="2094807" y="1662010"/>
            <a:ext cx="3814933" cy="756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H="1">
            <a:off x="6378930" y="1699802"/>
            <a:ext cx="714471" cy="682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35283" y="123865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53401" y="1310156"/>
            <a:ext cx="3951313" cy="389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3">
            <a:extLst>
              <a:ext uri="{FF2B5EF4-FFF2-40B4-BE49-F238E27FC236}">
                <a16:creationId xmlns:a16="http://schemas.microsoft.com/office/drawing/2014/main" id="{A019AB20-1DDA-4606-B052-09B338D77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751" y="287594"/>
            <a:ext cx="340155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99FF33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Overflow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D237EDC-1B90-429E-B0A6-DDB90D26488F}"/>
              </a:ext>
            </a:extLst>
          </p:cNvPr>
          <p:cNvCxnSpPr>
            <a:cxnSpLocks/>
          </p:cNvCxnSpPr>
          <p:nvPr/>
        </p:nvCxnSpPr>
        <p:spPr bwMode="auto">
          <a:xfrm>
            <a:off x="7518866" y="1699802"/>
            <a:ext cx="1005702" cy="266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1132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094807" y="1662010"/>
            <a:ext cx="3814933" cy="756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endCxn id="10" idx="0"/>
          </p:cNvCxnSpPr>
          <p:nvPr/>
        </p:nvCxnSpPr>
        <p:spPr bwMode="auto">
          <a:xfrm flipH="1">
            <a:off x="6378930" y="1699802"/>
            <a:ext cx="714471" cy="682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283" y="123865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11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6222115" y="5522890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53401" y="1310156"/>
            <a:ext cx="3951313" cy="389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326077" y="1288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2" name="Oval Callout 61"/>
          <p:cNvSpPr/>
          <p:nvPr/>
        </p:nvSpPr>
        <p:spPr>
          <a:xfrm>
            <a:off x="4940914" y="1868690"/>
            <a:ext cx="1352386" cy="450364"/>
          </a:xfrm>
          <a:prstGeom prst="wedgeEllipseCallout">
            <a:avLst>
              <a:gd name="adj1" fmla="val 57753"/>
              <a:gd name="adj2" fmla="val -1133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is the key here?</a:t>
            </a: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81627313-AD99-4EAF-876D-701C495E8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751" y="287594"/>
            <a:ext cx="340155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99FF33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Overflow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F1590C-F9FB-435F-B2ED-B1183F001101}"/>
              </a:ext>
            </a:extLst>
          </p:cNvPr>
          <p:cNvCxnSpPr>
            <a:cxnSpLocks/>
          </p:cNvCxnSpPr>
          <p:nvPr/>
        </p:nvCxnSpPr>
        <p:spPr bwMode="auto">
          <a:xfrm>
            <a:off x="7518866" y="1699802"/>
            <a:ext cx="1005702" cy="266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9250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256052" y="2418993"/>
            <a:ext cx="3563653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040" y="2359704"/>
            <a:ext cx="3617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---   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p**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159777" y="2418993"/>
            <a:ext cx="447294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37" y="2382610"/>
            <a:ext cx="450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solidFill>
                <a:srgbClr val="33CC33"/>
              </a:solidFill>
            </a:endParaRPr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361961" y="2761328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1183764" y="2758347"/>
            <a:ext cx="16259" cy="507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3828692" y="2582449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4391156" y="2766468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6440130" y="2767169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7029524" y="2766468"/>
            <a:ext cx="128058" cy="502514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Up Arrow 12"/>
          <p:cNvSpPr/>
          <p:nvPr/>
        </p:nvSpPr>
        <p:spPr bwMode="auto">
          <a:xfrm>
            <a:off x="3675203" y="3412202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094807" y="1662010"/>
            <a:ext cx="3814933" cy="756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endCxn id="10" idx="0"/>
          </p:cNvCxnSpPr>
          <p:nvPr/>
        </p:nvCxnSpPr>
        <p:spPr bwMode="auto">
          <a:xfrm flipH="1">
            <a:off x="6378930" y="1699802"/>
            <a:ext cx="714471" cy="682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Rectangle 87"/>
          <p:cNvSpPr/>
          <p:nvPr/>
        </p:nvSpPr>
        <p:spPr bwMode="auto">
          <a:xfrm>
            <a:off x="4386768" y="1332399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5992" y="1261900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p’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5283" y="1238658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4" y="2549649"/>
                <a:ext cx="853567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74" y="2538768"/>
                <a:ext cx="853567" cy="246221"/>
              </a:xfrm>
              <a:prstGeom prst="rect">
                <a:avLst/>
              </a:prstGeom>
              <a:blipFill rotWithShape="0"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77" y="2553022"/>
                <a:ext cx="1057149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>
                    <a:solidFill>
                      <a:srgbClr val="FF000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601" y="2538768"/>
                <a:ext cx="1017073" cy="246221"/>
              </a:xfrm>
              <a:prstGeom prst="rect">
                <a:avLst/>
              </a:prstGeom>
              <a:blipFill rotWithShape="0">
                <a:blip r:embed="rId8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618534" y="5715427"/>
            <a:ext cx="10432" cy="51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754046" y="5715427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H="1">
            <a:off x="5587979" y="6250264"/>
            <a:ext cx="232856" cy="30079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587426" y="581236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65590" y="5320589"/>
            <a:ext cx="5664902" cy="4046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5590" y="5283990"/>
            <a:ext cx="5774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normalizeH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normalizeH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00" y="5469206"/>
                <a:ext cx="853567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427396" y="5722773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>
            <a:off x="3288102" y="5735365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71"/>
          <p:cNvSpPr/>
          <p:nvPr/>
        </p:nvSpPr>
        <p:spPr bwMode="auto">
          <a:xfrm>
            <a:off x="4386768" y="425515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75992" y="4184656"/>
            <a:ext cx="206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             k  p’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>
            <a:off x="3767846" y="4593840"/>
            <a:ext cx="2141894" cy="7125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7413523" y="4593840"/>
            <a:ext cx="752577" cy="5287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000" b="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42" y="5458539"/>
                <a:ext cx="853567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990" y="5484045"/>
                <a:ext cx="1017073" cy="246221"/>
              </a:xfrm>
              <a:prstGeom prst="rect">
                <a:avLst/>
              </a:prstGeom>
              <a:blipFill rotWithShape="0">
                <a:blip r:embed="rId11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31" y="5475305"/>
                <a:ext cx="1017073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 bwMode="auto">
          <a:xfrm>
            <a:off x="5427396" y="1737594"/>
            <a:ext cx="737006" cy="760082"/>
          </a:xfrm>
          <a:custGeom>
            <a:avLst/>
            <a:gdLst>
              <a:gd name="connsiteX0" fmla="*/ 0 w 1041145"/>
              <a:gd name="connsiteY0" fmla="*/ 947651 h 947651"/>
              <a:gd name="connsiteX1" fmla="*/ 16625 w 1041145"/>
              <a:gd name="connsiteY1" fmla="*/ 881149 h 947651"/>
              <a:gd name="connsiteX2" fmla="*/ 33251 w 1041145"/>
              <a:gd name="connsiteY2" fmla="*/ 864524 h 947651"/>
              <a:gd name="connsiteX3" fmla="*/ 49876 w 1041145"/>
              <a:gd name="connsiteY3" fmla="*/ 814647 h 947651"/>
              <a:gd name="connsiteX4" fmla="*/ 66502 w 1041145"/>
              <a:gd name="connsiteY4" fmla="*/ 798022 h 947651"/>
              <a:gd name="connsiteX5" fmla="*/ 116378 w 1041145"/>
              <a:gd name="connsiteY5" fmla="*/ 756458 h 947651"/>
              <a:gd name="connsiteX6" fmla="*/ 149629 w 1041145"/>
              <a:gd name="connsiteY6" fmla="*/ 714895 h 947651"/>
              <a:gd name="connsiteX7" fmla="*/ 174567 w 1041145"/>
              <a:gd name="connsiteY7" fmla="*/ 698269 h 947651"/>
              <a:gd name="connsiteX8" fmla="*/ 207818 w 1041145"/>
              <a:gd name="connsiteY8" fmla="*/ 665018 h 947651"/>
              <a:gd name="connsiteX9" fmla="*/ 232756 w 1041145"/>
              <a:gd name="connsiteY9" fmla="*/ 648393 h 947651"/>
              <a:gd name="connsiteX10" fmla="*/ 249382 w 1041145"/>
              <a:gd name="connsiteY10" fmla="*/ 631767 h 947651"/>
              <a:gd name="connsiteX11" fmla="*/ 274320 w 1041145"/>
              <a:gd name="connsiteY11" fmla="*/ 623455 h 947651"/>
              <a:gd name="connsiteX12" fmla="*/ 290945 w 1041145"/>
              <a:gd name="connsiteY12" fmla="*/ 606829 h 947651"/>
              <a:gd name="connsiteX13" fmla="*/ 340822 w 1041145"/>
              <a:gd name="connsiteY13" fmla="*/ 590204 h 947651"/>
              <a:gd name="connsiteX14" fmla="*/ 365760 w 1041145"/>
              <a:gd name="connsiteY14" fmla="*/ 581891 h 947651"/>
              <a:gd name="connsiteX15" fmla="*/ 440574 w 1041145"/>
              <a:gd name="connsiteY15" fmla="*/ 548640 h 947651"/>
              <a:gd name="connsiteX16" fmla="*/ 490451 w 1041145"/>
              <a:gd name="connsiteY16" fmla="*/ 532015 h 947651"/>
              <a:gd name="connsiteX17" fmla="*/ 515389 w 1041145"/>
              <a:gd name="connsiteY17" fmla="*/ 523702 h 947651"/>
              <a:gd name="connsiteX18" fmla="*/ 556953 w 1041145"/>
              <a:gd name="connsiteY18" fmla="*/ 515389 h 947651"/>
              <a:gd name="connsiteX19" fmla="*/ 581891 w 1041145"/>
              <a:gd name="connsiteY19" fmla="*/ 507077 h 947651"/>
              <a:gd name="connsiteX20" fmla="*/ 656705 w 1041145"/>
              <a:gd name="connsiteY20" fmla="*/ 490451 h 947651"/>
              <a:gd name="connsiteX21" fmla="*/ 681643 w 1041145"/>
              <a:gd name="connsiteY21" fmla="*/ 482138 h 947651"/>
              <a:gd name="connsiteX22" fmla="*/ 714894 w 1041145"/>
              <a:gd name="connsiteY22" fmla="*/ 473826 h 947651"/>
              <a:gd name="connsiteX23" fmla="*/ 773083 w 1041145"/>
              <a:gd name="connsiteY23" fmla="*/ 448887 h 947651"/>
              <a:gd name="connsiteX24" fmla="*/ 798022 w 1041145"/>
              <a:gd name="connsiteY24" fmla="*/ 432262 h 947651"/>
              <a:gd name="connsiteX25" fmla="*/ 847898 w 1041145"/>
              <a:gd name="connsiteY25" fmla="*/ 415637 h 947651"/>
              <a:gd name="connsiteX26" fmla="*/ 872836 w 1041145"/>
              <a:gd name="connsiteY26" fmla="*/ 407324 h 947651"/>
              <a:gd name="connsiteX27" fmla="*/ 922713 w 1041145"/>
              <a:gd name="connsiteY27" fmla="*/ 390698 h 947651"/>
              <a:gd name="connsiteX28" fmla="*/ 947651 w 1041145"/>
              <a:gd name="connsiteY28" fmla="*/ 382386 h 947651"/>
              <a:gd name="connsiteX29" fmla="*/ 997527 w 1041145"/>
              <a:gd name="connsiteY29" fmla="*/ 332509 h 947651"/>
              <a:gd name="connsiteX30" fmla="*/ 1014153 w 1041145"/>
              <a:gd name="connsiteY30" fmla="*/ 315884 h 947651"/>
              <a:gd name="connsiteX31" fmla="*/ 1030778 w 1041145"/>
              <a:gd name="connsiteY31" fmla="*/ 266007 h 947651"/>
              <a:gd name="connsiteX32" fmla="*/ 1039091 w 1041145"/>
              <a:gd name="connsiteY32" fmla="*/ 0 h 94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41145" h="947651">
                <a:moveTo>
                  <a:pt x="0" y="947651"/>
                </a:moveTo>
                <a:cubicBezTo>
                  <a:pt x="1787" y="938717"/>
                  <a:pt x="8958" y="893927"/>
                  <a:pt x="16625" y="881149"/>
                </a:cubicBezTo>
                <a:cubicBezTo>
                  <a:pt x="20657" y="874429"/>
                  <a:pt x="27709" y="870066"/>
                  <a:pt x="33251" y="864524"/>
                </a:cubicBezTo>
                <a:cubicBezTo>
                  <a:pt x="38793" y="847898"/>
                  <a:pt x="37484" y="827039"/>
                  <a:pt x="49876" y="814647"/>
                </a:cubicBezTo>
                <a:cubicBezTo>
                  <a:pt x="55418" y="809105"/>
                  <a:pt x="60481" y="803039"/>
                  <a:pt x="66502" y="798022"/>
                </a:cubicBezTo>
                <a:cubicBezTo>
                  <a:pt x="85907" y="781852"/>
                  <a:pt x="101336" y="775261"/>
                  <a:pt x="116378" y="756458"/>
                </a:cubicBezTo>
                <a:cubicBezTo>
                  <a:pt x="135583" y="732451"/>
                  <a:pt x="127325" y="732738"/>
                  <a:pt x="149629" y="714895"/>
                </a:cubicBezTo>
                <a:cubicBezTo>
                  <a:pt x="157430" y="708654"/>
                  <a:pt x="166982" y="704771"/>
                  <a:pt x="174567" y="698269"/>
                </a:cubicBezTo>
                <a:cubicBezTo>
                  <a:pt x="186468" y="688068"/>
                  <a:pt x="194776" y="673713"/>
                  <a:pt x="207818" y="665018"/>
                </a:cubicBezTo>
                <a:cubicBezTo>
                  <a:pt x="216131" y="659476"/>
                  <a:pt x="224955" y="654634"/>
                  <a:pt x="232756" y="648393"/>
                </a:cubicBezTo>
                <a:cubicBezTo>
                  <a:pt x="238876" y="643497"/>
                  <a:pt x="242661" y="635799"/>
                  <a:pt x="249382" y="631767"/>
                </a:cubicBezTo>
                <a:cubicBezTo>
                  <a:pt x="256896" y="627259"/>
                  <a:pt x="266007" y="626226"/>
                  <a:pt x="274320" y="623455"/>
                </a:cubicBezTo>
                <a:cubicBezTo>
                  <a:pt x="279862" y="617913"/>
                  <a:pt x="283935" y="610334"/>
                  <a:pt x="290945" y="606829"/>
                </a:cubicBezTo>
                <a:cubicBezTo>
                  <a:pt x="306620" y="598992"/>
                  <a:pt x="324196" y="595746"/>
                  <a:pt x="340822" y="590204"/>
                </a:cubicBezTo>
                <a:cubicBezTo>
                  <a:pt x="349135" y="587433"/>
                  <a:pt x="358469" y="586751"/>
                  <a:pt x="365760" y="581891"/>
                </a:cubicBezTo>
                <a:cubicBezTo>
                  <a:pt x="405279" y="555545"/>
                  <a:pt x="381221" y="568425"/>
                  <a:pt x="440574" y="548640"/>
                </a:cubicBezTo>
                <a:lnTo>
                  <a:pt x="490451" y="532015"/>
                </a:lnTo>
                <a:cubicBezTo>
                  <a:pt x="498764" y="529244"/>
                  <a:pt x="506797" y="525420"/>
                  <a:pt x="515389" y="523702"/>
                </a:cubicBezTo>
                <a:cubicBezTo>
                  <a:pt x="529244" y="520931"/>
                  <a:pt x="543246" y="518816"/>
                  <a:pt x="556953" y="515389"/>
                </a:cubicBezTo>
                <a:cubicBezTo>
                  <a:pt x="565454" y="513264"/>
                  <a:pt x="573466" y="509484"/>
                  <a:pt x="581891" y="507077"/>
                </a:cubicBezTo>
                <a:cubicBezTo>
                  <a:pt x="641654" y="490002"/>
                  <a:pt x="588103" y="507602"/>
                  <a:pt x="656705" y="490451"/>
                </a:cubicBezTo>
                <a:cubicBezTo>
                  <a:pt x="665206" y="488326"/>
                  <a:pt x="673218" y="484545"/>
                  <a:pt x="681643" y="482138"/>
                </a:cubicBezTo>
                <a:cubicBezTo>
                  <a:pt x="692628" y="478999"/>
                  <a:pt x="703810" y="476597"/>
                  <a:pt x="714894" y="473826"/>
                </a:cubicBezTo>
                <a:cubicBezTo>
                  <a:pt x="777501" y="432088"/>
                  <a:pt x="697937" y="481092"/>
                  <a:pt x="773083" y="448887"/>
                </a:cubicBezTo>
                <a:cubicBezTo>
                  <a:pt x="782266" y="444951"/>
                  <a:pt x="788892" y="436320"/>
                  <a:pt x="798022" y="432262"/>
                </a:cubicBezTo>
                <a:cubicBezTo>
                  <a:pt x="814036" y="425145"/>
                  <a:pt x="831273" y="421179"/>
                  <a:pt x="847898" y="415637"/>
                </a:cubicBezTo>
                <a:lnTo>
                  <a:pt x="872836" y="407324"/>
                </a:lnTo>
                <a:lnTo>
                  <a:pt x="922713" y="390698"/>
                </a:lnTo>
                <a:lnTo>
                  <a:pt x="947651" y="382386"/>
                </a:lnTo>
                <a:lnTo>
                  <a:pt x="997527" y="332509"/>
                </a:lnTo>
                <a:lnTo>
                  <a:pt x="1014153" y="315884"/>
                </a:lnTo>
                <a:cubicBezTo>
                  <a:pt x="1019695" y="299258"/>
                  <a:pt x="1028604" y="283397"/>
                  <a:pt x="1030778" y="266007"/>
                </a:cubicBezTo>
                <a:cubicBezTo>
                  <a:pt x="1047340" y="133518"/>
                  <a:pt x="1039091" y="221846"/>
                  <a:pt x="1039091" y="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0" name="Straight Arrow Connector 49"/>
          <p:cNvCxnSpPr>
            <a:stCxn id="49" idx="31"/>
          </p:cNvCxnSpPr>
          <p:nvPr/>
        </p:nvCxnSpPr>
        <p:spPr bwMode="auto">
          <a:xfrm flipV="1">
            <a:off x="6157063" y="1709557"/>
            <a:ext cx="10979" cy="2413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6222115" y="5522890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5803757" y="5627016"/>
            <a:ext cx="175269" cy="28387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ine 10"/>
          <p:cNvSpPr>
            <a:spLocks noChangeShapeType="1"/>
          </p:cNvSpPr>
          <p:nvPr/>
        </p:nvSpPr>
        <p:spPr bwMode="auto">
          <a:xfrm>
            <a:off x="8496676" y="2625133"/>
            <a:ext cx="331085" cy="0"/>
          </a:xfrm>
          <a:prstGeom prst="line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06477" y="2392442"/>
            <a:ext cx="3641879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48254" y="2387588"/>
            <a:ext cx="4513965" cy="4132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53401" y="1310156"/>
            <a:ext cx="3951313" cy="3896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42961" y="1434127"/>
                <a:ext cx="10170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1000" b="0" dirty="0">
                    <a:solidFill>
                      <a:srgbClr val="FF000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61" y="1434127"/>
                <a:ext cx="1017073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3">
            <a:extLst>
              <a:ext uri="{FF2B5EF4-FFF2-40B4-BE49-F238E27FC236}">
                <a16:creationId xmlns:a16="http://schemas.microsoft.com/office/drawing/2014/main" id="{4A1E0D46-6E57-424A-9023-4D5285399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751" y="287594"/>
            <a:ext cx="3401552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99FF33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Overflow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B70054-B03A-4144-9E7D-B40E5B957119}"/>
              </a:ext>
            </a:extLst>
          </p:cNvPr>
          <p:cNvCxnSpPr>
            <a:cxnSpLocks/>
          </p:cNvCxnSpPr>
          <p:nvPr/>
        </p:nvCxnSpPr>
        <p:spPr bwMode="auto">
          <a:xfrm>
            <a:off x="7518866" y="1699802"/>
            <a:ext cx="1005702" cy="266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5700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239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Purpose of Index Structures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552575"/>
            <a:ext cx="7772400" cy="4552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Speedup the search process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3FB870-7896-4BCB-B53C-A84815605D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3317" name="Pentagon 6"/>
          <p:cNvSpPr>
            <a:spLocks noChangeArrowheads="1"/>
          </p:cNvSpPr>
          <p:nvPr/>
        </p:nvSpPr>
        <p:spPr bwMode="auto">
          <a:xfrm>
            <a:off x="3409950" y="3057525"/>
            <a:ext cx="819150" cy="1009650"/>
          </a:xfrm>
          <a:prstGeom prst="homePlate">
            <a:avLst>
              <a:gd name="adj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 dirty="0"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cxnSp>
        <p:nvCxnSpPr>
          <p:cNvPr id="13318" name="Straight Arrow Connector 8"/>
          <p:cNvCxnSpPr>
            <a:cxnSpLocks noChangeShapeType="1"/>
          </p:cNvCxnSpPr>
          <p:nvPr/>
        </p:nvCxnSpPr>
        <p:spPr bwMode="auto">
          <a:xfrm>
            <a:off x="2981325" y="3600450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1997589" y="3381375"/>
            <a:ext cx="995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l-GR" altLang="en-US" sz="2000" dirty="0">
                <a:ea typeface="Tahoma" panose="020B0604030504040204" pitchFamily="34" charset="0"/>
                <a:cs typeface="Tahoma" panose="020B0604030504040204" pitchFamily="34" charset="0"/>
              </a:rPr>
              <a:t>σ</a:t>
            </a:r>
            <a:r>
              <a:rPr lang="en-US" altLang="en-US" sz="2000" i="1" baseline="-25000" dirty="0"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sz="2000" baseline="-25000" dirty="0">
                <a:ea typeface="Tahoma" panose="020B0604030504040204" pitchFamily="34" charset="0"/>
                <a:cs typeface="Tahoma" panose="020B0604030504040204" pitchFamily="34" charset="0"/>
              </a:rPr>
              <a:t>=6</a:t>
            </a:r>
            <a:r>
              <a:rPr lang="en-US" altLang="en-US" sz="2000" dirty="0">
                <a:ea typeface="Tahoma" panose="020B0604030504040204" pitchFamily="34" charset="0"/>
                <a:cs typeface="Tahoma" panose="020B0604030504040204" pitchFamily="34" charset="0"/>
              </a:rPr>
              <a:t>(R)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5257800" y="2324100"/>
            <a:ext cx="1276350" cy="25431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blocks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containing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the desired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</a:rPr>
              <a:t>tuples</a:t>
            </a:r>
          </a:p>
        </p:txBody>
      </p:sp>
      <p:cxnSp>
        <p:nvCxnSpPr>
          <p:cNvPr id="13321" name="Straight Arrow Connector 12"/>
          <p:cNvCxnSpPr>
            <a:cxnSpLocks noChangeShapeType="1"/>
            <a:stCxn id="13317" idx="3"/>
          </p:cNvCxnSpPr>
          <p:nvPr/>
        </p:nvCxnSpPr>
        <p:spPr bwMode="auto">
          <a:xfrm flipV="1">
            <a:off x="4229100" y="3552825"/>
            <a:ext cx="1019175" cy="952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TextBox 13"/>
          <p:cNvSpPr txBox="1">
            <a:spLocks noChangeArrowheads="1"/>
          </p:cNvSpPr>
          <p:nvPr/>
        </p:nvSpPr>
        <p:spPr bwMode="auto">
          <a:xfrm>
            <a:off x="4159702" y="2943225"/>
            <a:ext cx="11278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ea typeface="Tahoma" panose="020B0604030504040204" pitchFamily="34" charset="0"/>
                <a:cs typeface="Tahoma" panose="020B0604030504040204" pitchFamily="34" charset="0"/>
              </a:rPr>
              <a:t>quickly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ea typeface="Tahoma" panose="020B0604030504040204" pitchFamily="34" charset="0"/>
                <a:cs typeface="Tahoma" panose="020B0604030504040204" pitchFamily="34" charset="0"/>
              </a:rPr>
              <a:t>figure out </a:t>
            </a:r>
          </a:p>
        </p:txBody>
      </p:sp>
      <p:sp>
        <p:nvSpPr>
          <p:cNvPr id="13323" name="TextBox 14"/>
          <p:cNvSpPr txBox="1">
            <a:spLocks noChangeArrowheads="1"/>
          </p:cNvSpPr>
          <p:nvPr/>
        </p:nvSpPr>
        <p:spPr bwMode="auto">
          <a:xfrm>
            <a:off x="5494808" y="4819650"/>
            <a:ext cx="8547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ea typeface="Tahoma" panose="020B0604030504040204" pitchFamily="34" charset="0"/>
                <a:cs typeface="Tahoma" panose="020B0604030504040204" pitchFamily="34" charset="0"/>
              </a:rPr>
              <a:t>disks</a:t>
            </a:r>
          </a:p>
        </p:txBody>
      </p:sp>
      <p:sp>
        <p:nvSpPr>
          <p:cNvPr id="13324" name="Freeform 26"/>
          <p:cNvSpPr>
            <a:spLocks/>
          </p:cNvSpPr>
          <p:nvPr/>
        </p:nvSpPr>
        <p:spPr bwMode="auto">
          <a:xfrm>
            <a:off x="2638425" y="3790950"/>
            <a:ext cx="2562225" cy="704850"/>
          </a:xfrm>
          <a:custGeom>
            <a:avLst/>
            <a:gdLst>
              <a:gd name="T0" fmla="*/ 0 w 2562225"/>
              <a:gd name="T1" fmla="*/ 0 h 992187"/>
              <a:gd name="T2" fmla="*/ 590550 w 2562225"/>
              <a:gd name="T3" fmla="*/ 20379 h 992187"/>
              <a:gd name="T4" fmla="*/ 2562225 w 2562225"/>
              <a:gd name="T5" fmla="*/ 16171 h 992187"/>
              <a:gd name="T6" fmla="*/ 0 60000 65536"/>
              <a:gd name="T7" fmla="*/ 0 60000 65536"/>
              <a:gd name="T8" fmla="*/ 0 60000 65536"/>
              <a:gd name="T9" fmla="*/ 0 w 2562225"/>
              <a:gd name="T10" fmla="*/ 0 h 992187"/>
              <a:gd name="T11" fmla="*/ 2562225 w 2562225"/>
              <a:gd name="T12" fmla="*/ 992187 h 992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2225" h="992187">
                <a:moveTo>
                  <a:pt x="0" y="0"/>
                </a:moveTo>
                <a:cubicBezTo>
                  <a:pt x="81756" y="380206"/>
                  <a:pt x="163513" y="760413"/>
                  <a:pt x="590550" y="876300"/>
                </a:cubicBezTo>
                <a:cubicBezTo>
                  <a:pt x="1017587" y="992187"/>
                  <a:pt x="1789906" y="843756"/>
                  <a:pt x="2562225" y="69532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5" name="Straight Arrow Connector 28"/>
          <p:cNvCxnSpPr>
            <a:cxnSpLocks noChangeShapeType="1"/>
          </p:cNvCxnSpPr>
          <p:nvPr/>
        </p:nvCxnSpPr>
        <p:spPr bwMode="auto">
          <a:xfrm flipV="1">
            <a:off x="5057775" y="4268788"/>
            <a:ext cx="200025" cy="3651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TextBox 29"/>
          <p:cNvSpPr txBox="1">
            <a:spLocks noChangeArrowheads="1"/>
          </p:cNvSpPr>
          <p:nvPr/>
        </p:nvSpPr>
        <p:spPr bwMode="auto">
          <a:xfrm>
            <a:off x="2828925" y="4467225"/>
            <a:ext cx="1704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otherwise have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scan the entire R</a:t>
            </a:r>
          </a:p>
        </p:txBody>
      </p:sp>
      <p:sp>
        <p:nvSpPr>
          <p:cNvPr id="13327" name="TextBox 32"/>
          <p:cNvSpPr txBox="1">
            <a:spLocks noChangeArrowheads="1"/>
          </p:cNvSpPr>
          <p:nvPr/>
        </p:nvSpPr>
        <p:spPr bwMode="auto">
          <a:xfrm>
            <a:off x="310944" y="5600700"/>
            <a:ext cx="7547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Tahoma" panose="020B0604030504040204" pitchFamily="34" charset="0"/>
                <a:cs typeface="Tahoma" panose="020B0604030504040204" pitchFamily="34" charset="0"/>
              </a:rPr>
              <a:t>But also need to handle dynamic changes of R</a:t>
            </a:r>
          </a:p>
        </p:txBody>
      </p:sp>
    </p:spTree>
    <p:extLst>
      <p:ext uri="{BB962C8B-B14F-4D97-AF65-F5344CB8AC3E}">
        <p14:creationId xmlns:p14="http://schemas.microsoft.com/office/powerpoint/2010/main" val="48338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2726811" y="4419192"/>
            <a:ext cx="16104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2050639" y="3504792"/>
            <a:ext cx="1420763" cy="782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372829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265107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818968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372829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1304880" y="3670802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31117" y="3888274"/>
            <a:ext cx="341978" cy="27077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48384" y="427422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6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1838632" y="3504792"/>
            <a:ext cx="1632770" cy="765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36854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677421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582993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136854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79266" y="428047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3123560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2492475" y="4424026"/>
            <a:ext cx="1849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034888" y="4424026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875554" y="546392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2497590" y="6038025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765612" y="5730595"/>
            <a:ext cx="11270" cy="3634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89804" y="5330484"/>
            <a:ext cx="1927122" cy="11465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02573" y="426730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93058" y="4159045"/>
            <a:ext cx="3156156" cy="70792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2" idx="2"/>
          </p:cNvCxnSpPr>
          <p:nvPr/>
        </p:nvCxnSpPr>
        <p:spPr>
          <a:xfrm flipV="1">
            <a:off x="2553365" y="4866968"/>
            <a:ext cx="17771" cy="4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96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1838632" y="3504792"/>
            <a:ext cx="1632770" cy="765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3918773" y="3504792"/>
            <a:ext cx="1076014" cy="777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36854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677421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582993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136854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79266" y="428047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3123560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2492475" y="4424026"/>
            <a:ext cx="1849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034888" y="4424026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>
            <a:stCxn id="30" idx="0"/>
          </p:cNvCxnSpPr>
          <p:nvPr/>
        </p:nvCxnSpPr>
        <p:spPr>
          <a:xfrm flipV="1">
            <a:off x="3357077" y="3519521"/>
            <a:ext cx="114325" cy="76095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875554" y="546392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2497590" y="6038025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765612" y="5730595"/>
            <a:ext cx="11270" cy="3634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89804" y="5330484"/>
            <a:ext cx="1927122" cy="11465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02573" y="426730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993058" y="4159045"/>
            <a:ext cx="3156156" cy="70792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3" idx="2"/>
          </p:cNvCxnSpPr>
          <p:nvPr/>
        </p:nvCxnSpPr>
        <p:spPr>
          <a:xfrm flipV="1">
            <a:off x="2553365" y="4866968"/>
            <a:ext cx="17771" cy="4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56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692881" y="44191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149214" y="2666592"/>
            <a:ext cx="585023" cy="563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161936" y="2655162"/>
            <a:ext cx="707924" cy="5448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 flipH="1">
            <a:off x="1838632" y="3504792"/>
            <a:ext cx="1632770" cy="765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4366755" y="3504792"/>
            <a:ext cx="657528" cy="77724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2F262D-A974-4339-AD38-09D598D5BE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34238" y="23922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471403" y="32304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136854" y="428686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337259" y="42820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783398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337259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2677421" y="4564546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1582993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1136854" y="4556352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879013" y="407793"/>
            <a:ext cx="757918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B05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overflow: Insert key 7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679266" y="428047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3123560" y="453996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2492475" y="4424026"/>
            <a:ext cx="1849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034888" y="4424026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>
            <a:off x="3352800" y="3498364"/>
            <a:ext cx="548754" cy="77236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875554" y="546392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19"/>
          <p:cNvSpPr txBox="1">
            <a:spLocks noChangeArrowheads="1"/>
          </p:cNvSpPr>
          <p:nvPr/>
        </p:nvSpPr>
        <p:spPr bwMode="auto">
          <a:xfrm>
            <a:off x="2497590" y="6038025"/>
            <a:ext cx="268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765612" y="5730595"/>
            <a:ext cx="11270" cy="3634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89804" y="5330484"/>
            <a:ext cx="1927122" cy="114651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08290" y="2371009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48595" y="321091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02573" y="426730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52183" y="4243078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993058" y="4159045"/>
            <a:ext cx="3156156" cy="70792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endCxn id="44" idx="2"/>
          </p:cNvCxnSpPr>
          <p:nvPr/>
        </p:nvCxnSpPr>
        <p:spPr>
          <a:xfrm flipV="1">
            <a:off x="2553365" y="4866968"/>
            <a:ext cx="17771" cy="46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7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4E5BF16-9B2D-4EF2-A373-E244150FF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111" y="238432"/>
            <a:ext cx="380016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99FF33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Overflow</a:t>
            </a:r>
          </a:p>
        </p:txBody>
      </p:sp>
    </p:spTree>
    <p:extLst>
      <p:ext uri="{BB962C8B-B14F-4D97-AF65-F5344CB8AC3E}">
        <p14:creationId xmlns:p14="http://schemas.microsoft.com/office/powerpoint/2010/main" val="1669466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4284" y="2428456"/>
            <a:ext cx="4116051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72" y="2335915"/>
            <a:ext cx="38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-1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-1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blipFill rotWithShape="0">
                <a:blip r:embed="rId10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4673693" y="2428456"/>
            <a:ext cx="41126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053" y="2380001"/>
            <a:ext cx="43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blipFill rotWithShape="0">
                <a:blip r:embed="rId11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93700" y="2780822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1071180" y="2780822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882703" y="2782114"/>
            <a:ext cx="57958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807715" y="27752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4800751" y="2767898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971072" y="2776832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476381" y="2787861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458200" y="2779051"/>
            <a:ext cx="128058" cy="502514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Up Arrow 50"/>
          <p:cNvSpPr/>
          <p:nvPr/>
        </p:nvSpPr>
        <p:spPr bwMode="auto">
          <a:xfrm>
            <a:off x="3817989" y="3395341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977840" y="1776995"/>
            <a:ext cx="2120069" cy="617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158613" y="139313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 bwMode="auto">
          <a:xfrm>
            <a:off x="3817989" y="144472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992" y="1398023"/>
            <a:ext cx="190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61348" y="13768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531991" y="1789294"/>
            <a:ext cx="566667" cy="193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blipFill rotWithShape="0">
                <a:blip r:embed="rId1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6149350" y="1781879"/>
            <a:ext cx="403850" cy="63748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3700" y="2394724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58847" y="2402302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C8766255-B4AA-4B5D-AFAE-25E8E0919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111" y="238432"/>
            <a:ext cx="380016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99FF33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Overflow</a:t>
            </a:r>
          </a:p>
        </p:txBody>
      </p:sp>
    </p:spTree>
    <p:extLst>
      <p:ext uri="{BB962C8B-B14F-4D97-AF65-F5344CB8AC3E}">
        <p14:creationId xmlns:p14="http://schemas.microsoft.com/office/powerpoint/2010/main" val="2982885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4284" y="2428456"/>
            <a:ext cx="4116051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72" y="2335915"/>
            <a:ext cx="38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-1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-1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blipFill rotWithShape="0">
                <a:blip r:embed="rId10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4673693" y="2428456"/>
            <a:ext cx="41126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053" y="2380001"/>
            <a:ext cx="43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blipFill rotWithShape="0">
                <a:blip r:embed="rId11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93700" y="2780822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1071180" y="2780822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882703" y="2782114"/>
            <a:ext cx="57958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807715" y="27752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4800751" y="2767898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971072" y="2776832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476381" y="2787861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458200" y="2779051"/>
            <a:ext cx="128058" cy="502514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Up Arrow 50"/>
          <p:cNvSpPr/>
          <p:nvPr/>
        </p:nvSpPr>
        <p:spPr bwMode="auto">
          <a:xfrm>
            <a:off x="3817989" y="3395341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977840" y="1776995"/>
            <a:ext cx="2120069" cy="617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158613" y="139313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 bwMode="auto">
          <a:xfrm>
            <a:off x="3817989" y="144472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992" y="1398023"/>
            <a:ext cx="190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61348" y="13768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531991" y="1789294"/>
            <a:ext cx="566667" cy="193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blipFill rotWithShape="0">
                <a:blip r:embed="rId1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6149350" y="1781879"/>
            <a:ext cx="403850" cy="63748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486070" y="141193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1" name="Oval Callout 70"/>
          <p:cNvSpPr/>
          <p:nvPr/>
        </p:nvSpPr>
        <p:spPr>
          <a:xfrm>
            <a:off x="4581129" y="1900165"/>
            <a:ext cx="1352386" cy="450364"/>
          </a:xfrm>
          <a:prstGeom prst="wedgeEllipseCallout">
            <a:avLst>
              <a:gd name="adj1" fmla="val 23582"/>
              <a:gd name="adj2" fmla="val -893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What is the key here?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93700" y="2394724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58847" y="2402302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0BFB0782-82C2-4C0C-B0C7-D0D78D88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111" y="238432"/>
            <a:ext cx="380016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99FF33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Overflow</a:t>
            </a:r>
          </a:p>
        </p:txBody>
      </p:sp>
    </p:spTree>
    <p:extLst>
      <p:ext uri="{BB962C8B-B14F-4D97-AF65-F5344CB8AC3E}">
        <p14:creationId xmlns:p14="http://schemas.microsoft.com/office/powerpoint/2010/main" val="823756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30576" y="5109418"/>
            <a:ext cx="8569529" cy="955864"/>
            <a:chOff x="330576" y="4677150"/>
            <a:chExt cx="8569529" cy="955864"/>
          </a:xfrm>
        </p:grpSpPr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 flipH="1">
              <a:off x="330576" y="5122057"/>
              <a:ext cx="185555" cy="509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H="1">
              <a:off x="3075850" y="5100471"/>
              <a:ext cx="57958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 flipH="1">
              <a:off x="1291804" y="5108669"/>
              <a:ext cx="66502" cy="522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8394171" y="5130500"/>
              <a:ext cx="128058" cy="502514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54626" y="4677150"/>
              <a:ext cx="10454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58018" y="4713749"/>
              <a:ext cx="7496607" cy="40460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8018" y="4677150"/>
              <a:ext cx="756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…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normalizeH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normalizeH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en-US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            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>
                      <a:solidFill>
                        <a:srgbClr val="FF0000"/>
                      </a:solidFill>
                    </a:rPr>
                    <a:t> 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641" y="4872917"/>
                  <a:ext cx="893001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/>
                    <a:t>-1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394" y="4854250"/>
                  <a:ext cx="969946" cy="2462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r>
                    <a:rPr lang="en-US" sz="1000" b="0" dirty="0"/>
                    <a:t>-1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674" y="4847417"/>
                  <a:ext cx="969946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+1)/2</m:t>
                          </m:r>
                        </m:e>
                      </m:d>
                    </m:oMath>
                  </a14:m>
                  <a:endParaRPr lang="en-US" sz="10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71" y="4864401"/>
                  <a:ext cx="852926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6872026" y="5127019"/>
              <a:ext cx="99046" cy="504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4716877" y="5116942"/>
              <a:ext cx="37742" cy="497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23374" y="4086999"/>
            <a:ext cx="3878618" cy="404150"/>
            <a:chOff x="3141726" y="4086999"/>
            <a:chExt cx="3878618" cy="40415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141726" y="4150327"/>
              <a:ext cx="3878618" cy="34082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87729" y="4086999"/>
              <a:ext cx="1908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k’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p’</a:t>
              </a:r>
              <a:endPara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6614881" y="4496118"/>
            <a:ext cx="633817" cy="163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977840" y="4500241"/>
            <a:ext cx="2059673" cy="635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94284" y="2428456"/>
            <a:ext cx="4116051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272" y="2335915"/>
            <a:ext cx="38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            p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-1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45" y="2545267"/>
                <a:ext cx="969946" cy="246221"/>
              </a:xfrm>
              <a:prstGeom prst="rect">
                <a:avLst/>
              </a:prstGeom>
              <a:blipFill rotWithShape="0">
                <a:blip r:embed="rId9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-1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918" y="2515874"/>
                <a:ext cx="969946" cy="246221"/>
              </a:xfrm>
              <a:prstGeom prst="rect">
                <a:avLst/>
              </a:prstGeom>
              <a:blipFill rotWithShape="0">
                <a:blip r:embed="rId10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 bwMode="auto">
          <a:xfrm>
            <a:off x="4673693" y="2428456"/>
            <a:ext cx="41126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053" y="2380001"/>
            <a:ext cx="435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…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75" y="2539885"/>
                <a:ext cx="1016432" cy="246221"/>
              </a:xfrm>
              <a:prstGeom prst="rect">
                <a:avLst/>
              </a:prstGeom>
              <a:blipFill rotWithShape="0">
                <a:blip r:embed="rId11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393700" y="2780822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 flipH="1">
            <a:off x="1071180" y="2780822"/>
            <a:ext cx="66502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 flipH="1">
            <a:off x="1882703" y="2782114"/>
            <a:ext cx="57958" cy="52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3807715" y="27752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>
            <a:off x="4800751" y="2767898"/>
            <a:ext cx="50522" cy="525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971072" y="2776832"/>
            <a:ext cx="42950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>
            <a:off x="7476381" y="2787861"/>
            <a:ext cx="130925" cy="4644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>
            <a:off x="8458200" y="2779051"/>
            <a:ext cx="128058" cy="502514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Up Arrow 50"/>
          <p:cNvSpPr/>
          <p:nvPr/>
        </p:nvSpPr>
        <p:spPr bwMode="auto">
          <a:xfrm>
            <a:off x="3817989" y="3395341"/>
            <a:ext cx="1029125" cy="55250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 flipH="1">
            <a:off x="2977840" y="1776995"/>
            <a:ext cx="2120069" cy="617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158613" y="1393139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771" y="1547374"/>
                <a:ext cx="852926" cy="246221"/>
              </a:xfrm>
              <a:prstGeom prst="rect">
                <a:avLst/>
              </a:prstGeom>
              <a:blipFill rotWithShape="0">
                <a:blip r:embed="rId1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 bwMode="auto">
          <a:xfrm>
            <a:off x="3817989" y="1444725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63992" y="1398023"/>
            <a:ext cx="190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61348" y="137688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>
            <a:off x="6531991" y="1789294"/>
            <a:ext cx="566667" cy="1934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474" y="2539885"/>
                <a:ext cx="852926" cy="246221"/>
              </a:xfrm>
              <a:prstGeom prst="rect">
                <a:avLst/>
              </a:prstGeom>
              <a:blipFill rotWithShape="0">
                <a:blip r:embed="rId1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004" y="2546271"/>
                <a:ext cx="1016432" cy="246221"/>
              </a:xfrm>
              <a:prstGeom prst="rect">
                <a:avLst/>
              </a:prstGeom>
              <a:blipFill rotWithShape="0">
                <a:blip r:embed="rId14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051" y="5304791"/>
                <a:ext cx="1016432" cy="246221"/>
              </a:xfrm>
              <a:prstGeom prst="rect">
                <a:avLst/>
              </a:prstGeom>
              <a:blipFill rotWithShape="0">
                <a:blip r:embed="rId1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sz="1000" b="0" dirty="0"/>
                  <a:t>+1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10" y="5279685"/>
                <a:ext cx="1016432" cy="246221"/>
              </a:xfrm>
              <a:prstGeom prst="rect">
                <a:avLst/>
              </a:prstGeom>
              <a:blipFill rotWithShape="0"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7525132" y="5543977"/>
            <a:ext cx="99046" cy="504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6149350" y="1781879"/>
            <a:ext cx="403850" cy="63748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71"/>
          <p:cNvSpPr/>
          <p:nvPr/>
        </p:nvSpPr>
        <p:spPr bwMode="auto">
          <a:xfrm>
            <a:off x="3410835" y="1905161"/>
            <a:ext cx="2150340" cy="3316182"/>
          </a:xfrm>
          <a:custGeom>
            <a:avLst/>
            <a:gdLst>
              <a:gd name="connsiteX0" fmla="*/ 548640 w 1970117"/>
              <a:gd name="connsiteY0" fmla="*/ 3217025 h 3217025"/>
              <a:gd name="connsiteX1" fmla="*/ 540327 w 1970117"/>
              <a:gd name="connsiteY1" fmla="*/ 3167149 h 3217025"/>
              <a:gd name="connsiteX2" fmla="*/ 523702 w 1970117"/>
              <a:gd name="connsiteY2" fmla="*/ 3117272 h 3217025"/>
              <a:gd name="connsiteX3" fmla="*/ 515389 w 1970117"/>
              <a:gd name="connsiteY3" fmla="*/ 3092334 h 3217025"/>
              <a:gd name="connsiteX4" fmla="*/ 498764 w 1970117"/>
              <a:gd name="connsiteY4" fmla="*/ 3034145 h 3217025"/>
              <a:gd name="connsiteX5" fmla="*/ 482138 w 1970117"/>
              <a:gd name="connsiteY5" fmla="*/ 3017520 h 3217025"/>
              <a:gd name="connsiteX6" fmla="*/ 465513 w 1970117"/>
              <a:gd name="connsiteY6" fmla="*/ 2967643 h 3217025"/>
              <a:gd name="connsiteX7" fmla="*/ 457200 w 1970117"/>
              <a:gd name="connsiteY7" fmla="*/ 2934392 h 3217025"/>
              <a:gd name="connsiteX8" fmla="*/ 440575 w 1970117"/>
              <a:gd name="connsiteY8" fmla="*/ 2884516 h 3217025"/>
              <a:gd name="connsiteX9" fmla="*/ 423949 w 1970117"/>
              <a:gd name="connsiteY9" fmla="*/ 2859578 h 3217025"/>
              <a:gd name="connsiteX10" fmla="*/ 407324 w 1970117"/>
              <a:gd name="connsiteY10" fmla="*/ 2809701 h 3217025"/>
              <a:gd name="connsiteX11" fmla="*/ 390698 w 1970117"/>
              <a:gd name="connsiteY11" fmla="*/ 2793076 h 3217025"/>
              <a:gd name="connsiteX12" fmla="*/ 357447 w 1970117"/>
              <a:gd name="connsiteY12" fmla="*/ 2751512 h 3217025"/>
              <a:gd name="connsiteX13" fmla="*/ 349135 w 1970117"/>
              <a:gd name="connsiteY13" fmla="*/ 2726574 h 3217025"/>
              <a:gd name="connsiteX14" fmla="*/ 324197 w 1970117"/>
              <a:gd name="connsiteY14" fmla="*/ 2718261 h 3217025"/>
              <a:gd name="connsiteX15" fmla="*/ 282633 w 1970117"/>
              <a:gd name="connsiteY15" fmla="*/ 2693323 h 3217025"/>
              <a:gd name="connsiteX16" fmla="*/ 266007 w 1970117"/>
              <a:gd name="connsiteY16" fmla="*/ 2676698 h 3217025"/>
              <a:gd name="connsiteX17" fmla="*/ 216131 w 1970117"/>
              <a:gd name="connsiteY17" fmla="*/ 2651760 h 3217025"/>
              <a:gd name="connsiteX18" fmla="*/ 166255 w 1970117"/>
              <a:gd name="connsiteY18" fmla="*/ 2601883 h 3217025"/>
              <a:gd name="connsiteX19" fmla="*/ 133004 w 1970117"/>
              <a:gd name="connsiteY19" fmla="*/ 2568632 h 3217025"/>
              <a:gd name="connsiteX20" fmla="*/ 99753 w 1970117"/>
              <a:gd name="connsiteY20" fmla="*/ 2518756 h 3217025"/>
              <a:gd name="connsiteX21" fmla="*/ 83127 w 1970117"/>
              <a:gd name="connsiteY21" fmla="*/ 2493818 h 3217025"/>
              <a:gd name="connsiteX22" fmla="*/ 74815 w 1970117"/>
              <a:gd name="connsiteY22" fmla="*/ 2468880 h 3217025"/>
              <a:gd name="connsiteX23" fmla="*/ 41564 w 1970117"/>
              <a:gd name="connsiteY23" fmla="*/ 2419003 h 3217025"/>
              <a:gd name="connsiteX24" fmla="*/ 33251 w 1970117"/>
              <a:gd name="connsiteY24" fmla="*/ 2377440 h 3217025"/>
              <a:gd name="connsiteX25" fmla="*/ 24938 w 1970117"/>
              <a:gd name="connsiteY25" fmla="*/ 2344189 h 3217025"/>
              <a:gd name="connsiteX26" fmla="*/ 0 w 1970117"/>
              <a:gd name="connsiteY26" fmla="*/ 2161309 h 3217025"/>
              <a:gd name="connsiteX27" fmla="*/ 8313 w 1970117"/>
              <a:gd name="connsiteY27" fmla="*/ 2103120 h 3217025"/>
              <a:gd name="connsiteX28" fmla="*/ 16626 w 1970117"/>
              <a:gd name="connsiteY28" fmla="*/ 2078181 h 3217025"/>
              <a:gd name="connsiteX29" fmla="*/ 33251 w 1970117"/>
              <a:gd name="connsiteY29" fmla="*/ 2003367 h 3217025"/>
              <a:gd name="connsiteX30" fmla="*/ 41564 w 1970117"/>
              <a:gd name="connsiteY30" fmla="*/ 1795549 h 3217025"/>
              <a:gd name="connsiteX31" fmla="*/ 58189 w 1970117"/>
              <a:gd name="connsiteY31" fmla="*/ 1670858 h 3217025"/>
              <a:gd name="connsiteX32" fmla="*/ 66502 w 1970117"/>
              <a:gd name="connsiteY32" fmla="*/ 1645920 h 3217025"/>
              <a:gd name="connsiteX33" fmla="*/ 83127 w 1970117"/>
              <a:gd name="connsiteY33" fmla="*/ 1620981 h 3217025"/>
              <a:gd name="connsiteX34" fmla="*/ 108066 w 1970117"/>
              <a:gd name="connsiteY34" fmla="*/ 1571105 h 3217025"/>
              <a:gd name="connsiteX35" fmla="*/ 141317 w 1970117"/>
              <a:gd name="connsiteY35" fmla="*/ 1521229 h 3217025"/>
              <a:gd name="connsiteX36" fmla="*/ 157942 w 1970117"/>
              <a:gd name="connsiteY36" fmla="*/ 1496290 h 3217025"/>
              <a:gd name="connsiteX37" fmla="*/ 166255 w 1970117"/>
              <a:gd name="connsiteY37" fmla="*/ 1471352 h 3217025"/>
              <a:gd name="connsiteX38" fmla="*/ 191193 w 1970117"/>
              <a:gd name="connsiteY38" fmla="*/ 1454727 h 3217025"/>
              <a:gd name="connsiteX39" fmla="*/ 199506 w 1970117"/>
              <a:gd name="connsiteY39" fmla="*/ 1429789 h 3217025"/>
              <a:gd name="connsiteX40" fmla="*/ 232757 w 1970117"/>
              <a:gd name="connsiteY40" fmla="*/ 1396538 h 3217025"/>
              <a:gd name="connsiteX41" fmla="*/ 282633 w 1970117"/>
              <a:gd name="connsiteY41" fmla="*/ 1330036 h 3217025"/>
              <a:gd name="connsiteX42" fmla="*/ 340822 w 1970117"/>
              <a:gd name="connsiteY42" fmla="*/ 1271847 h 3217025"/>
              <a:gd name="connsiteX43" fmla="*/ 374073 w 1970117"/>
              <a:gd name="connsiteY43" fmla="*/ 1238596 h 3217025"/>
              <a:gd name="connsiteX44" fmla="*/ 399011 w 1970117"/>
              <a:gd name="connsiteY44" fmla="*/ 1221970 h 3217025"/>
              <a:gd name="connsiteX45" fmla="*/ 440575 w 1970117"/>
              <a:gd name="connsiteY45" fmla="*/ 1180407 h 3217025"/>
              <a:gd name="connsiteX46" fmla="*/ 457200 w 1970117"/>
              <a:gd name="connsiteY46" fmla="*/ 1163781 h 3217025"/>
              <a:gd name="connsiteX47" fmla="*/ 498764 w 1970117"/>
              <a:gd name="connsiteY47" fmla="*/ 1155469 h 3217025"/>
              <a:gd name="connsiteX48" fmla="*/ 548640 w 1970117"/>
              <a:gd name="connsiteY48" fmla="*/ 1122218 h 3217025"/>
              <a:gd name="connsiteX49" fmla="*/ 565266 w 1970117"/>
              <a:gd name="connsiteY49" fmla="*/ 1105592 h 3217025"/>
              <a:gd name="connsiteX50" fmla="*/ 615142 w 1970117"/>
              <a:gd name="connsiteY50" fmla="*/ 1072341 h 3217025"/>
              <a:gd name="connsiteX51" fmla="*/ 665018 w 1970117"/>
              <a:gd name="connsiteY51" fmla="*/ 1014152 h 3217025"/>
              <a:gd name="connsiteX52" fmla="*/ 689957 w 1970117"/>
              <a:gd name="connsiteY52" fmla="*/ 1005840 h 3217025"/>
              <a:gd name="connsiteX53" fmla="*/ 739833 w 1970117"/>
              <a:gd name="connsiteY53" fmla="*/ 972589 h 3217025"/>
              <a:gd name="connsiteX54" fmla="*/ 773084 w 1970117"/>
              <a:gd name="connsiteY54" fmla="*/ 939338 h 3217025"/>
              <a:gd name="connsiteX55" fmla="*/ 789709 w 1970117"/>
              <a:gd name="connsiteY55" fmla="*/ 922712 h 3217025"/>
              <a:gd name="connsiteX56" fmla="*/ 806335 w 1970117"/>
              <a:gd name="connsiteY56" fmla="*/ 897774 h 3217025"/>
              <a:gd name="connsiteX57" fmla="*/ 831273 w 1970117"/>
              <a:gd name="connsiteY57" fmla="*/ 847898 h 3217025"/>
              <a:gd name="connsiteX58" fmla="*/ 856211 w 1970117"/>
              <a:gd name="connsiteY58" fmla="*/ 806334 h 3217025"/>
              <a:gd name="connsiteX59" fmla="*/ 881149 w 1970117"/>
              <a:gd name="connsiteY59" fmla="*/ 731520 h 3217025"/>
              <a:gd name="connsiteX60" fmla="*/ 889462 w 1970117"/>
              <a:gd name="connsiteY60" fmla="*/ 706581 h 3217025"/>
              <a:gd name="connsiteX61" fmla="*/ 897775 w 1970117"/>
              <a:gd name="connsiteY61" fmla="*/ 673330 h 3217025"/>
              <a:gd name="connsiteX62" fmla="*/ 914400 w 1970117"/>
              <a:gd name="connsiteY62" fmla="*/ 623454 h 3217025"/>
              <a:gd name="connsiteX63" fmla="*/ 922713 w 1970117"/>
              <a:gd name="connsiteY63" fmla="*/ 548640 h 3217025"/>
              <a:gd name="connsiteX64" fmla="*/ 931026 w 1970117"/>
              <a:gd name="connsiteY64" fmla="*/ 523701 h 3217025"/>
              <a:gd name="connsiteX65" fmla="*/ 939338 w 1970117"/>
              <a:gd name="connsiteY65" fmla="*/ 490450 h 3217025"/>
              <a:gd name="connsiteX66" fmla="*/ 955964 w 1970117"/>
              <a:gd name="connsiteY66" fmla="*/ 440574 h 3217025"/>
              <a:gd name="connsiteX67" fmla="*/ 997527 w 1970117"/>
              <a:gd name="connsiteY67" fmla="*/ 407323 h 3217025"/>
              <a:gd name="connsiteX68" fmla="*/ 1022466 w 1970117"/>
              <a:gd name="connsiteY68" fmla="*/ 390698 h 3217025"/>
              <a:gd name="connsiteX69" fmla="*/ 1039091 w 1970117"/>
              <a:gd name="connsiteY69" fmla="*/ 374072 h 3217025"/>
              <a:gd name="connsiteX70" fmla="*/ 1105593 w 1970117"/>
              <a:gd name="connsiteY70" fmla="*/ 357447 h 3217025"/>
              <a:gd name="connsiteX71" fmla="*/ 1155469 w 1970117"/>
              <a:gd name="connsiteY71" fmla="*/ 340821 h 3217025"/>
              <a:gd name="connsiteX72" fmla="*/ 1562793 w 1970117"/>
              <a:gd name="connsiteY72" fmla="*/ 332509 h 3217025"/>
              <a:gd name="connsiteX73" fmla="*/ 1654233 w 1970117"/>
              <a:gd name="connsiteY73" fmla="*/ 324196 h 3217025"/>
              <a:gd name="connsiteX74" fmla="*/ 1837113 w 1970117"/>
              <a:gd name="connsiteY74" fmla="*/ 315883 h 3217025"/>
              <a:gd name="connsiteX75" fmla="*/ 1878677 w 1970117"/>
              <a:gd name="connsiteY75" fmla="*/ 307570 h 3217025"/>
              <a:gd name="connsiteX76" fmla="*/ 1928553 w 1970117"/>
              <a:gd name="connsiteY76" fmla="*/ 290945 h 3217025"/>
              <a:gd name="connsiteX77" fmla="*/ 1945178 w 1970117"/>
              <a:gd name="connsiteY77" fmla="*/ 266007 h 3217025"/>
              <a:gd name="connsiteX78" fmla="*/ 1961804 w 1970117"/>
              <a:gd name="connsiteY78" fmla="*/ 249381 h 3217025"/>
              <a:gd name="connsiteX79" fmla="*/ 1970117 w 1970117"/>
              <a:gd name="connsiteY79" fmla="*/ 191192 h 3217025"/>
              <a:gd name="connsiteX80" fmla="*/ 1961804 w 1970117"/>
              <a:gd name="connsiteY80" fmla="*/ 0 h 321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970117" h="3217025">
                <a:moveTo>
                  <a:pt x="548640" y="3217025"/>
                </a:moveTo>
                <a:cubicBezTo>
                  <a:pt x="545869" y="3200400"/>
                  <a:pt x="544415" y="3183500"/>
                  <a:pt x="540327" y="3167149"/>
                </a:cubicBezTo>
                <a:cubicBezTo>
                  <a:pt x="536077" y="3150147"/>
                  <a:pt x="529244" y="3133898"/>
                  <a:pt x="523702" y="3117272"/>
                </a:cubicBezTo>
                <a:cubicBezTo>
                  <a:pt x="520931" y="3108959"/>
                  <a:pt x="517514" y="3100835"/>
                  <a:pt x="515389" y="3092334"/>
                </a:cubicBezTo>
                <a:cubicBezTo>
                  <a:pt x="513836" y="3086119"/>
                  <a:pt x="503877" y="3042666"/>
                  <a:pt x="498764" y="3034145"/>
                </a:cubicBezTo>
                <a:cubicBezTo>
                  <a:pt x="494732" y="3027425"/>
                  <a:pt x="487680" y="3023062"/>
                  <a:pt x="482138" y="3017520"/>
                </a:cubicBezTo>
                <a:cubicBezTo>
                  <a:pt x="476596" y="3000894"/>
                  <a:pt x="469764" y="2984645"/>
                  <a:pt x="465513" y="2967643"/>
                </a:cubicBezTo>
                <a:cubicBezTo>
                  <a:pt x="462742" y="2956559"/>
                  <a:pt x="460483" y="2945335"/>
                  <a:pt x="457200" y="2934392"/>
                </a:cubicBezTo>
                <a:cubicBezTo>
                  <a:pt x="452164" y="2917606"/>
                  <a:pt x="450296" y="2899097"/>
                  <a:pt x="440575" y="2884516"/>
                </a:cubicBezTo>
                <a:lnTo>
                  <a:pt x="423949" y="2859578"/>
                </a:lnTo>
                <a:cubicBezTo>
                  <a:pt x="418407" y="2842952"/>
                  <a:pt x="419716" y="2822093"/>
                  <a:pt x="407324" y="2809701"/>
                </a:cubicBezTo>
                <a:cubicBezTo>
                  <a:pt x="401782" y="2804159"/>
                  <a:pt x="395594" y="2799196"/>
                  <a:pt x="390698" y="2793076"/>
                </a:cubicBezTo>
                <a:cubicBezTo>
                  <a:pt x="348747" y="2740638"/>
                  <a:pt x="397595" y="2791660"/>
                  <a:pt x="357447" y="2751512"/>
                </a:cubicBezTo>
                <a:cubicBezTo>
                  <a:pt x="354676" y="2743199"/>
                  <a:pt x="355331" y="2732770"/>
                  <a:pt x="349135" y="2726574"/>
                </a:cubicBezTo>
                <a:cubicBezTo>
                  <a:pt x="342939" y="2720378"/>
                  <a:pt x="331711" y="2722769"/>
                  <a:pt x="324197" y="2718261"/>
                </a:cubicBezTo>
                <a:cubicBezTo>
                  <a:pt x="267143" y="2684029"/>
                  <a:pt x="353278" y="2716872"/>
                  <a:pt x="282633" y="2693323"/>
                </a:cubicBezTo>
                <a:cubicBezTo>
                  <a:pt x="277091" y="2687781"/>
                  <a:pt x="272727" y="2680730"/>
                  <a:pt x="266007" y="2676698"/>
                </a:cubicBezTo>
                <a:cubicBezTo>
                  <a:pt x="216843" y="2647200"/>
                  <a:pt x="265175" y="2693797"/>
                  <a:pt x="216131" y="2651760"/>
                </a:cubicBezTo>
                <a:cubicBezTo>
                  <a:pt x="216108" y="2651740"/>
                  <a:pt x="174579" y="2610207"/>
                  <a:pt x="166255" y="2601883"/>
                </a:cubicBezTo>
                <a:lnTo>
                  <a:pt x="133004" y="2568632"/>
                </a:lnTo>
                <a:lnTo>
                  <a:pt x="99753" y="2518756"/>
                </a:lnTo>
                <a:lnTo>
                  <a:pt x="83127" y="2493818"/>
                </a:lnTo>
                <a:cubicBezTo>
                  <a:pt x="80356" y="2485505"/>
                  <a:pt x="79070" y="2476540"/>
                  <a:pt x="74815" y="2468880"/>
                </a:cubicBezTo>
                <a:cubicBezTo>
                  <a:pt x="65111" y="2451413"/>
                  <a:pt x="41564" y="2419003"/>
                  <a:pt x="41564" y="2419003"/>
                </a:cubicBezTo>
                <a:cubicBezTo>
                  <a:pt x="38793" y="2405149"/>
                  <a:pt x="36316" y="2391232"/>
                  <a:pt x="33251" y="2377440"/>
                </a:cubicBezTo>
                <a:cubicBezTo>
                  <a:pt x="30773" y="2366287"/>
                  <a:pt x="26816" y="2355458"/>
                  <a:pt x="24938" y="2344189"/>
                </a:cubicBezTo>
                <a:cubicBezTo>
                  <a:pt x="15050" y="2284858"/>
                  <a:pt x="7532" y="2221565"/>
                  <a:pt x="0" y="2161309"/>
                </a:cubicBezTo>
                <a:cubicBezTo>
                  <a:pt x="2771" y="2141913"/>
                  <a:pt x="4470" y="2122333"/>
                  <a:pt x="8313" y="2103120"/>
                </a:cubicBezTo>
                <a:cubicBezTo>
                  <a:pt x="10032" y="2094528"/>
                  <a:pt x="14219" y="2086607"/>
                  <a:pt x="16626" y="2078181"/>
                </a:cubicBezTo>
                <a:cubicBezTo>
                  <a:pt x="24449" y="2050799"/>
                  <a:pt x="27540" y="2031923"/>
                  <a:pt x="33251" y="2003367"/>
                </a:cubicBezTo>
                <a:cubicBezTo>
                  <a:pt x="36022" y="1934094"/>
                  <a:pt x="37718" y="1864770"/>
                  <a:pt x="41564" y="1795549"/>
                </a:cubicBezTo>
                <a:cubicBezTo>
                  <a:pt x="44944" y="1734703"/>
                  <a:pt x="44682" y="1718134"/>
                  <a:pt x="58189" y="1670858"/>
                </a:cubicBezTo>
                <a:cubicBezTo>
                  <a:pt x="60596" y="1662433"/>
                  <a:pt x="62583" y="1653757"/>
                  <a:pt x="66502" y="1645920"/>
                </a:cubicBezTo>
                <a:cubicBezTo>
                  <a:pt x="70970" y="1636984"/>
                  <a:pt x="78659" y="1629917"/>
                  <a:pt x="83127" y="1620981"/>
                </a:cubicBezTo>
                <a:cubicBezTo>
                  <a:pt x="117536" y="1552161"/>
                  <a:pt x="60427" y="1642560"/>
                  <a:pt x="108066" y="1571105"/>
                </a:cubicBezTo>
                <a:cubicBezTo>
                  <a:pt x="122674" y="1527277"/>
                  <a:pt x="106722" y="1562743"/>
                  <a:pt x="141317" y="1521229"/>
                </a:cubicBezTo>
                <a:cubicBezTo>
                  <a:pt x="147713" y="1513554"/>
                  <a:pt x="153474" y="1505226"/>
                  <a:pt x="157942" y="1496290"/>
                </a:cubicBezTo>
                <a:cubicBezTo>
                  <a:pt x="161861" y="1488453"/>
                  <a:pt x="160781" y="1478194"/>
                  <a:pt x="166255" y="1471352"/>
                </a:cubicBezTo>
                <a:cubicBezTo>
                  <a:pt x="172496" y="1463551"/>
                  <a:pt x="182880" y="1460269"/>
                  <a:pt x="191193" y="1454727"/>
                </a:cubicBezTo>
                <a:cubicBezTo>
                  <a:pt x="193964" y="1446414"/>
                  <a:pt x="194413" y="1436919"/>
                  <a:pt x="199506" y="1429789"/>
                </a:cubicBezTo>
                <a:cubicBezTo>
                  <a:pt x="208617" y="1417034"/>
                  <a:pt x="232757" y="1396538"/>
                  <a:pt x="232757" y="1396538"/>
                </a:cubicBezTo>
                <a:cubicBezTo>
                  <a:pt x="247265" y="1353011"/>
                  <a:pt x="234873" y="1377797"/>
                  <a:pt x="282633" y="1330036"/>
                </a:cubicBezTo>
                <a:lnTo>
                  <a:pt x="340822" y="1271847"/>
                </a:lnTo>
                <a:lnTo>
                  <a:pt x="374073" y="1238596"/>
                </a:lnTo>
                <a:lnTo>
                  <a:pt x="399011" y="1221970"/>
                </a:lnTo>
                <a:cubicBezTo>
                  <a:pt x="427514" y="1179216"/>
                  <a:pt x="400989" y="1212077"/>
                  <a:pt x="440575" y="1180407"/>
                </a:cubicBezTo>
                <a:cubicBezTo>
                  <a:pt x="446695" y="1175511"/>
                  <a:pt x="449996" y="1166868"/>
                  <a:pt x="457200" y="1163781"/>
                </a:cubicBezTo>
                <a:cubicBezTo>
                  <a:pt x="470187" y="1158215"/>
                  <a:pt x="484909" y="1158240"/>
                  <a:pt x="498764" y="1155469"/>
                </a:cubicBezTo>
                <a:cubicBezTo>
                  <a:pt x="515389" y="1144385"/>
                  <a:pt x="534511" y="1136347"/>
                  <a:pt x="548640" y="1122218"/>
                </a:cubicBezTo>
                <a:cubicBezTo>
                  <a:pt x="554182" y="1116676"/>
                  <a:pt x="558996" y="1110295"/>
                  <a:pt x="565266" y="1105592"/>
                </a:cubicBezTo>
                <a:cubicBezTo>
                  <a:pt x="581251" y="1093603"/>
                  <a:pt x="615142" y="1072341"/>
                  <a:pt x="615142" y="1072341"/>
                </a:cubicBezTo>
                <a:cubicBezTo>
                  <a:pt x="625778" y="1056386"/>
                  <a:pt x="647740" y="1019911"/>
                  <a:pt x="665018" y="1014152"/>
                </a:cubicBezTo>
                <a:lnTo>
                  <a:pt x="689957" y="1005840"/>
                </a:lnTo>
                <a:cubicBezTo>
                  <a:pt x="706582" y="994756"/>
                  <a:pt x="725704" y="986718"/>
                  <a:pt x="739833" y="972589"/>
                </a:cubicBezTo>
                <a:lnTo>
                  <a:pt x="773084" y="939338"/>
                </a:lnTo>
                <a:cubicBezTo>
                  <a:pt x="778626" y="933796"/>
                  <a:pt x="785362" y="929233"/>
                  <a:pt x="789709" y="922712"/>
                </a:cubicBezTo>
                <a:lnTo>
                  <a:pt x="806335" y="897774"/>
                </a:lnTo>
                <a:cubicBezTo>
                  <a:pt x="826835" y="815767"/>
                  <a:pt x="799511" y="900832"/>
                  <a:pt x="831273" y="847898"/>
                </a:cubicBezTo>
                <a:cubicBezTo>
                  <a:pt x="863651" y="793937"/>
                  <a:pt x="814082" y="848465"/>
                  <a:pt x="856211" y="806334"/>
                </a:cubicBezTo>
                <a:lnTo>
                  <a:pt x="881149" y="731520"/>
                </a:lnTo>
                <a:cubicBezTo>
                  <a:pt x="883920" y="723207"/>
                  <a:pt x="887337" y="715082"/>
                  <a:pt x="889462" y="706581"/>
                </a:cubicBezTo>
                <a:cubicBezTo>
                  <a:pt x="892233" y="695497"/>
                  <a:pt x="894492" y="684273"/>
                  <a:pt x="897775" y="673330"/>
                </a:cubicBezTo>
                <a:cubicBezTo>
                  <a:pt x="902811" y="656544"/>
                  <a:pt x="914400" y="623454"/>
                  <a:pt x="914400" y="623454"/>
                </a:cubicBezTo>
                <a:cubicBezTo>
                  <a:pt x="917171" y="598516"/>
                  <a:pt x="918588" y="573390"/>
                  <a:pt x="922713" y="548640"/>
                </a:cubicBezTo>
                <a:cubicBezTo>
                  <a:pt x="924154" y="539997"/>
                  <a:pt x="928619" y="532127"/>
                  <a:pt x="931026" y="523701"/>
                </a:cubicBezTo>
                <a:cubicBezTo>
                  <a:pt x="934164" y="512716"/>
                  <a:pt x="936055" y="501393"/>
                  <a:pt x="939338" y="490450"/>
                </a:cubicBezTo>
                <a:cubicBezTo>
                  <a:pt x="944374" y="473664"/>
                  <a:pt x="941382" y="450295"/>
                  <a:pt x="955964" y="440574"/>
                </a:cubicBezTo>
                <a:cubicBezTo>
                  <a:pt x="1032731" y="389397"/>
                  <a:pt x="938295" y="454708"/>
                  <a:pt x="997527" y="407323"/>
                </a:cubicBezTo>
                <a:cubicBezTo>
                  <a:pt x="1005329" y="401082"/>
                  <a:pt x="1014664" y="396939"/>
                  <a:pt x="1022466" y="390698"/>
                </a:cubicBezTo>
                <a:cubicBezTo>
                  <a:pt x="1028586" y="385802"/>
                  <a:pt x="1032371" y="378104"/>
                  <a:pt x="1039091" y="374072"/>
                </a:cubicBezTo>
                <a:cubicBezTo>
                  <a:pt x="1053100" y="365667"/>
                  <a:pt x="1094674" y="360425"/>
                  <a:pt x="1105593" y="357447"/>
                </a:cubicBezTo>
                <a:cubicBezTo>
                  <a:pt x="1122500" y="352836"/>
                  <a:pt x="1137948" y="341179"/>
                  <a:pt x="1155469" y="340821"/>
                </a:cubicBezTo>
                <a:lnTo>
                  <a:pt x="1562793" y="332509"/>
                </a:lnTo>
                <a:cubicBezTo>
                  <a:pt x="1593273" y="329738"/>
                  <a:pt x="1623683" y="326048"/>
                  <a:pt x="1654233" y="324196"/>
                </a:cubicBezTo>
                <a:cubicBezTo>
                  <a:pt x="1715144" y="320504"/>
                  <a:pt x="1776257" y="320391"/>
                  <a:pt x="1837113" y="315883"/>
                </a:cubicBezTo>
                <a:cubicBezTo>
                  <a:pt x="1851203" y="314839"/>
                  <a:pt x="1865046" y="311288"/>
                  <a:pt x="1878677" y="307570"/>
                </a:cubicBezTo>
                <a:cubicBezTo>
                  <a:pt x="1895584" y="302959"/>
                  <a:pt x="1928553" y="290945"/>
                  <a:pt x="1928553" y="290945"/>
                </a:cubicBezTo>
                <a:cubicBezTo>
                  <a:pt x="1934095" y="282632"/>
                  <a:pt x="1938937" y="273808"/>
                  <a:pt x="1945178" y="266007"/>
                </a:cubicBezTo>
                <a:cubicBezTo>
                  <a:pt x="1950074" y="259887"/>
                  <a:pt x="1959325" y="256816"/>
                  <a:pt x="1961804" y="249381"/>
                </a:cubicBezTo>
                <a:cubicBezTo>
                  <a:pt x="1968000" y="230793"/>
                  <a:pt x="1967346" y="210588"/>
                  <a:pt x="1970117" y="191192"/>
                </a:cubicBezTo>
                <a:cubicBezTo>
                  <a:pt x="1957520" y="77823"/>
                  <a:pt x="1961804" y="141469"/>
                  <a:pt x="1961804" y="0"/>
                </a:cubicBezTo>
              </a:path>
            </a:pathLst>
          </a:custGeom>
          <a:noFill/>
          <a:ln w="28575" cap="flat" cmpd="sng" algn="ctr">
            <a:solidFill>
              <a:srgbClr val="00FF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 flipV="1">
            <a:off x="5550937" y="1744306"/>
            <a:ext cx="9912" cy="2826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FFFF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177045" y="1425036"/>
            <a:ext cx="32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231338" y="1562288"/>
                <a:ext cx="8930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+1)/2</m:t>
                        </m:r>
                      </m:e>
                    </m:d>
                  </m:oMath>
                </a14:m>
                <a:endParaRPr lang="en-US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338" y="1562288"/>
                <a:ext cx="893001" cy="246221"/>
              </a:xfrm>
              <a:prstGeom prst="rect">
                <a:avLst/>
              </a:prstGeom>
              <a:blipFill rotWithShape="0">
                <a:blip r:embed="rId1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93700" y="2394724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58847" y="2402302"/>
            <a:ext cx="4116635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802504" y="1423565"/>
            <a:ext cx="3894103" cy="3967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34DE81B6-EC82-496D-BE7E-6F09C99D6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111" y="238432"/>
            <a:ext cx="380016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99FF33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Overflow</a:t>
            </a:r>
          </a:p>
        </p:txBody>
      </p:sp>
      <p:sp>
        <p:nvSpPr>
          <p:cNvPr id="78" name="Oval Callout 70">
            <a:extLst>
              <a:ext uri="{FF2B5EF4-FFF2-40B4-BE49-F238E27FC236}">
                <a16:creationId xmlns:a16="http://schemas.microsoft.com/office/drawing/2014/main" id="{AF7460F4-AFD4-4315-B1C3-05193BC5F64B}"/>
              </a:ext>
            </a:extLst>
          </p:cNvPr>
          <p:cNvSpPr/>
          <p:nvPr/>
        </p:nvSpPr>
        <p:spPr bwMode="auto">
          <a:xfrm>
            <a:off x="3612277" y="5935919"/>
            <a:ext cx="914400" cy="292748"/>
          </a:xfrm>
          <a:prstGeom prst="wedgeEllipseCallout">
            <a:avLst>
              <a:gd name="adj1" fmla="val 9088"/>
              <a:gd name="adj2" fmla="val -16878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3189784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397918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Line 11"/>
          <p:cNvSpPr>
            <a:spLocks noChangeShapeType="1"/>
          </p:cNvSpPr>
          <p:nvPr/>
        </p:nvSpPr>
        <p:spPr bwMode="auto">
          <a:xfrm>
            <a:off x="4012304" y="3725534"/>
            <a:ext cx="1813896" cy="19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342968" y="2967216"/>
            <a:ext cx="7811" cy="632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786032" y="2967216"/>
            <a:ext cx="2767168" cy="623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656681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554661" y="3863631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11240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665101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36"/>
          <p:cNvSpPr txBox="1">
            <a:spLocks noChangeArrowheads="1"/>
          </p:cNvSpPr>
          <p:nvPr/>
        </p:nvSpPr>
        <p:spPr bwMode="auto">
          <a:xfrm>
            <a:off x="3419146" y="3053211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cxnSp>
        <p:nvCxnSpPr>
          <p:cNvPr id="46" name="Straight Arrow Connector 38"/>
          <p:cNvCxnSpPr>
            <a:cxnSpLocks noChangeShapeType="1"/>
          </p:cNvCxnSpPr>
          <p:nvPr/>
        </p:nvCxnSpPr>
        <p:spPr bwMode="auto">
          <a:xfrm flipH="1">
            <a:off x="3542730" y="3287286"/>
            <a:ext cx="93783" cy="2978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26503" y="268099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17606" y="3570836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72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5" y="2967216"/>
            <a:ext cx="206303" cy="623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786032" y="2967216"/>
            <a:ext cx="2767168" cy="623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3421626" y="3023227"/>
            <a:ext cx="1347018" cy="56702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Box 36"/>
          <p:cNvSpPr txBox="1">
            <a:spLocks noChangeArrowheads="1"/>
          </p:cNvSpPr>
          <p:nvPr/>
        </p:nvSpPr>
        <p:spPr bwMode="auto">
          <a:xfrm>
            <a:off x="4173167" y="3411100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26503" y="268099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2"/>
          </p:cNvCxnSpPr>
          <p:nvPr/>
        </p:nvCxnSpPr>
        <p:spPr>
          <a:xfrm flipV="1">
            <a:off x="3933889" y="4077473"/>
            <a:ext cx="23595" cy="9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4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0942"/>
            <a:ext cx="7772400" cy="560439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+mn-lt"/>
                <a:cs typeface="Times New Roman" panose="02020603050405020304" pitchFamily="18" charset="0"/>
              </a:rPr>
              <a:t>B+tree</a:t>
            </a:r>
            <a:r>
              <a:rPr lang="en-US" altLang="en-US" dirty="0">
                <a:latin typeface="+mn-lt"/>
                <a:cs typeface="Times New Roman" panose="02020603050405020304" pitchFamily="18" charset="0"/>
              </a:rPr>
              <a:t> rules</a:t>
            </a:r>
            <a:endParaRPr lang="en-US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303" y="2769816"/>
            <a:ext cx="7907594" cy="2119403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Rule 1.</a:t>
            </a:r>
            <a:r>
              <a:rPr lang="en-US" altLang="en-US" sz="2200" dirty="0">
                <a:cs typeface="Times New Roman" panose="02020603050405020304" pitchFamily="18" charset="0"/>
              </a:rPr>
              <a:t> All leaves are at same lowest level (balanced tree)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Rule 2.</a:t>
            </a:r>
            <a:r>
              <a:rPr lang="en-US" altLang="en-US" sz="2200" dirty="0">
                <a:cs typeface="Times New Roman" panose="02020603050405020304" pitchFamily="18" charset="0"/>
              </a:rPr>
              <a:t> Pointers in non-leaves point to children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Rule 3.</a:t>
            </a:r>
            <a:r>
              <a:rPr lang="en-US" altLang="en-US" sz="2200" dirty="0">
                <a:cs typeface="Times New Roman" panose="02020603050405020304" pitchFamily="18" charset="0"/>
              </a:rPr>
              <a:t> Pointers in leaves point to records except for a  	“sequence pointer”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B0F0"/>
                </a:solidFill>
                <a:cs typeface="Times New Roman" panose="02020603050405020304" pitchFamily="18" charset="0"/>
              </a:rPr>
              <a:t>Rule 3.</a:t>
            </a:r>
            <a:r>
              <a:rPr lang="en-US" altLang="en-US" sz="2200" dirty="0">
                <a:cs typeface="Times New Roman" panose="02020603050405020304" pitchFamily="18" charset="0"/>
              </a:rPr>
              <a:t> Number of keys/pointers in nodes:</a:t>
            </a:r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B41530-5E3C-4D96-B771-80E078ED2A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32410"/>
              </p:ext>
            </p:extLst>
          </p:nvPr>
        </p:nvGraphicFramePr>
        <p:xfrm>
          <a:off x="1309208" y="4825603"/>
          <a:ext cx="5884279" cy="146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7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99"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Max. #</a:t>
                      </a:r>
                    </a:p>
                    <a:p>
                      <a:pPr algn="ctr"/>
                      <a:r>
                        <a:rPr lang="en-US" sz="1400" b="0" dirty="0"/>
                        <a:t>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Max. #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Min. #</a:t>
                      </a:r>
                    </a:p>
                    <a:p>
                      <a:pPr algn="ctr"/>
                      <a:r>
                        <a:rPr lang="en-US" sz="1400" b="0" dirty="0"/>
                        <a:t>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Min. #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Non-leaf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ym typeface="Symbol" panose="05050102010706020507" pitchFamily="18" charset="2"/>
                        </a:rPr>
                        <a:t>(n+1)/2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ym typeface="Symbol" panose="05050102010706020507" pitchFamily="18" charset="2"/>
                        </a:rPr>
                        <a:t>(n+1)/21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ym typeface="Symbol" panose="05050102010706020507" pitchFamily="18" charset="2"/>
                        </a:rPr>
                        <a:t>(n+1)/2+1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ym typeface="Symbol" panose="05050102010706020507" pitchFamily="18" charset="2"/>
                        </a:rPr>
                        <a:t>(n+1)/2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C6459BE5-7A40-4241-B14C-CB6C8ACAB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59440"/>
            <a:ext cx="7772400" cy="46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A node of a B+ tree of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order n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kern="0" dirty="0">
                <a:cs typeface="Times New Roman" panose="02020603050405020304" pitchFamily="18" charset="0"/>
              </a:rPr>
              <a:t>	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FD20D3B-D8EF-43CD-BF91-33D5A1F88968}"/>
              </a:ext>
            </a:extLst>
          </p:cNvPr>
          <p:cNvGrpSpPr/>
          <p:nvPr/>
        </p:nvGrpSpPr>
        <p:grpSpPr>
          <a:xfrm>
            <a:off x="762350" y="1739918"/>
            <a:ext cx="4236787" cy="392514"/>
            <a:chOff x="1057318" y="1739918"/>
            <a:chExt cx="4236787" cy="392514"/>
          </a:xfrm>
        </p:grpSpPr>
        <p:grpSp>
          <p:nvGrpSpPr>
            <p:cNvPr id="7" name="Group 29">
              <a:extLst>
                <a:ext uri="{FF2B5EF4-FFF2-40B4-BE49-F238E27FC236}">
                  <a16:creationId xmlns:a16="http://schemas.microsoft.com/office/drawing/2014/main" id="{57271B02-0A65-49FB-BA83-87A56BA09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318" y="1739918"/>
              <a:ext cx="4236787" cy="384795"/>
              <a:chOff x="3701143" y="4540724"/>
              <a:chExt cx="4511227" cy="568305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FD98CE71-2632-4CC2-94BF-F5710F934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1143" y="4586514"/>
                <a:ext cx="4455886" cy="52251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600">
                  <a:latin typeface="+mn-lt"/>
                </a:endParaRPr>
              </a:p>
            </p:txBody>
          </p:sp>
          <p:cxnSp>
            <p:nvCxnSpPr>
              <p:cNvPr id="9" name="Straight Connector 12">
                <a:extLst>
                  <a:ext uri="{FF2B5EF4-FFF2-40B4-BE49-F238E27FC236}">
                    <a16:creationId xmlns:a16="http://schemas.microsoft.com/office/drawing/2014/main" id="{6995A527-2E2F-407F-8FAD-11EA1B50D2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3898774" y="4855028"/>
                <a:ext cx="508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Straight Connector 13">
                <a:extLst>
                  <a:ext uri="{FF2B5EF4-FFF2-40B4-BE49-F238E27FC236}">
                    <a16:creationId xmlns:a16="http://schemas.microsoft.com/office/drawing/2014/main" id="{32A7CB77-A9F0-4346-8948-49FD2226AC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328055" y="4847772"/>
                <a:ext cx="508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Straight Connector 14">
                <a:extLst>
                  <a:ext uri="{FF2B5EF4-FFF2-40B4-BE49-F238E27FC236}">
                    <a16:creationId xmlns:a16="http://schemas.microsoft.com/office/drawing/2014/main" id="{81135303-62E4-47FB-BCF1-C6F9ED54A8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784437" y="4840513"/>
                <a:ext cx="508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Straight Connector 15">
                <a:extLst>
                  <a:ext uri="{FF2B5EF4-FFF2-40B4-BE49-F238E27FC236}">
                    <a16:creationId xmlns:a16="http://schemas.microsoft.com/office/drawing/2014/main" id="{02ED24D3-ADC5-4CF4-9B0B-D4ACD2303C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229657" y="4847774"/>
                <a:ext cx="508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Straight Connector 16">
                <a:extLst>
                  <a:ext uri="{FF2B5EF4-FFF2-40B4-BE49-F238E27FC236}">
                    <a16:creationId xmlns:a16="http://schemas.microsoft.com/office/drawing/2014/main" id="{073898C4-FB1B-4BB5-AE8C-60F33E97F2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5692890" y="4840513"/>
                <a:ext cx="508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Straight Connector 17">
                <a:extLst>
                  <a:ext uri="{FF2B5EF4-FFF2-40B4-BE49-F238E27FC236}">
                    <a16:creationId xmlns:a16="http://schemas.microsoft.com/office/drawing/2014/main" id="{D599D476-9C72-4B86-B551-13EC169DAC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011684" y="4847772"/>
                <a:ext cx="508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TextBox 20">
                <a:extLst>
                  <a:ext uri="{FF2B5EF4-FFF2-40B4-BE49-F238E27FC236}">
                    <a16:creationId xmlns:a16="http://schemas.microsoft.com/office/drawing/2014/main" id="{89C9D94F-D183-4FC0-8578-F35D1E7CC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6583" y="4571218"/>
                <a:ext cx="585787" cy="418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i="1" dirty="0">
                    <a:latin typeface="+mn-lt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600" i="1" baseline="-25000" dirty="0">
                    <a:latin typeface="+mn-lt"/>
                    <a:cs typeface="Times New Roman" panose="02020603050405020304" pitchFamily="18" charset="0"/>
                  </a:rPr>
                  <a:t>n</a:t>
                </a:r>
                <a:r>
                  <a:rPr lang="en-US" altLang="en-US" sz="1600" baseline="-25000" dirty="0">
                    <a:latin typeface="+mn-lt"/>
                    <a:cs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16" name="TextBox 21">
                <a:extLst>
                  <a:ext uri="{FF2B5EF4-FFF2-40B4-BE49-F238E27FC236}">
                    <a16:creationId xmlns:a16="http://schemas.microsoft.com/office/drawing/2014/main" id="{7FF74DC7-6C73-4D98-B560-CBD09A566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5692" y="4593772"/>
                <a:ext cx="387793" cy="4180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i="1" dirty="0" err="1">
                    <a:latin typeface="+mn-lt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600" i="1" baseline="-25000" dirty="0" err="1">
                    <a:latin typeface="+mn-lt"/>
                    <a:cs typeface="Times New Roman" panose="02020603050405020304" pitchFamily="18" charset="0"/>
                  </a:rPr>
                  <a:t>n</a:t>
                </a:r>
                <a:endParaRPr lang="en-US" altLang="en-US" sz="1600" i="1" baseline="-25000" dirty="0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C8C368AE-8A5C-4159-B020-B2F82DFF7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5692" y="4638042"/>
                <a:ext cx="386088" cy="418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i="1" dirty="0">
                    <a:latin typeface="+mn-lt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600" baseline="-25000" dirty="0">
                    <a:latin typeface="+mn-lt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8" name="TextBox 23">
                <a:extLst>
                  <a:ext uri="{FF2B5EF4-FFF2-40B4-BE49-F238E27FC236}">
                    <a16:creationId xmlns:a16="http://schemas.microsoft.com/office/drawing/2014/main" id="{4EA7BBCB-74EC-4208-9662-0ABEFD839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2791" y="4606014"/>
                <a:ext cx="398034" cy="418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i="1" dirty="0">
                    <a:latin typeface="+mn-lt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600" baseline="-25000" dirty="0">
                    <a:latin typeface="+mn-lt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" name="TextBox 24">
                <a:extLst>
                  <a:ext uri="{FF2B5EF4-FFF2-40B4-BE49-F238E27FC236}">
                    <a16:creationId xmlns:a16="http://schemas.microsoft.com/office/drawing/2014/main" id="{352517F8-F71C-455A-A3C4-3615A4FC4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0782" y="4627585"/>
                <a:ext cx="386088" cy="418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i="1" dirty="0">
                    <a:latin typeface="+mn-lt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600" baseline="-25000" dirty="0">
                    <a:latin typeface="+mn-lt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0" name="TextBox 25">
                <a:extLst>
                  <a:ext uri="{FF2B5EF4-FFF2-40B4-BE49-F238E27FC236}">
                    <a16:creationId xmlns:a16="http://schemas.microsoft.com/office/drawing/2014/main" id="{A9B7292A-0A15-4677-891E-F7CFB740A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1036" y="4593772"/>
                <a:ext cx="398034" cy="418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i="1" dirty="0">
                    <a:latin typeface="+mn-lt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600" baseline="-25000" dirty="0">
                    <a:latin typeface="+mn-lt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21" name="Straight Connector 26">
                <a:extLst>
                  <a:ext uri="{FF2B5EF4-FFF2-40B4-BE49-F238E27FC236}">
                    <a16:creationId xmlns:a16="http://schemas.microsoft.com/office/drawing/2014/main" id="{7CB9ACA7-04D8-4E7F-82FF-C31EA7A0542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419485" y="4840515"/>
                <a:ext cx="508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TextBox 27">
                <a:extLst>
                  <a:ext uri="{FF2B5EF4-FFF2-40B4-BE49-F238E27FC236}">
                    <a16:creationId xmlns:a16="http://schemas.microsoft.com/office/drawing/2014/main" id="{52A9EF78-1B30-4B37-B5E0-882D8FD604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3379" y="4601028"/>
                <a:ext cx="398034" cy="418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i="1" dirty="0">
                    <a:latin typeface="+mn-lt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600" baseline="-25000" dirty="0">
                    <a:latin typeface="+mn-lt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" name="TextBox 28">
                <a:extLst>
                  <a:ext uri="{FF2B5EF4-FFF2-40B4-BE49-F238E27FC236}">
                    <a16:creationId xmlns:a16="http://schemas.microsoft.com/office/drawing/2014/main" id="{D4A9B1A6-D903-48E2-B0CE-F698AD836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5134" y="4540724"/>
                <a:ext cx="555064" cy="418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+mn-lt"/>
                  </a:rPr>
                  <a:t>……</a:t>
                </a:r>
              </a:p>
            </p:txBody>
          </p:sp>
        </p:grpSp>
        <p:cxnSp>
          <p:nvCxnSpPr>
            <p:cNvPr id="51" name="Straight Connector 16">
              <a:extLst>
                <a:ext uri="{FF2B5EF4-FFF2-40B4-BE49-F238E27FC236}">
                  <a16:creationId xmlns:a16="http://schemas.microsoft.com/office/drawing/2014/main" id="{8AA1F0D5-288D-4C96-891B-BF4DF892EA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50037" y="1960451"/>
              <a:ext cx="3439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Box 20">
              <a:extLst>
                <a:ext uri="{FF2B5EF4-FFF2-40B4-BE49-F238E27FC236}">
                  <a16:creationId xmlns:a16="http://schemas.microsoft.com/office/drawing/2014/main" id="{5767A5CF-4F26-442D-8F32-920E77BA0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000" y="1746875"/>
              <a:ext cx="3754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 dirty="0" err="1">
                  <a:latin typeface="+mn-lt"/>
                  <a:cs typeface="Times New Roman" panose="02020603050405020304" pitchFamily="18" charset="0"/>
                </a:rPr>
                <a:t>p</a:t>
              </a:r>
              <a:r>
                <a:rPr lang="en-US" altLang="en-US" sz="1600" i="1" baseline="-25000" dirty="0" err="1">
                  <a:latin typeface="+mn-lt"/>
                  <a:cs typeface="Times New Roman" panose="02020603050405020304" pitchFamily="18" charset="0"/>
                </a:rPr>
                <a:t>n</a:t>
              </a:r>
              <a:endParaRPr lang="en-US" altLang="en-US" sz="1600" baseline="-25000" dirty="0">
                <a:latin typeface="+mn-lt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662E3F-674C-4331-B75C-A4BFC37CE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27665"/>
              </p:ext>
            </p:extLst>
          </p:nvPr>
        </p:nvGraphicFramePr>
        <p:xfrm>
          <a:off x="5663382" y="1308509"/>
          <a:ext cx="2814290" cy="2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4">
                  <a:extLst>
                    <a:ext uri="{9D8B030D-6E8A-4147-A177-3AD203B41FA5}">
                      <a16:colId xmlns:a16="http://schemas.microsoft.com/office/drawing/2014/main" val="3513071410"/>
                    </a:ext>
                  </a:extLst>
                </a:gridCol>
                <a:gridCol w="452284">
                  <a:extLst>
                    <a:ext uri="{9D8B030D-6E8A-4147-A177-3AD203B41FA5}">
                      <a16:colId xmlns:a16="http://schemas.microsoft.com/office/drawing/2014/main" val="1701675070"/>
                    </a:ext>
                  </a:extLst>
                </a:gridCol>
                <a:gridCol w="814044">
                  <a:extLst>
                    <a:ext uri="{9D8B030D-6E8A-4147-A177-3AD203B41FA5}">
                      <a16:colId xmlns:a16="http://schemas.microsoft.com/office/drawing/2014/main" val="731620468"/>
                    </a:ext>
                  </a:extLst>
                </a:gridCol>
                <a:gridCol w="507403">
                  <a:extLst>
                    <a:ext uri="{9D8B030D-6E8A-4147-A177-3AD203B41FA5}">
                      <a16:colId xmlns:a16="http://schemas.microsoft.com/office/drawing/2014/main" val="1852547612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79030983"/>
                    </a:ext>
                  </a:extLst>
                </a:gridCol>
              </a:tblGrid>
              <a:tr h="284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 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‧‧‧‧‧‧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baseline="-2500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 baseline="-250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59951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87C3F459-DED4-4FDC-8F8F-4CB7917B7C7A}"/>
              </a:ext>
            </a:extLst>
          </p:cNvPr>
          <p:cNvGrpSpPr/>
          <p:nvPr/>
        </p:nvGrpSpPr>
        <p:grpSpPr>
          <a:xfrm>
            <a:off x="5314586" y="1563329"/>
            <a:ext cx="3507847" cy="725224"/>
            <a:chOff x="5314586" y="1563329"/>
            <a:chExt cx="3507847" cy="72522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29BE6EF-9BF3-4DE1-A90E-44B830DD661D}"/>
                </a:ext>
              </a:extLst>
            </p:cNvPr>
            <p:cNvGrpSpPr/>
            <p:nvPr/>
          </p:nvGrpSpPr>
          <p:grpSpPr>
            <a:xfrm>
              <a:off x="5457153" y="1578747"/>
              <a:ext cx="3327104" cy="455815"/>
              <a:chOff x="5457153" y="1578747"/>
              <a:chExt cx="3327104" cy="455815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35BB2FD-4808-4BD9-8524-65D974A9FA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35924" y="1581144"/>
                <a:ext cx="44341" cy="20435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30AC87D-D717-4381-82A2-3D19E33E76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05174" y="1586310"/>
                <a:ext cx="0" cy="20684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3E0CC01-467B-4D8C-AFD7-D66C0E3B0B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53763" y="1578747"/>
                <a:ext cx="38232" cy="22148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FFEBFC-90A8-4F8D-98C6-28C343C1E05F}"/>
                  </a:ext>
                </a:extLst>
              </p:cNvPr>
              <p:cNvSpPr txBox="1"/>
              <p:nvPr/>
            </p:nvSpPr>
            <p:spPr>
              <a:xfrm>
                <a:off x="5457153" y="1737531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1F5ED5-D68C-4720-AE18-F9771530194A}"/>
                  </a:ext>
                </a:extLst>
              </p:cNvPr>
              <p:cNvSpPr txBox="1"/>
              <p:nvPr/>
            </p:nvSpPr>
            <p:spPr>
              <a:xfrm>
                <a:off x="6004733" y="1757563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7D3E2C-AE56-48FC-812E-33AE800D189E}"/>
                  </a:ext>
                </a:extLst>
              </p:cNvPr>
              <p:cNvSpPr txBox="1"/>
              <p:nvPr/>
            </p:nvSpPr>
            <p:spPr>
              <a:xfrm>
                <a:off x="6459401" y="1742739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0F3CE6-31EE-4662-91BC-22EC6E2EDBB0}"/>
                  </a:ext>
                </a:extLst>
              </p:cNvPr>
              <p:cNvSpPr txBox="1"/>
              <p:nvPr/>
            </p:nvSpPr>
            <p:spPr>
              <a:xfrm>
                <a:off x="8325477" y="1745419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n+1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1EB01F3-757F-42EA-95B4-F3A641DDFDF0}"/>
                  </a:ext>
                </a:extLst>
              </p:cNvPr>
              <p:cNvSpPr txBox="1"/>
              <p:nvPr/>
            </p:nvSpPr>
            <p:spPr>
              <a:xfrm>
                <a:off x="7763769" y="1754541"/>
                <a:ext cx="3273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 err="1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 err="1">
                    <a:cs typeface="Times New Roman" panose="02020603050405020304" pitchFamily="18" charset="0"/>
                  </a:rPr>
                  <a:t>n</a:t>
                </a:r>
                <a:endParaRPr lang="en-US" altLang="en-US" sz="1200" baseline="-250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75B25EE-B5D9-426D-96C4-21F32D17D4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20176" y="1583557"/>
                <a:ext cx="0" cy="20684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08B903-653F-4127-BDC6-E9D99D414C44}"/>
                </a:ext>
              </a:extLst>
            </p:cNvPr>
            <p:cNvGrpSpPr/>
            <p:nvPr/>
          </p:nvGrpSpPr>
          <p:grpSpPr>
            <a:xfrm>
              <a:off x="7288174" y="1563329"/>
              <a:ext cx="420308" cy="473837"/>
              <a:chOff x="7288174" y="1563329"/>
              <a:chExt cx="420308" cy="473837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E8E1BDB-4659-420D-B435-E84B69E0406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25196" y="1563329"/>
                <a:ext cx="0" cy="24181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F9A126-53EA-489C-B8EB-B4C8C97ABFFC}"/>
                  </a:ext>
                </a:extLst>
              </p:cNvPr>
              <p:cNvSpPr txBox="1"/>
              <p:nvPr/>
            </p:nvSpPr>
            <p:spPr>
              <a:xfrm>
                <a:off x="7288174" y="1760167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n-1</a:t>
                </a: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97DF2C8-50AF-4214-8D59-3FF1087087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57806" y="1591226"/>
              <a:ext cx="0" cy="2068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2F8378-412D-428D-9CBC-F0DBFD3BCFF5}"/>
                </a:ext>
              </a:extLst>
            </p:cNvPr>
            <p:cNvSpPr txBox="1"/>
            <p:nvPr/>
          </p:nvSpPr>
          <p:spPr>
            <a:xfrm>
              <a:off x="5314586" y="202758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k&lt; k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956D43-A02E-47D2-B053-2437B6665B21}"/>
                </a:ext>
              </a:extLst>
            </p:cNvPr>
            <p:cNvSpPr txBox="1"/>
            <p:nvPr/>
          </p:nvSpPr>
          <p:spPr>
            <a:xfrm>
              <a:off x="5820947" y="2042332"/>
              <a:ext cx="6559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en-US" sz="1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≤</a:t>
              </a:r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k&lt;k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39C1E3-7CAE-46E5-B8BA-506F25951121}"/>
                </a:ext>
              </a:extLst>
            </p:cNvPr>
            <p:cNvSpPr txBox="1"/>
            <p:nvPr/>
          </p:nvSpPr>
          <p:spPr>
            <a:xfrm>
              <a:off x="7576005" y="2037416"/>
              <a:ext cx="766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000" i="1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en-US" sz="1000" baseline="-25000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--1</a:t>
              </a:r>
              <a:r>
                <a:rPr lang="en-US" altLang="en-US" sz="1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≤</a:t>
              </a:r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k&lt;</a:t>
              </a:r>
              <a:r>
                <a:rPr lang="en-US" altLang="en-US" sz="1000" i="1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en-US" sz="1000" baseline="-25000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n</a:t>
              </a:r>
              <a:endParaRPr lang="en-US" altLang="en-US" sz="1000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EEF0D3-C0D7-4827-A3A1-571501DB10EA}"/>
                </a:ext>
              </a:extLst>
            </p:cNvPr>
            <p:cNvSpPr txBox="1"/>
            <p:nvPr/>
          </p:nvSpPr>
          <p:spPr>
            <a:xfrm>
              <a:off x="8338005" y="2022668"/>
              <a:ext cx="4844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000" i="1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en-US" sz="1000" baseline="-25000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-</a:t>
              </a:r>
              <a:r>
                <a:rPr lang="en-US" altLang="en-US" sz="1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≤</a:t>
              </a:r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endParaRPr lang="en-US" altLang="en-US" sz="1000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526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5" y="2967216"/>
            <a:ext cx="206303" cy="623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3786032" y="2967216"/>
            <a:ext cx="2767168" cy="623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3421626" y="3023227"/>
            <a:ext cx="1347018" cy="56702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37194" y="3112446"/>
            <a:ext cx="805862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no room!</a:t>
            </a:r>
          </a:p>
        </p:txBody>
      </p:sp>
      <p:sp>
        <p:nvSpPr>
          <p:cNvPr id="48" name="TextBox 36"/>
          <p:cNvSpPr txBox="1">
            <a:spLocks noChangeArrowheads="1"/>
          </p:cNvSpPr>
          <p:nvPr/>
        </p:nvSpPr>
        <p:spPr bwMode="auto">
          <a:xfrm>
            <a:off x="4173167" y="3411100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426503" y="2680990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55" idx="2"/>
          </p:cNvCxnSpPr>
          <p:nvPr/>
        </p:nvCxnSpPr>
        <p:spPr>
          <a:xfrm flipV="1">
            <a:off x="3933889" y="4077473"/>
            <a:ext cx="23595" cy="9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784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4" y="2993434"/>
            <a:ext cx="1061035" cy="5968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5146344" y="2986530"/>
            <a:ext cx="1406855" cy="603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40275"/>
              </p:ext>
            </p:extLst>
          </p:nvPr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216120" y="26968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3816595" y="2752678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150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01282" y="356771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427305" y="26846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4674992" y="2982489"/>
            <a:ext cx="37374" cy="57547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4" idx="2"/>
          </p:cNvCxnSpPr>
          <p:nvPr/>
        </p:nvCxnSpPr>
        <p:spPr>
          <a:xfrm flipV="1">
            <a:off x="3933889" y="4077473"/>
            <a:ext cx="23595" cy="9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353864" y="2582025"/>
            <a:ext cx="3309517" cy="49571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F9B2D792-B9F3-4D8F-A2A4-38E6021C7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131" y="2119221"/>
            <a:ext cx="2264339" cy="5552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81E2D22E-AA3E-4536-873A-9643604F961E}"/>
              </a:ext>
            </a:extLst>
          </p:cNvPr>
          <p:cNvGraphicFramePr>
            <a:graphicFrameLocks noGrp="1"/>
          </p:cNvGraphicFramePr>
          <p:nvPr/>
        </p:nvGraphicFramePr>
        <p:xfrm>
          <a:off x="5009439" y="11630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36">
            <a:extLst>
              <a:ext uri="{FF2B5EF4-FFF2-40B4-BE49-F238E27FC236}">
                <a16:creationId xmlns:a16="http://schemas.microsoft.com/office/drawing/2014/main" id="{5496E531-3696-447C-A98F-31319D914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562" y="1590322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1DA584EF-394A-400C-9D5A-B08022F79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008" y="1562628"/>
            <a:ext cx="341582" cy="2255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ounded Rectangle 51">
            <a:extLst>
              <a:ext uri="{FF2B5EF4-FFF2-40B4-BE49-F238E27FC236}">
                <a16:creationId xmlns:a16="http://schemas.microsoft.com/office/drawing/2014/main" id="{0B78084F-5A6A-45C6-AF88-46CD84D1F990}"/>
              </a:ext>
            </a:extLst>
          </p:cNvPr>
          <p:cNvSpPr/>
          <p:nvPr/>
        </p:nvSpPr>
        <p:spPr>
          <a:xfrm>
            <a:off x="4811856" y="1060510"/>
            <a:ext cx="1751489" cy="82616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6FF463-92FB-468E-A13D-54E6A15C24DE}"/>
              </a:ext>
            </a:extLst>
          </p:cNvPr>
          <p:cNvSpPr/>
          <p:nvPr/>
        </p:nvSpPr>
        <p:spPr>
          <a:xfrm>
            <a:off x="4986539" y="111781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EFADB96-B512-42B9-9411-795FCB817801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4593203" y="1886679"/>
            <a:ext cx="1094398" cy="69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50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4" y="2993434"/>
            <a:ext cx="1061035" cy="5968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5146344" y="2986530"/>
            <a:ext cx="1406855" cy="603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73083"/>
              </p:ext>
            </p:extLst>
          </p:nvPr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238545" y="517807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3988143" y="5752165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cxnSp>
        <p:nvCxnSpPr>
          <p:cNvPr id="28" name="Straight Arrow Connector 38"/>
          <p:cNvCxnSpPr>
            <a:cxnSpLocks noChangeShapeType="1"/>
            <a:stCxn id="26" idx="0"/>
          </p:cNvCxnSpPr>
          <p:nvPr/>
        </p:nvCxnSpPr>
        <p:spPr bwMode="auto">
          <a:xfrm flipH="1" flipV="1">
            <a:off x="4120412" y="5462142"/>
            <a:ext cx="85098" cy="29002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ounded Rectangle 4"/>
          <p:cNvSpPr/>
          <p:nvPr/>
        </p:nvSpPr>
        <p:spPr>
          <a:xfrm>
            <a:off x="3030307" y="5023712"/>
            <a:ext cx="1807164" cy="10054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216120" y="26968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36"/>
          <p:cNvSpPr txBox="1">
            <a:spLocks noChangeArrowheads="1"/>
          </p:cNvSpPr>
          <p:nvPr/>
        </p:nvSpPr>
        <p:spPr bwMode="auto">
          <a:xfrm>
            <a:off x="3816595" y="2752678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150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420709" y="35543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01282" y="356771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427305" y="2684688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4674992" y="2982489"/>
            <a:ext cx="37374" cy="57547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58460" y="1809884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206407" y="5166555"/>
            <a:ext cx="1401233" cy="3086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40077" y="3454410"/>
            <a:ext cx="3234813" cy="62306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4" idx="2"/>
          </p:cNvCxnSpPr>
          <p:nvPr/>
        </p:nvCxnSpPr>
        <p:spPr>
          <a:xfrm flipV="1">
            <a:off x="3933889" y="4077473"/>
            <a:ext cx="23595" cy="9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2353864" y="2582025"/>
            <a:ext cx="3309517" cy="495713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F9B2D792-B9F3-4D8F-A2A4-38E6021C7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131" y="2119221"/>
            <a:ext cx="2264339" cy="5552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">
            <a:extLst>
              <a:ext uri="{FF2B5EF4-FFF2-40B4-BE49-F238E27FC236}">
                <a16:creationId xmlns:a16="http://schemas.microsoft.com/office/drawing/2014/main" id="{3DD97631-C4D4-40EC-B2FA-49AA19A68EC7}"/>
              </a:ext>
            </a:extLst>
          </p:cNvPr>
          <p:cNvSpPr/>
          <p:nvPr/>
        </p:nvSpPr>
        <p:spPr>
          <a:xfrm>
            <a:off x="2620671" y="2314920"/>
            <a:ext cx="1401421" cy="470443"/>
          </a:xfrm>
          <a:custGeom>
            <a:avLst/>
            <a:gdLst>
              <a:gd name="connsiteX0" fmla="*/ 1671484 w 1671484"/>
              <a:gd name="connsiteY0" fmla="*/ 953729 h 953729"/>
              <a:gd name="connsiteX1" fmla="*/ 1651820 w 1671484"/>
              <a:gd name="connsiteY1" fmla="*/ 619432 h 953729"/>
              <a:gd name="connsiteX2" fmla="*/ 1641988 w 1671484"/>
              <a:gd name="connsiteY2" fmla="*/ 589935 h 953729"/>
              <a:gd name="connsiteX3" fmla="*/ 1622323 w 1671484"/>
              <a:gd name="connsiteY3" fmla="*/ 560439 h 953729"/>
              <a:gd name="connsiteX4" fmla="*/ 1582994 w 1671484"/>
              <a:gd name="connsiteY4" fmla="*/ 511277 h 953729"/>
              <a:gd name="connsiteX5" fmla="*/ 1563330 w 1671484"/>
              <a:gd name="connsiteY5" fmla="*/ 481781 h 953729"/>
              <a:gd name="connsiteX6" fmla="*/ 1533833 w 1671484"/>
              <a:gd name="connsiteY6" fmla="*/ 471948 h 953729"/>
              <a:gd name="connsiteX7" fmla="*/ 1504336 w 1671484"/>
              <a:gd name="connsiteY7" fmla="*/ 452284 h 953729"/>
              <a:gd name="connsiteX8" fmla="*/ 1396181 w 1671484"/>
              <a:gd name="connsiteY8" fmla="*/ 422787 h 953729"/>
              <a:gd name="connsiteX9" fmla="*/ 1366684 w 1671484"/>
              <a:gd name="connsiteY9" fmla="*/ 412955 h 953729"/>
              <a:gd name="connsiteX10" fmla="*/ 1258530 w 1671484"/>
              <a:gd name="connsiteY10" fmla="*/ 383458 h 953729"/>
              <a:gd name="connsiteX11" fmla="*/ 1229033 w 1671484"/>
              <a:gd name="connsiteY11" fmla="*/ 373626 h 953729"/>
              <a:gd name="connsiteX12" fmla="*/ 1199536 w 1671484"/>
              <a:gd name="connsiteY12" fmla="*/ 363794 h 953729"/>
              <a:gd name="connsiteX13" fmla="*/ 1101213 w 1671484"/>
              <a:gd name="connsiteY13" fmla="*/ 353961 h 953729"/>
              <a:gd name="connsiteX14" fmla="*/ 1042220 w 1671484"/>
              <a:gd name="connsiteY14" fmla="*/ 334297 h 953729"/>
              <a:gd name="connsiteX15" fmla="*/ 1002891 w 1671484"/>
              <a:gd name="connsiteY15" fmla="*/ 324465 h 953729"/>
              <a:gd name="connsiteX16" fmla="*/ 943897 w 1671484"/>
              <a:gd name="connsiteY16" fmla="*/ 304800 h 953729"/>
              <a:gd name="connsiteX17" fmla="*/ 914400 w 1671484"/>
              <a:gd name="connsiteY17" fmla="*/ 285135 h 953729"/>
              <a:gd name="connsiteX18" fmla="*/ 855407 w 1671484"/>
              <a:gd name="connsiteY18" fmla="*/ 265471 h 953729"/>
              <a:gd name="connsiteX19" fmla="*/ 766917 w 1671484"/>
              <a:gd name="connsiteY19" fmla="*/ 226142 h 953729"/>
              <a:gd name="connsiteX20" fmla="*/ 737420 w 1671484"/>
              <a:gd name="connsiteY20" fmla="*/ 216310 h 953729"/>
              <a:gd name="connsiteX21" fmla="*/ 707923 w 1671484"/>
              <a:gd name="connsiteY21" fmla="*/ 206477 h 953729"/>
              <a:gd name="connsiteX22" fmla="*/ 462117 w 1671484"/>
              <a:gd name="connsiteY22" fmla="*/ 186813 h 953729"/>
              <a:gd name="connsiteX23" fmla="*/ 422788 w 1671484"/>
              <a:gd name="connsiteY23" fmla="*/ 176981 h 953729"/>
              <a:gd name="connsiteX24" fmla="*/ 393291 w 1671484"/>
              <a:gd name="connsiteY24" fmla="*/ 167148 h 953729"/>
              <a:gd name="connsiteX25" fmla="*/ 294968 w 1671484"/>
              <a:gd name="connsiteY25" fmla="*/ 147484 h 953729"/>
              <a:gd name="connsiteX26" fmla="*/ 117988 w 1671484"/>
              <a:gd name="connsiteY26" fmla="*/ 88490 h 953729"/>
              <a:gd name="connsiteX27" fmla="*/ 29497 w 1671484"/>
              <a:gd name="connsiteY27" fmla="*/ 39329 h 953729"/>
              <a:gd name="connsiteX28" fmla="*/ 0 w 1671484"/>
              <a:gd name="connsiteY28" fmla="*/ 0 h 95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671484" h="953729">
                <a:moveTo>
                  <a:pt x="1671484" y="953729"/>
                </a:moveTo>
                <a:cubicBezTo>
                  <a:pt x="1668269" y="863718"/>
                  <a:pt x="1675156" y="724450"/>
                  <a:pt x="1651820" y="619432"/>
                </a:cubicBezTo>
                <a:cubicBezTo>
                  <a:pt x="1649572" y="609315"/>
                  <a:pt x="1646623" y="599205"/>
                  <a:pt x="1641988" y="589935"/>
                </a:cubicBezTo>
                <a:cubicBezTo>
                  <a:pt x="1636703" y="579366"/>
                  <a:pt x="1628878" y="570271"/>
                  <a:pt x="1622323" y="560439"/>
                </a:cubicBezTo>
                <a:cubicBezTo>
                  <a:pt x="1603182" y="503015"/>
                  <a:pt x="1627467" y="555750"/>
                  <a:pt x="1582994" y="511277"/>
                </a:cubicBezTo>
                <a:cubicBezTo>
                  <a:pt x="1574638" y="502921"/>
                  <a:pt x="1572557" y="489163"/>
                  <a:pt x="1563330" y="481781"/>
                </a:cubicBezTo>
                <a:cubicBezTo>
                  <a:pt x="1555237" y="475306"/>
                  <a:pt x="1543103" y="476583"/>
                  <a:pt x="1533833" y="471948"/>
                </a:cubicBezTo>
                <a:cubicBezTo>
                  <a:pt x="1523264" y="466663"/>
                  <a:pt x="1515134" y="457083"/>
                  <a:pt x="1504336" y="452284"/>
                </a:cubicBezTo>
                <a:cubicBezTo>
                  <a:pt x="1450092" y="428176"/>
                  <a:pt x="1449056" y="436006"/>
                  <a:pt x="1396181" y="422787"/>
                </a:cubicBezTo>
                <a:cubicBezTo>
                  <a:pt x="1386126" y="420273"/>
                  <a:pt x="1376739" y="415469"/>
                  <a:pt x="1366684" y="412955"/>
                </a:cubicBezTo>
                <a:cubicBezTo>
                  <a:pt x="1255507" y="385161"/>
                  <a:pt x="1385088" y="425644"/>
                  <a:pt x="1258530" y="383458"/>
                </a:cubicBezTo>
                <a:lnTo>
                  <a:pt x="1229033" y="373626"/>
                </a:lnTo>
                <a:cubicBezTo>
                  <a:pt x="1219201" y="370349"/>
                  <a:pt x="1209849" y="364825"/>
                  <a:pt x="1199536" y="363794"/>
                </a:cubicBezTo>
                <a:lnTo>
                  <a:pt x="1101213" y="353961"/>
                </a:lnTo>
                <a:cubicBezTo>
                  <a:pt x="1081549" y="347406"/>
                  <a:pt x="1062329" y="339324"/>
                  <a:pt x="1042220" y="334297"/>
                </a:cubicBezTo>
                <a:cubicBezTo>
                  <a:pt x="1029110" y="331020"/>
                  <a:pt x="1015834" y="328348"/>
                  <a:pt x="1002891" y="324465"/>
                </a:cubicBezTo>
                <a:cubicBezTo>
                  <a:pt x="983037" y="318509"/>
                  <a:pt x="943897" y="304800"/>
                  <a:pt x="943897" y="304800"/>
                </a:cubicBezTo>
                <a:cubicBezTo>
                  <a:pt x="934065" y="298245"/>
                  <a:pt x="925199" y="289934"/>
                  <a:pt x="914400" y="285135"/>
                </a:cubicBezTo>
                <a:cubicBezTo>
                  <a:pt x="895459" y="276717"/>
                  <a:pt x="855407" y="265471"/>
                  <a:pt x="855407" y="265471"/>
                </a:cubicBezTo>
                <a:cubicBezTo>
                  <a:pt x="808664" y="234308"/>
                  <a:pt x="837120" y="249543"/>
                  <a:pt x="766917" y="226142"/>
                </a:cubicBezTo>
                <a:lnTo>
                  <a:pt x="737420" y="216310"/>
                </a:lnTo>
                <a:cubicBezTo>
                  <a:pt x="727588" y="213032"/>
                  <a:pt x="718236" y="207508"/>
                  <a:pt x="707923" y="206477"/>
                </a:cubicBezTo>
                <a:cubicBezTo>
                  <a:pt x="560574" y="191743"/>
                  <a:pt x="642465" y="198836"/>
                  <a:pt x="462117" y="186813"/>
                </a:cubicBezTo>
                <a:cubicBezTo>
                  <a:pt x="449007" y="183536"/>
                  <a:pt x="435781" y="180693"/>
                  <a:pt x="422788" y="176981"/>
                </a:cubicBezTo>
                <a:cubicBezTo>
                  <a:pt x="412823" y="174134"/>
                  <a:pt x="403390" y="169479"/>
                  <a:pt x="393291" y="167148"/>
                </a:cubicBezTo>
                <a:cubicBezTo>
                  <a:pt x="360724" y="159632"/>
                  <a:pt x="326676" y="158054"/>
                  <a:pt x="294968" y="147484"/>
                </a:cubicBezTo>
                <a:lnTo>
                  <a:pt x="117988" y="88490"/>
                </a:lnTo>
                <a:cubicBezTo>
                  <a:pt x="85837" y="77773"/>
                  <a:pt x="52038" y="69384"/>
                  <a:pt x="29497" y="39329"/>
                </a:cubicBezTo>
                <a:lnTo>
                  <a:pt x="0" y="0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9C87F8-0CFE-4C15-96E2-D853A55E7600}"/>
              </a:ext>
            </a:extLst>
          </p:cNvPr>
          <p:cNvCxnSpPr>
            <a:cxnSpLocks/>
          </p:cNvCxnSpPr>
          <p:nvPr/>
        </p:nvCxnSpPr>
        <p:spPr>
          <a:xfrm flipH="1" flipV="1">
            <a:off x="2359077" y="2120710"/>
            <a:ext cx="261594" cy="1942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81E2D22E-AA3E-4536-873A-9643604F9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24452"/>
              </p:ext>
            </p:extLst>
          </p:nvPr>
        </p:nvGraphicFramePr>
        <p:xfrm>
          <a:off x="5009439" y="116307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36">
            <a:extLst>
              <a:ext uri="{FF2B5EF4-FFF2-40B4-BE49-F238E27FC236}">
                <a16:creationId xmlns:a16="http://schemas.microsoft.com/office/drawing/2014/main" id="{5496E531-3696-447C-A98F-31319D914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562" y="1590322"/>
            <a:ext cx="4347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160</a:t>
            </a:r>
          </a:p>
        </p:txBody>
      </p:sp>
      <p:sp>
        <p:nvSpPr>
          <p:cNvPr id="68" name="Line 15">
            <a:extLst>
              <a:ext uri="{FF2B5EF4-FFF2-40B4-BE49-F238E27FC236}">
                <a16:creationId xmlns:a16="http://schemas.microsoft.com/office/drawing/2014/main" id="{1DA584EF-394A-400C-9D5A-B08022F79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008" y="1562628"/>
            <a:ext cx="341582" cy="22552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ounded Rectangle 51">
            <a:extLst>
              <a:ext uri="{FF2B5EF4-FFF2-40B4-BE49-F238E27FC236}">
                <a16:creationId xmlns:a16="http://schemas.microsoft.com/office/drawing/2014/main" id="{0B78084F-5A6A-45C6-AF88-46CD84D1F990}"/>
              </a:ext>
            </a:extLst>
          </p:cNvPr>
          <p:cNvSpPr/>
          <p:nvPr/>
        </p:nvSpPr>
        <p:spPr>
          <a:xfrm>
            <a:off x="4811856" y="1060510"/>
            <a:ext cx="1751489" cy="82616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6FF463-92FB-468E-A13D-54E6A15C24DE}"/>
              </a:ext>
            </a:extLst>
          </p:cNvPr>
          <p:cNvSpPr/>
          <p:nvPr/>
        </p:nvSpPr>
        <p:spPr>
          <a:xfrm>
            <a:off x="4986539" y="111781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EFADB96-B512-42B9-9411-795FCB817801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4593203" y="1886679"/>
            <a:ext cx="1094398" cy="69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45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Line 5"/>
          <p:cNvSpPr>
            <a:spLocks noChangeShapeType="1"/>
          </p:cNvSpPr>
          <p:nvPr/>
        </p:nvSpPr>
        <p:spPr bwMode="auto">
          <a:xfrm flipH="1">
            <a:off x="889000" y="2105678"/>
            <a:ext cx="788474" cy="5607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10"/>
          <p:cNvSpPr>
            <a:spLocks noChangeShapeType="1"/>
          </p:cNvSpPr>
          <p:nvPr/>
        </p:nvSpPr>
        <p:spPr bwMode="auto">
          <a:xfrm flipH="1">
            <a:off x="902314" y="3395912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1"/>
          <p:cNvSpPr>
            <a:spLocks noChangeShapeType="1"/>
          </p:cNvSpPr>
          <p:nvPr/>
        </p:nvSpPr>
        <p:spPr bwMode="auto">
          <a:xfrm>
            <a:off x="2191442" y="3744610"/>
            <a:ext cx="258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Slide Number Placeholder 4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F89D0-9F36-413D-9047-4CDC09DD90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68625" name="Freeform 60"/>
          <p:cNvSpPr>
            <a:spLocks/>
          </p:cNvSpPr>
          <p:nvPr/>
        </p:nvSpPr>
        <p:spPr bwMode="auto">
          <a:xfrm flipH="1">
            <a:off x="898524" y="2975585"/>
            <a:ext cx="1551781" cy="471921"/>
          </a:xfrm>
          <a:custGeom>
            <a:avLst/>
            <a:gdLst>
              <a:gd name="T0" fmla="*/ 0 w 1617662"/>
              <a:gd name="T1" fmla="*/ 0 h 733425"/>
              <a:gd name="T2" fmla="*/ 621548 w 1617662"/>
              <a:gd name="T3" fmla="*/ 326808 h 733425"/>
              <a:gd name="T4" fmla="*/ 2486205 w 1617662"/>
              <a:gd name="T5" fmla="*/ 410249 h 733425"/>
              <a:gd name="T6" fmla="*/ 2822176 w 1617662"/>
              <a:gd name="T7" fmla="*/ 535410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60"/>
          <p:cNvSpPr>
            <a:spLocks/>
          </p:cNvSpPr>
          <p:nvPr/>
        </p:nvSpPr>
        <p:spPr bwMode="auto">
          <a:xfrm flipH="1">
            <a:off x="1543665" y="2982489"/>
            <a:ext cx="1358540" cy="571899"/>
          </a:xfrm>
          <a:custGeom>
            <a:avLst/>
            <a:gdLst>
              <a:gd name="T0" fmla="*/ 0 w 1617662"/>
              <a:gd name="T1" fmla="*/ 0 h 733425"/>
              <a:gd name="T2" fmla="*/ 244147 w 1617662"/>
              <a:gd name="T3" fmla="*/ 520435 h 733425"/>
              <a:gd name="T4" fmla="*/ 976593 w 1617662"/>
              <a:gd name="T5" fmla="*/ 653311 h 733425"/>
              <a:gd name="T6" fmla="*/ 1108564 w 1617662"/>
              <a:gd name="T7" fmla="*/ 852627 h 733425"/>
              <a:gd name="T8" fmla="*/ 0 60000 65536"/>
              <a:gd name="T9" fmla="*/ 0 60000 65536"/>
              <a:gd name="T10" fmla="*/ 0 60000 65536"/>
              <a:gd name="T11" fmla="*/ 0 60000 65536"/>
              <a:gd name="T12" fmla="*/ 0 w 1617662"/>
              <a:gd name="T13" fmla="*/ 0 h 733425"/>
              <a:gd name="T14" fmla="*/ 1617662 w 1617662"/>
              <a:gd name="T15" fmla="*/ 733425 h 7334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662" h="733425">
                <a:moveTo>
                  <a:pt x="0" y="0"/>
                </a:moveTo>
                <a:cubicBezTo>
                  <a:pt x="58737" y="177006"/>
                  <a:pt x="117475" y="354013"/>
                  <a:pt x="352425" y="447675"/>
                </a:cubicBezTo>
                <a:cubicBezTo>
                  <a:pt x="587375" y="541337"/>
                  <a:pt x="1201738" y="514350"/>
                  <a:pt x="1409700" y="561975"/>
                </a:cubicBezTo>
                <a:cubicBezTo>
                  <a:pt x="1617662" y="609600"/>
                  <a:pt x="1608931" y="671512"/>
                  <a:pt x="1600200" y="7334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0"/>
          <p:cNvSpPr>
            <a:spLocks noChangeShapeType="1"/>
          </p:cNvSpPr>
          <p:nvPr/>
        </p:nvSpPr>
        <p:spPr bwMode="auto">
          <a:xfrm flipH="1">
            <a:off x="1543870" y="3502794"/>
            <a:ext cx="19050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kern="0" dirty="0" err="1">
                <a:solidFill>
                  <a:srgbClr val="00B05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kern="0" dirty="0">
                <a:cs typeface="Times New Roman" panose="02020603050405020304" pitchFamily="18" charset="0"/>
              </a:rPr>
              <a:t> overflow: Insert key 160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30" name="Line 15"/>
          <p:cNvSpPr>
            <a:spLocks noChangeShapeType="1"/>
          </p:cNvSpPr>
          <p:nvPr/>
        </p:nvSpPr>
        <p:spPr bwMode="auto">
          <a:xfrm flipH="1">
            <a:off x="3144474" y="2993434"/>
            <a:ext cx="1061035" cy="596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24845" y="2115399"/>
            <a:ext cx="953318" cy="58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>
            <a:off x="5146344" y="2986530"/>
            <a:ext cx="1406855" cy="6037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51869"/>
              </p:ext>
            </p:extLst>
          </p:nvPr>
        </p:nvGraphicFramePr>
        <p:xfrm>
          <a:off x="1681266" y="184638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459141" y="271221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50205" y="35999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137280" y="3848873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>
            <a:off x="5826199" y="3890175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904764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58625" y="3870007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828044" y="3606107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Line 7"/>
          <p:cNvSpPr>
            <a:spLocks noChangeShapeType="1"/>
          </p:cNvSpPr>
          <p:nvPr/>
        </p:nvSpPr>
        <p:spPr bwMode="auto">
          <a:xfrm>
            <a:off x="6272338" y="3865594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37280" y="3607450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4593203" y="3881770"/>
            <a:ext cx="369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822130" y="3744610"/>
            <a:ext cx="2982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5492901" y="3744610"/>
            <a:ext cx="331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216120" y="2696896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Line 15"/>
          <p:cNvSpPr>
            <a:spLocks noChangeShapeType="1"/>
          </p:cNvSpPr>
          <p:nvPr/>
        </p:nvSpPr>
        <p:spPr bwMode="auto">
          <a:xfrm>
            <a:off x="4674992" y="2982489"/>
            <a:ext cx="37374" cy="5754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F9B2D792-B9F3-4D8F-A2A4-38E6021C7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131" y="2119221"/>
            <a:ext cx="2264339" cy="5552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01116" cy="299638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Simple case (space available for new 	child)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Non-leaf overflow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FF00"/>
                </a:solidFill>
                <a:cs typeface="Times New Roman" panose="02020603050405020304" pitchFamily="18" charset="0"/>
              </a:rPr>
              <a:t>New root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37441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918273"/>
            <a:ext cx="2346832" cy="668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654757" y="264556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36"/>
          <p:cNvSpPr txBox="1">
            <a:spLocks noChangeArrowheads="1"/>
          </p:cNvSpPr>
          <p:nvPr/>
        </p:nvSpPr>
        <p:spPr bwMode="auto">
          <a:xfrm>
            <a:off x="8331200" y="2986740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45</a:t>
            </a:r>
          </a:p>
        </p:txBody>
      </p:sp>
      <p:cxnSp>
        <p:nvCxnSpPr>
          <p:cNvPr id="51" name="Straight Arrow Connector 38"/>
          <p:cNvCxnSpPr>
            <a:cxnSpLocks noChangeShapeType="1"/>
            <a:stCxn id="50" idx="2"/>
          </p:cNvCxnSpPr>
          <p:nvPr/>
        </p:nvCxnSpPr>
        <p:spPr bwMode="auto">
          <a:xfrm flipH="1">
            <a:off x="8426819" y="3263739"/>
            <a:ext cx="80071" cy="258939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102578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3355918" y="2915772"/>
            <a:ext cx="740465" cy="696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4553380" y="2922529"/>
            <a:ext cx="214044" cy="682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982805" y="2887949"/>
            <a:ext cx="2371726" cy="69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  <a:endCxn id="52" idx="1"/>
          </p:cNvCxnSpPr>
          <p:nvPr/>
        </p:nvCxnSpPr>
        <p:spPr>
          <a:xfrm>
            <a:off x="5428655" y="3758913"/>
            <a:ext cx="1673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31857" y="2606117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79678" y="3577234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2449901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918273"/>
            <a:ext cx="2346832" cy="668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654757" y="264556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333615" y="361506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3355918" y="2915772"/>
            <a:ext cx="740465" cy="696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4553380" y="2922529"/>
            <a:ext cx="214044" cy="682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428655" y="375891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7879327" y="560551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45</a:t>
            </a:r>
          </a:p>
        </p:txBody>
      </p:sp>
      <p:cxnSp>
        <p:nvCxnSpPr>
          <p:cNvPr id="27" name="Straight Arrow Connector 38"/>
          <p:cNvCxnSpPr>
            <a:cxnSpLocks noChangeShapeType="1"/>
          </p:cNvCxnSpPr>
          <p:nvPr/>
        </p:nvCxnSpPr>
        <p:spPr bwMode="auto">
          <a:xfrm flipH="1" flipV="1">
            <a:off x="7798242" y="5332004"/>
            <a:ext cx="162169" cy="3196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523705" y="5011495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703324" y="362913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058946" y="3749729"/>
            <a:ext cx="2543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670592" y="359700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90973" y="497219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31857" y="2606117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574890" y="3519544"/>
            <a:ext cx="3234813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4982805" y="2887948"/>
            <a:ext cx="1398330" cy="71700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042350" y="2830347"/>
            <a:ext cx="2859323" cy="727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8189" y="2663047"/>
            <a:ext cx="754566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no room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381135" y="4858658"/>
            <a:ext cx="2202426" cy="12766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192297" y="4040518"/>
            <a:ext cx="14748" cy="8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72753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760831"/>
            <a:ext cx="1498022" cy="826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820011" y="24396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2931772" y="2725889"/>
            <a:ext cx="333378" cy="909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729313" y="2725889"/>
            <a:ext cx="1038111" cy="879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762561" y="2722886"/>
            <a:ext cx="1618573" cy="882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428655" y="375891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7879327" y="560551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45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523705" y="5011495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231587" y="2710949"/>
            <a:ext cx="2670086" cy="846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191006" y="227656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6"/>
          <p:cNvSpPr txBox="1">
            <a:spLocks noChangeArrowheads="1"/>
          </p:cNvSpPr>
          <p:nvPr/>
        </p:nvSpPr>
        <p:spPr bwMode="auto">
          <a:xfrm>
            <a:off x="8407871" y="264619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40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712136" y="2590070"/>
            <a:ext cx="10182" cy="3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044812" y="2128217"/>
            <a:ext cx="1823884" cy="92370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67424" y="243662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797111" y="241584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36"/>
          <p:cNvSpPr txBox="1">
            <a:spLocks noChangeArrowheads="1"/>
          </p:cNvSpPr>
          <p:nvPr/>
        </p:nvSpPr>
        <p:spPr bwMode="auto">
          <a:xfrm>
            <a:off x="4489234" y="2882495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30</a:t>
            </a:r>
          </a:p>
        </p:txBody>
      </p:sp>
      <p:cxnSp>
        <p:nvCxnSpPr>
          <p:cNvPr id="47" name="Straight Arrow Connector 38"/>
          <p:cNvCxnSpPr>
            <a:cxnSpLocks noChangeShapeType="1"/>
          </p:cNvCxnSpPr>
          <p:nvPr/>
        </p:nvCxnSpPr>
        <p:spPr bwMode="auto">
          <a:xfrm flipH="1" flipV="1">
            <a:off x="7798242" y="5332004"/>
            <a:ext cx="162169" cy="3196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ounded Rectangle 42"/>
          <p:cNvSpPr/>
          <p:nvPr/>
        </p:nvSpPr>
        <p:spPr>
          <a:xfrm>
            <a:off x="6381135" y="4858658"/>
            <a:ext cx="2202426" cy="12766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192297" y="4040518"/>
            <a:ext cx="14748" cy="8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7333615" y="361506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703324" y="362913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7058946" y="3749729"/>
            <a:ext cx="2543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670592" y="359700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5574890" y="3519544"/>
            <a:ext cx="3234813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310715" y="358320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743199" y="2345321"/>
            <a:ext cx="3480784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3" idx="1"/>
            <a:endCxn id="61" idx="3"/>
          </p:cNvCxnSpPr>
          <p:nvPr/>
        </p:nvCxnSpPr>
        <p:spPr>
          <a:xfrm flipH="1">
            <a:off x="6223983" y="2590070"/>
            <a:ext cx="820829" cy="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2612575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760831"/>
            <a:ext cx="1498022" cy="826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820011" y="24396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333615" y="361506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2931772" y="2725889"/>
            <a:ext cx="333378" cy="909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729313" y="2725889"/>
            <a:ext cx="1038111" cy="879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721625" y="2772768"/>
            <a:ext cx="1659510" cy="83218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428655" y="375891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7879327" y="560551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45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523705" y="5011495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6381135" y="4858658"/>
            <a:ext cx="2202426" cy="12766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703324" y="362913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058946" y="3749729"/>
            <a:ext cx="2543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31587" y="2710949"/>
            <a:ext cx="2670086" cy="846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191006" y="227656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7044812" y="2128217"/>
            <a:ext cx="1823884" cy="923705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67424" y="243662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721625" y="2415842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797111" y="241584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729313" y="159004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Line 15"/>
          <p:cNvSpPr>
            <a:spLocks noChangeShapeType="1"/>
          </p:cNvSpPr>
          <p:nvPr/>
        </p:nvSpPr>
        <p:spPr bwMode="auto">
          <a:xfrm flipH="1">
            <a:off x="3490451" y="1836708"/>
            <a:ext cx="242207" cy="586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4175632" y="1861314"/>
            <a:ext cx="545992" cy="561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83608" y="1554707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36"/>
          <p:cNvSpPr txBox="1">
            <a:spLocks noChangeArrowheads="1"/>
          </p:cNvSpPr>
          <p:nvPr/>
        </p:nvSpPr>
        <p:spPr bwMode="auto">
          <a:xfrm>
            <a:off x="5422335" y="1277708"/>
            <a:ext cx="804259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new root</a:t>
            </a:r>
          </a:p>
        </p:txBody>
      </p:sp>
      <p:cxnSp>
        <p:nvCxnSpPr>
          <p:cNvPr id="4" name="Straight Arrow Connector 3"/>
          <p:cNvCxnSpPr>
            <a:stCxn id="50" idx="1"/>
          </p:cNvCxnSpPr>
          <p:nvPr/>
        </p:nvCxnSpPr>
        <p:spPr>
          <a:xfrm flipH="1">
            <a:off x="5084935" y="1416208"/>
            <a:ext cx="337400" cy="95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8"/>
          <p:cNvCxnSpPr>
            <a:cxnSpLocks noChangeShapeType="1"/>
          </p:cNvCxnSpPr>
          <p:nvPr/>
        </p:nvCxnSpPr>
        <p:spPr bwMode="auto">
          <a:xfrm flipH="1" flipV="1">
            <a:off x="7798242" y="5332004"/>
            <a:ext cx="162169" cy="3196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ounded Rectangle 45"/>
          <p:cNvSpPr/>
          <p:nvPr/>
        </p:nvSpPr>
        <p:spPr>
          <a:xfrm>
            <a:off x="6381135" y="4858658"/>
            <a:ext cx="2202426" cy="127667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7192297" y="4040518"/>
            <a:ext cx="14748" cy="81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743199" y="2345321"/>
            <a:ext cx="3480784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223983" y="2590070"/>
            <a:ext cx="820829" cy="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/>
          <p:cNvSpPr txBox="1">
            <a:spLocks noChangeArrowheads="1"/>
          </p:cNvSpPr>
          <p:nvPr/>
        </p:nvSpPr>
        <p:spPr bwMode="auto">
          <a:xfrm>
            <a:off x="8407871" y="2646194"/>
            <a:ext cx="3513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rgbClr val="FF0000"/>
                </a:solidFill>
              </a:rPr>
              <a:t>40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8712136" y="2590070"/>
            <a:ext cx="10182" cy="3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70592" y="3597003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574890" y="3519544"/>
            <a:ext cx="3234813" cy="520974"/>
          </a:xfrm>
          <a:prstGeom prst="roundRect">
            <a:avLst/>
          </a:prstGeom>
          <a:noFill/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310715" y="3583209"/>
            <a:ext cx="1401421" cy="344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68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7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C3E6A-D718-4E8B-A139-7EADAF086A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1299089" y="2760831"/>
            <a:ext cx="1498022" cy="8263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3867" y="3604951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820011" y="243963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7333615" y="3615068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073033" y="3621753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327825" y="361256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3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Line 15"/>
          <p:cNvSpPr>
            <a:spLocks noChangeShapeType="1"/>
          </p:cNvSpPr>
          <p:nvPr/>
        </p:nvSpPr>
        <p:spPr bwMode="auto">
          <a:xfrm flipH="1">
            <a:off x="2931772" y="2725889"/>
            <a:ext cx="333378" cy="9097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>
            <a:off x="3729313" y="2725889"/>
            <a:ext cx="1038111" cy="879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4784256" y="2725890"/>
            <a:ext cx="1596878" cy="879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39825" y="3742111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3"/>
          </p:cNvCxnSpPr>
          <p:nvPr/>
        </p:nvCxnSpPr>
        <p:spPr>
          <a:xfrm>
            <a:off x="5428655" y="3758913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66419" y="3749729"/>
            <a:ext cx="390636" cy="4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703324" y="3629134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7058946" y="3749729"/>
            <a:ext cx="2543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31587" y="2710949"/>
            <a:ext cx="2670086" cy="84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67424" y="2436629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729313" y="1590042"/>
          <a:ext cx="1355622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1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Line 15"/>
          <p:cNvSpPr>
            <a:spLocks noChangeShapeType="1"/>
          </p:cNvSpPr>
          <p:nvPr/>
        </p:nvSpPr>
        <p:spPr bwMode="auto">
          <a:xfrm flipH="1">
            <a:off x="3490451" y="1836708"/>
            <a:ext cx="242207" cy="586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4175632" y="1861314"/>
            <a:ext cx="545992" cy="561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50605" y="287336"/>
            <a:ext cx="8114071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New root: </a:t>
            </a:r>
            <a:r>
              <a:rPr lang="en-US" altLang="en-US" sz="4000" kern="0" dirty="0">
                <a:cs typeface="Times New Roman" panose="02020603050405020304" pitchFamily="18" charset="0"/>
              </a:rPr>
              <a:t>Insert key 45 </a:t>
            </a:r>
            <a:r>
              <a:rPr lang="en-US" altLang="en-US" sz="2400" kern="0" dirty="0">
                <a:cs typeface="Times New Roman" panose="02020603050405020304" pitchFamily="18" charset="0"/>
              </a:rPr>
              <a:t>(order n = 3)</a:t>
            </a:r>
          </a:p>
        </p:txBody>
      </p:sp>
    </p:spTree>
    <p:extLst>
      <p:ext uri="{BB962C8B-B14F-4D97-AF65-F5344CB8AC3E}">
        <p14:creationId xmlns:p14="http://schemas.microsoft.com/office/powerpoint/2010/main" val="279450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127" y="542131"/>
            <a:ext cx="4121329" cy="615950"/>
          </a:xfrm>
        </p:spPr>
        <p:txBody>
          <a:bodyPr/>
          <a:lstStyle/>
          <a:p>
            <a:pPr algn="l" eaLnBrk="1" hangingPunct="1"/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Search in </a:t>
            </a:r>
            <a:r>
              <a:rPr lang="en-US" altLang="en-US" sz="40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5717" y="2483301"/>
            <a:ext cx="1581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Search(*</a:t>
            </a:r>
            <a:r>
              <a:rPr lang="en-US" sz="1400" dirty="0" err="1">
                <a:solidFill>
                  <a:srgbClr val="FF0000"/>
                </a:solidFill>
              </a:rPr>
              <a:t>prt</a:t>
            </a:r>
            <a:r>
              <a:rPr lang="en-US" sz="1400" dirty="0">
                <a:solidFill>
                  <a:srgbClr val="FF0000"/>
                </a:solidFill>
              </a:rPr>
              <a:t>, 130)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447072" y="4395922"/>
            <a:ext cx="772810" cy="7039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9068478">
            <a:off x="5498441" y="4619714"/>
            <a:ext cx="1103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120 </a:t>
            </a:r>
            <a:r>
              <a:rPr lang="en-US" sz="1000" dirty="0">
                <a:sym typeface="Symbol" panose="05050102010706020507" pitchFamily="18" charset="2"/>
              </a:rPr>
              <a:t>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130</a:t>
            </a:r>
            <a:r>
              <a:rPr lang="en-US" sz="1000" dirty="0"/>
              <a:t> &lt;150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42455" y="5444576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130</a:t>
            </a:r>
            <a:r>
              <a:rPr lang="en-US" sz="1000" dirty="0"/>
              <a:t> =130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91456" y="5751800"/>
            <a:ext cx="602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70" name="Oval 69"/>
          <p:cNvSpPr/>
          <p:nvPr/>
        </p:nvSpPr>
        <p:spPr>
          <a:xfrm>
            <a:off x="4968468" y="5517758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77803" y="3048670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20953" y="5080705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726608" y="4012628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956463" y="3466765"/>
            <a:ext cx="1323527" cy="42005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134417">
            <a:off x="5483301" y="3458620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100 </a:t>
            </a:r>
            <a:r>
              <a:rPr lang="en-US" sz="1000" dirty="0">
                <a:sym typeface="Symbol" panose="05050102010706020507" pitchFamily="18" charset="2"/>
              </a:rPr>
              <a:t>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130</a:t>
            </a:r>
            <a:endParaRPr lang="en-US" sz="1000" dirty="0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5088524" y="146588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/>
              <a:t>	</a:t>
            </a:r>
            <a:r>
              <a:rPr lang="en-US" altLang="en-US" sz="1400" kern="0" dirty="0"/>
              <a:t>	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F52C7C-77B2-4EE9-9F3A-14007CBD4323}"/>
              </a:ext>
            </a:extLst>
          </p:cNvPr>
          <p:cNvSpPr txBox="1"/>
          <p:nvPr/>
        </p:nvSpPr>
        <p:spPr>
          <a:xfrm>
            <a:off x="1922687" y="2337323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tree node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6787B35-807F-4567-8EF3-BF91AE148F26}"/>
              </a:ext>
            </a:extLst>
          </p:cNvPr>
          <p:cNvGrpSpPr/>
          <p:nvPr/>
        </p:nvGrpSpPr>
        <p:grpSpPr>
          <a:xfrm>
            <a:off x="732754" y="1582993"/>
            <a:ext cx="3507847" cy="725224"/>
            <a:chOff x="5314586" y="1563329"/>
            <a:chExt cx="3507847" cy="72522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6C52529-9D3F-45A8-AFC7-4316E86ACFDF}"/>
                </a:ext>
              </a:extLst>
            </p:cNvPr>
            <p:cNvGrpSpPr/>
            <p:nvPr/>
          </p:nvGrpSpPr>
          <p:grpSpPr>
            <a:xfrm>
              <a:off x="5457153" y="1578747"/>
              <a:ext cx="3327104" cy="455815"/>
              <a:chOff x="5457153" y="1578747"/>
              <a:chExt cx="3327104" cy="455815"/>
            </a:xfrm>
          </p:grpSpPr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596E6F3-63FA-43F8-9E60-50937259A1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635924" y="1581144"/>
                <a:ext cx="44341" cy="20435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AE9B8C6E-16EE-40BF-AF0F-3FDB1603D6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05174" y="1586310"/>
                <a:ext cx="0" cy="20684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C24EDF29-FC61-4780-9C58-F8C47B7827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53763" y="1578747"/>
                <a:ext cx="38232" cy="22148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BCFC9D-0D34-4E4C-A27F-AC0499D9FD1F}"/>
                  </a:ext>
                </a:extLst>
              </p:cNvPr>
              <p:cNvSpPr txBox="1"/>
              <p:nvPr/>
            </p:nvSpPr>
            <p:spPr>
              <a:xfrm>
                <a:off x="5457153" y="1737531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2E8668B-8E6C-4D46-882F-8DD8DCFC2BE9}"/>
                  </a:ext>
                </a:extLst>
              </p:cNvPr>
              <p:cNvSpPr txBox="1"/>
              <p:nvPr/>
            </p:nvSpPr>
            <p:spPr>
              <a:xfrm>
                <a:off x="6004733" y="1757563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8B4500-A383-41C5-A589-040A30A84668}"/>
                  </a:ext>
                </a:extLst>
              </p:cNvPr>
              <p:cNvSpPr txBox="1"/>
              <p:nvPr/>
            </p:nvSpPr>
            <p:spPr>
              <a:xfrm>
                <a:off x="6459401" y="1742739"/>
                <a:ext cx="325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3AB6644-1229-4504-9DE1-D6632805F3A2}"/>
                  </a:ext>
                </a:extLst>
              </p:cNvPr>
              <p:cNvSpPr txBox="1"/>
              <p:nvPr/>
            </p:nvSpPr>
            <p:spPr>
              <a:xfrm>
                <a:off x="8325477" y="1745419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n+1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2400D92-6DCF-481E-8426-0FB903F21A83}"/>
                  </a:ext>
                </a:extLst>
              </p:cNvPr>
              <p:cNvSpPr txBox="1"/>
              <p:nvPr/>
            </p:nvSpPr>
            <p:spPr>
              <a:xfrm>
                <a:off x="7763769" y="1754541"/>
                <a:ext cx="3273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 err="1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 err="1">
                    <a:cs typeface="Times New Roman" panose="02020603050405020304" pitchFamily="18" charset="0"/>
                  </a:rPr>
                  <a:t>n</a:t>
                </a:r>
                <a:endParaRPr lang="en-US" altLang="en-US" sz="1200" baseline="-25000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DBC5C05-9EF7-4304-9269-755DEB7E71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20176" y="1583557"/>
                <a:ext cx="0" cy="20684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3DAEF53-ABF9-4164-BAC8-FFD91972F75D}"/>
                </a:ext>
              </a:extLst>
            </p:cNvPr>
            <p:cNvGrpSpPr/>
            <p:nvPr/>
          </p:nvGrpSpPr>
          <p:grpSpPr>
            <a:xfrm>
              <a:off x="7288174" y="1563329"/>
              <a:ext cx="420308" cy="473837"/>
              <a:chOff x="7288174" y="1563329"/>
              <a:chExt cx="420308" cy="473837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DE3755C-6D29-4843-A630-7352CBD7C7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425196" y="1563329"/>
                <a:ext cx="0" cy="24181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AB6276D-607F-430C-9C20-EDFB72567CD2}"/>
                  </a:ext>
                </a:extLst>
              </p:cNvPr>
              <p:cNvSpPr txBox="1"/>
              <p:nvPr/>
            </p:nvSpPr>
            <p:spPr>
              <a:xfrm>
                <a:off x="7288174" y="1760167"/>
                <a:ext cx="4203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12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1200" baseline="-25000" dirty="0">
                    <a:cs typeface="Times New Roman" panose="02020603050405020304" pitchFamily="18" charset="0"/>
                  </a:rPr>
                  <a:t>n-1</a:t>
                </a: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FD48C28-703A-4923-BE23-C88389E69D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57806" y="1591226"/>
              <a:ext cx="0" cy="2068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AAFA629-EBE5-4408-96D6-F65C0BC75B07}"/>
                </a:ext>
              </a:extLst>
            </p:cNvPr>
            <p:cNvSpPr txBox="1"/>
            <p:nvPr/>
          </p:nvSpPr>
          <p:spPr>
            <a:xfrm>
              <a:off x="5314586" y="2027584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k&lt; k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F4E4087-2E53-4C3E-A08F-78A5C33964B5}"/>
                </a:ext>
              </a:extLst>
            </p:cNvPr>
            <p:cNvSpPr txBox="1"/>
            <p:nvPr/>
          </p:nvSpPr>
          <p:spPr>
            <a:xfrm>
              <a:off x="5820947" y="2042332"/>
              <a:ext cx="6559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en-US" sz="1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≤</a:t>
              </a:r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k&lt;k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E6F317D-D9C5-4890-A9F7-D78351B100CC}"/>
                </a:ext>
              </a:extLst>
            </p:cNvPr>
            <p:cNvSpPr txBox="1"/>
            <p:nvPr/>
          </p:nvSpPr>
          <p:spPr>
            <a:xfrm>
              <a:off x="7576005" y="2037416"/>
              <a:ext cx="766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000" i="1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en-US" sz="1000" baseline="-25000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--1</a:t>
              </a:r>
              <a:r>
                <a:rPr lang="en-US" altLang="en-US" sz="1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≤</a:t>
              </a:r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k&lt;</a:t>
              </a:r>
              <a:r>
                <a:rPr lang="en-US" altLang="en-US" sz="1000" i="1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en-US" sz="1000" baseline="-25000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n</a:t>
              </a:r>
              <a:endParaRPr lang="en-US" altLang="en-US" sz="1000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095348-C80E-4F9F-B8E4-96C3B1D3C744}"/>
                </a:ext>
              </a:extLst>
            </p:cNvPr>
            <p:cNvSpPr txBox="1"/>
            <p:nvPr/>
          </p:nvSpPr>
          <p:spPr>
            <a:xfrm>
              <a:off x="8338005" y="2022668"/>
              <a:ext cx="4844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000" i="1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r>
                <a:rPr lang="en-US" altLang="en-US" sz="1000" baseline="-25000" dirty="0" err="1">
                  <a:solidFill>
                    <a:srgbClr val="FF0000"/>
                  </a:solidFill>
                  <a:cs typeface="Times New Roman" panose="02020603050405020304" pitchFamily="18" charset="0"/>
                </a:rPr>
                <a:t>n</a:t>
              </a:r>
              <a:r>
                <a:rPr lang="en-US" altLang="en-US" sz="10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-</a:t>
              </a:r>
              <a:r>
                <a:rPr lang="en-US" altLang="en-US" sz="1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≤</a:t>
              </a:r>
              <a:r>
                <a:rPr lang="en-US" altLang="en-US" sz="10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k</a:t>
              </a:r>
              <a:endParaRPr lang="en-US" altLang="en-US" sz="1000" baseline="-25000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5387CF59-1DB6-4EFE-9652-9416C7496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6403"/>
              </p:ext>
            </p:extLst>
          </p:nvPr>
        </p:nvGraphicFramePr>
        <p:xfrm>
          <a:off x="1091382" y="1308509"/>
          <a:ext cx="2814290" cy="2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4">
                  <a:extLst>
                    <a:ext uri="{9D8B030D-6E8A-4147-A177-3AD203B41FA5}">
                      <a16:colId xmlns:a16="http://schemas.microsoft.com/office/drawing/2014/main" val="3513071410"/>
                    </a:ext>
                  </a:extLst>
                </a:gridCol>
                <a:gridCol w="452284">
                  <a:extLst>
                    <a:ext uri="{9D8B030D-6E8A-4147-A177-3AD203B41FA5}">
                      <a16:colId xmlns:a16="http://schemas.microsoft.com/office/drawing/2014/main" val="1701675070"/>
                    </a:ext>
                  </a:extLst>
                </a:gridCol>
                <a:gridCol w="814044">
                  <a:extLst>
                    <a:ext uri="{9D8B030D-6E8A-4147-A177-3AD203B41FA5}">
                      <a16:colId xmlns:a16="http://schemas.microsoft.com/office/drawing/2014/main" val="731620468"/>
                    </a:ext>
                  </a:extLst>
                </a:gridCol>
                <a:gridCol w="507403">
                  <a:extLst>
                    <a:ext uri="{9D8B030D-6E8A-4147-A177-3AD203B41FA5}">
                      <a16:colId xmlns:a16="http://schemas.microsoft.com/office/drawing/2014/main" val="1852547612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79030983"/>
                    </a:ext>
                  </a:extLst>
                </a:gridCol>
              </a:tblGrid>
              <a:tr h="284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 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‧‧‧‧‧‧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n-1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baseline="-2500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 baseline="-250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5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59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545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825910" y="1710814"/>
            <a:ext cx="7483885" cy="206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51951" y="693419"/>
            <a:ext cx="94025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leaf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24284" y="1278194"/>
            <a:ext cx="156155" cy="432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39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825910" y="1710814"/>
            <a:ext cx="7483885" cy="206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51951" y="693419"/>
            <a:ext cx="94025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leaf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24284" y="1278194"/>
            <a:ext cx="156155" cy="432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11045" y="2035277"/>
            <a:ext cx="5319252" cy="294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8822" y="2013484"/>
            <a:ext cx="126707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6430297" y="2182761"/>
            <a:ext cx="10385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39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825910" y="1710814"/>
            <a:ext cx="7483885" cy="206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51951" y="693419"/>
            <a:ext cx="94025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leaf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24284" y="1278194"/>
            <a:ext cx="156155" cy="432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11045" y="2035277"/>
            <a:ext cx="5319252" cy="294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8822" y="2013484"/>
            <a:ext cx="126707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6430297" y="2182761"/>
            <a:ext cx="10385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1045" y="2359739"/>
            <a:ext cx="7069394" cy="13817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42799" y="4234939"/>
            <a:ext cx="14005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with overflow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51639" y="3741480"/>
            <a:ext cx="591161" cy="508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241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825910" y="1710814"/>
            <a:ext cx="7483885" cy="206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51951" y="693419"/>
            <a:ext cx="94025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leaf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24284" y="1278194"/>
            <a:ext cx="156155" cy="432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11045" y="2035277"/>
            <a:ext cx="5319252" cy="2949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68822" y="2013484"/>
            <a:ext cx="126707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6430297" y="2182761"/>
            <a:ext cx="103852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111045" y="2359739"/>
            <a:ext cx="7069394" cy="13817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42799" y="4234939"/>
            <a:ext cx="140051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with overflow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51639" y="3741480"/>
            <a:ext cx="591161" cy="508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420761" y="3454213"/>
            <a:ext cx="2679291" cy="2949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7826" y="4208208"/>
            <a:ext cx="195354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new child to parent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76539" y="3726732"/>
            <a:ext cx="591161" cy="50820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72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9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80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46576" y="4701993"/>
            <a:ext cx="3976030" cy="2949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83523" y="4587069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122606" y="4793673"/>
            <a:ext cx="354558" cy="437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26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46576" y="4701993"/>
            <a:ext cx="3976030" cy="2949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8192" y="4166492"/>
            <a:ext cx="239261" cy="821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46576" y="5001899"/>
            <a:ext cx="6895018" cy="2186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70435" y="3815752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3523" y="4587069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22606" y="4793673"/>
            <a:ext cx="354558" cy="437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36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46576" y="4701993"/>
            <a:ext cx="3976030" cy="2949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11045" y="5280805"/>
            <a:ext cx="7069394" cy="1267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402" y="4597373"/>
            <a:ext cx="95449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with </a:t>
            </a:r>
          </a:p>
          <a:p>
            <a:r>
              <a:rPr lang="en-US" sz="1600" dirty="0"/>
              <a:t>overflow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8192" y="4166492"/>
            <a:ext cx="239261" cy="821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46576" y="5001899"/>
            <a:ext cx="6895018" cy="2186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70435" y="3815752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5895" y="5177507"/>
            <a:ext cx="600077" cy="706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3523" y="4587069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22606" y="4793673"/>
            <a:ext cx="354558" cy="437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5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5060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DAE3C0-23C4-4219-B5C4-A881FC30FD8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84864" y="1513553"/>
            <a:ext cx="739222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2800" kern="0" dirty="0">
                <a:cs typeface="Times New Roman" panose="02020603050405020304" pitchFamily="18" charset="0"/>
              </a:rPr>
              <a:t>To research all records whose key values are between </a:t>
            </a:r>
            <a:r>
              <a:rPr lang="en-US" altLang="en-US" sz="2800" i="1" kern="0" dirty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kern="0" dirty="0">
                <a:cs typeface="Times New Roman" panose="02020603050405020304" pitchFamily="18" charset="0"/>
              </a:rPr>
              <a:t> and </a:t>
            </a:r>
            <a:r>
              <a:rPr lang="en-US" altLang="en-US" sz="2800" i="1" kern="0" dirty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kern="0" dirty="0">
                <a:cs typeface="Times New Roman" panose="02020603050405020304" pitchFamily="18" charset="0"/>
              </a:rPr>
              <a:t>:</a:t>
            </a:r>
          </a:p>
          <a:p>
            <a:pPr marL="0" indent="-548640" defTabSz="548640" eaLnBrk="1" hangingPunct="1">
              <a:buFontTx/>
              <a:buNone/>
            </a:pPr>
            <a:endParaRPr lang="en-US" altLang="en-US" sz="1400" kern="0" dirty="0">
              <a:cs typeface="Times New Roman" panose="02020603050405020304" pitchFamily="18" charset="0"/>
            </a:endParaRPr>
          </a:p>
          <a:p>
            <a:pPr marL="0" indent="-548640" defTabSz="548640" eaLnBrk="1" hangingPunct="1">
              <a:buFontTx/>
              <a:buNone/>
            </a:pPr>
            <a:r>
              <a:rPr lang="en-US" altLang="en-US" sz="2800" b="1" kern="0" dirty="0">
                <a:cs typeface="Times New Roman" panose="02020603050405020304" pitchFamily="18" charset="0"/>
              </a:rPr>
              <a:t>Range-Search(</a:t>
            </a:r>
            <a:r>
              <a:rPr lang="en-US" altLang="en-US" sz="2800" kern="0" dirty="0" err="1">
                <a:cs typeface="Times New Roman" panose="02020603050405020304" pitchFamily="18" charset="0"/>
              </a:rPr>
              <a:t>ptr</a:t>
            </a:r>
            <a:r>
              <a:rPr lang="en-US" altLang="en-US" sz="2800" kern="0" dirty="0">
                <a:cs typeface="Times New Roman" panose="02020603050405020304" pitchFamily="18" charset="0"/>
              </a:rPr>
              <a:t>, </a:t>
            </a:r>
            <a:r>
              <a:rPr lang="en-US" altLang="en-US" sz="2800" i="1" kern="0" dirty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kern="0" dirty="0">
                <a:cs typeface="Times New Roman" panose="02020603050405020304" pitchFamily="18" charset="0"/>
              </a:rPr>
              <a:t>, </a:t>
            </a:r>
            <a:r>
              <a:rPr lang="en-US" altLang="en-US" sz="2800" i="1" kern="0" dirty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b="1" kern="0" dirty="0">
                <a:cs typeface="Times New Roman" panose="02020603050405020304" pitchFamily="18" charset="0"/>
              </a:rPr>
              <a:t>)</a:t>
            </a:r>
          </a:p>
          <a:p>
            <a:pPr marL="0" indent="-548640" defTabSz="548640" eaLnBrk="1" hangingPunct="1">
              <a:buFont typeface="+mj-lt"/>
              <a:buAutoNum type="arabicPeriod"/>
            </a:pPr>
            <a:r>
              <a:rPr lang="en-US" altLang="en-US" sz="2800" kern="0" dirty="0">
                <a:cs typeface="Times New Roman" panose="02020603050405020304" pitchFamily="18" charset="0"/>
              </a:rPr>
              <a:t>Call Search(</a:t>
            </a:r>
            <a:r>
              <a:rPr lang="en-US" altLang="en-US" sz="2800" kern="0" dirty="0" err="1">
                <a:cs typeface="Times New Roman" panose="02020603050405020304" pitchFamily="18" charset="0"/>
              </a:rPr>
              <a:t>ptr</a:t>
            </a:r>
            <a:r>
              <a:rPr lang="en-US" altLang="en-US" sz="2800" kern="0" dirty="0">
                <a:cs typeface="Times New Roman" panose="02020603050405020304" pitchFamily="18" charset="0"/>
              </a:rPr>
              <a:t>, </a:t>
            </a:r>
            <a:r>
              <a:rPr lang="en-US" altLang="en-US" sz="2800" i="1" kern="0" dirty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kern="0" dirty="0">
                <a:cs typeface="Times New Roman" panose="02020603050405020304" pitchFamily="18" charset="0"/>
              </a:rPr>
              <a:t>);</a:t>
            </a:r>
          </a:p>
          <a:p>
            <a:pPr marL="0" indent="-548640" defTabSz="548640" eaLnBrk="1" hangingPunct="1">
              <a:buFont typeface="+mj-lt"/>
              <a:buAutoNum type="arabicPeriod"/>
            </a:pPr>
            <a:r>
              <a:rPr lang="en-US" altLang="en-US" sz="2800" kern="0" dirty="0"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2800" i="1" kern="0" dirty="0">
                <a:cs typeface="Times New Roman" panose="02020603050405020304" pitchFamily="18" charset="0"/>
              </a:rPr>
              <a:t>k</a:t>
            </a:r>
            <a:r>
              <a:rPr lang="en-US" altLang="en-US" sz="2800" kern="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kern="0" dirty="0"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404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8041594" y="3003104"/>
            <a:ext cx="1023037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insert in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nonleaf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180439" y="3565766"/>
            <a:ext cx="129356" cy="607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146576" y="4701993"/>
            <a:ext cx="3976030" cy="29496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11045" y="5280805"/>
            <a:ext cx="7069394" cy="12674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402" y="4597373"/>
            <a:ext cx="95449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with </a:t>
            </a:r>
          </a:p>
          <a:p>
            <a:r>
              <a:rPr lang="en-US" sz="1600" dirty="0"/>
              <a:t>overflow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848192" y="4166492"/>
            <a:ext cx="239261" cy="821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97248" y="6238875"/>
            <a:ext cx="2679291" cy="2949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65288" y="6239855"/>
            <a:ext cx="1953548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new child to parent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128112" y="6418886"/>
            <a:ext cx="1237176" cy="101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85658" y="3803566"/>
            <a:ext cx="7394781" cy="27447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11045" y="4404216"/>
            <a:ext cx="2261420" cy="27593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086" y="3357738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recursion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2560" y="3697672"/>
            <a:ext cx="600077" cy="7065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46576" y="5001899"/>
            <a:ext cx="6895018" cy="2186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70435" y="3815752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5895" y="5177507"/>
            <a:ext cx="600077" cy="7065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83523" y="4587069"/>
            <a:ext cx="124463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no overflow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122606" y="4793673"/>
            <a:ext cx="354558" cy="437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33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5659" y="263320"/>
            <a:ext cx="7553632" cy="466725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latin typeface="+mn-lt"/>
                <a:cs typeface="Times New Roman" panose="02020603050405020304" pitchFamily="18" charset="0"/>
              </a:rPr>
              <a:t>Pseudo Code for Insertion in </a:t>
            </a:r>
            <a:r>
              <a:rPr lang="en-US" altLang="en-US" sz="36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3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659" y="838507"/>
            <a:ext cx="7584665" cy="5709777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technically, the smallest key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also returned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pointer-key pair to be inserted into the subtree rooted at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new sibling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\\ of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created, and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smallest key value in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leaf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sequence pointer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..., (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create a new leaf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--,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16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p''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sequence pointers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2.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find a key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Insert(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Null)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room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Null); 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re-arrange the content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p"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create a new node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put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 ) in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 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(</a:t>
            </a:r>
            <a:r>
              <a:rPr lang="en-US" altLang="en-US" sz="16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+1)/2</a:t>
            </a:r>
            <a:r>
              <a:rPr lang="en-US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</a:t>
            </a:r>
            <a:endParaRPr lang="en-US" altLang="en-US" sz="1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leave (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-- ) in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		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IF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root with children </a:t>
            </a:r>
            <a:r>
              <a:rPr lang="en-US" altLang="en-US" sz="16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key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return(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p'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p''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 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388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F1CD-7B2E-4A49-B10F-BAFEDCA387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2" name="Rounded Rectangle 1"/>
          <p:cNvSpPr/>
          <p:nvPr/>
        </p:nvSpPr>
        <p:spPr>
          <a:xfrm>
            <a:off x="1368221" y="3243723"/>
            <a:ext cx="6656064" cy="25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35065" y="4284343"/>
            <a:ext cx="10107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new root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10632" y="4608480"/>
            <a:ext cx="734847" cy="1359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68220" y="5993067"/>
            <a:ext cx="6656064" cy="2556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87846" y="3499363"/>
            <a:ext cx="1147219" cy="8095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26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24448"/>
            <a:ext cx="7772400" cy="4658033"/>
          </a:xfrm>
        </p:spPr>
        <p:txBody>
          <a:bodyPr/>
          <a:lstStyle/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Basic idea: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Find the leaf L where the record r should be 	deleted;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If L remains at least half-full after deleting r, then 	delete r, and return;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Else consider the sibling L’ of L;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3.1</a:t>
            </a:r>
            <a:r>
              <a:rPr lang="en-US" altLang="en-US" sz="2400" dirty="0">
                <a:cs typeface="Times New Roman" panose="02020603050405020304" pitchFamily="18" charset="0"/>
              </a:rPr>
              <a:t>    If L’ is more than half-full, then move a record 	     from L’ to L, and return; 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3.2</a:t>
            </a:r>
            <a:r>
              <a:rPr lang="en-US" altLang="en-US" sz="2400" dirty="0">
                <a:cs typeface="Times New Roman" panose="02020603050405020304" pitchFamily="18" charset="0"/>
              </a:rPr>
              <a:t>    Else combine L and L’ into a single leaf;</a:t>
            </a:r>
          </a:p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3.3</a:t>
            </a:r>
            <a:r>
              <a:rPr lang="en-US" altLang="en-US" sz="2400" dirty="0">
                <a:cs typeface="Times New Roman" panose="02020603050405020304" pitchFamily="18" charset="0"/>
              </a:rPr>
              <a:t>    But now you need to consider the case of deleting 	   a child from L’s parent … (recursively) 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60213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8"/>
            <a:ext cx="7681452" cy="395011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Simple case: the node remains at 	least half-full after deletion.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Re-distribute keys among siblings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Coalesce with a sibling and delete a 	pointer from its father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73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8"/>
            <a:ext cx="7681452" cy="395011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Simple case: the node remains at 	least half-full after deletion.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Re-distribute keys among siblings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Coalesce with a sibling and delete a 	pointer from its father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97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629400" y="5842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76953" y="514351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Simple case: Delete key 35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2538520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35)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14393" y="4485069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33279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548301" y="5357027"/>
            <a:ext cx="668593" cy="3830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Delete 35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55690" y="4816720"/>
            <a:ext cx="254060" cy="52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7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629400" y="5842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76953" y="514351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Simple case: Delete key 35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35)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214393" y="4485069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33279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548302" y="5357028"/>
            <a:ext cx="1536830" cy="6356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After deletion, the node still keeps at least half-full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55690" y="4816720"/>
            <a:ext cx="254060" cy="52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2538520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3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629400" y="5842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76953" y="514351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Simple case: Delete key 35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33279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H="1">
            <a:off x="2538520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9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8"/>
            <a:ext cx="7681452" cy="395011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Simple case: the node remains at 	least half-full after deletion.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Re-distribute keys among siblings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cs typeface="Times New Roman" pitchFamily="18" charset="0"/>
              </a:rPr>
              <a:t>Coalesce with a sibling and delete a 	pointer from its father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50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93678" y="280808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(n+1)/2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 (n+1)/2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4889" y="345110"/>
            <a:ext cx="3708685" cy="1190259"/>
          </a:xfrm>
        </p:spPr>
        <p:txBody>
          <a:bodyPr/>
          <a:lstStyle/>
          <a:p>
            <a:pPr algn="l" eaLnBrk="1" hangingPunct="1"/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sz="40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19882" y="2145155"/>
            <a:ext cx="2799015" cy="988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400" kern="0" dirty="0"/>
              <a:t>	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076" y="2294089"/>
            <a:ext cx="2450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Range-Search(*</a:t>
            </a:r>
            <a:r>
              <a:rPr lang="en-US" sz="1400" dirty="0" err="1">
                <a:solidFill>
                  <a:srgbClr val="FF0000"/>
                </a:solidFill>
              </a:rPr>
              <a:t>prt</a:t>
            </a:r>
            <a:r>
              <a:rPr lang="en-US" sz="1400" dirty="0">
                <a:solidFill>
                  <a:srgbClr val="FF0000"/>
                </a:solidFill>
              </a:rPr>
              <a:t>, 50, 125)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5120509" y="52983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/>
              <a:t>	</a:t>
            </a:r>
            <a:r>
              <a:rPr lang="en-US" altLang="en-US" sz="1400" kern="0" dirty="0"/>
              <a:t>	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BDFC3-041A-44A5-87CC-AA27B345A833}"/>
              </a:ext>
            </a:extLst>
          </p:cNvPr>
          <p:cNvSpPr txBox="1"/>
          <p:nvPr/>
        </p:nvSpPr>
        <p:spPr>
          <a:xfrm>
            <a:off x="1235695" y="2415458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tree node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6D8A065-37E7-409D-9F1A-5E3EFD575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6062"/>
              </p:ext>
            </p:extLst>
          </p:nvPr>
        </p:nvGraphicFramePr>
        <p:xfrm>
          <a:off x="693901" y="1732273"/>
          <a:ext cx="2190687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96">
                  <a:extLst>
                    <a:ext uri="{9D8B030D-6E8A-4147-A177-3AD203B41FA5}">
                      <a16:colId xmlns:a16="http://schemas.microsoft.com/office/drawing/2014/main" val="362526517"/>
                    </a:ext>
                  </a:extLst>
                </a:gridCol>
                <a:gridCol w="358924">
                  <a:extLst>
                    <a:ext uri="{9D8B030D-6E8A-4147-A177-3AD203B41FA5}">
                      <a16:colId xmlns:a16="http://schemas.microsoft.com/office/drawing/2014/main" val="3120959053"/>
                    </a:ext>
                  </a:extLst>
                </a:gridCol>
                <a:gridCol w="1042587">
                  <a:extLst>
                    <a:ext uri="{9D8B030D-6E8A-4147-A177-3AD203B41FA5}">
                      <a16:colId xmlns:a16="http://schemas.microsoft.com/office/drawing/2014/main" val="734617751"/>
                    </a:ext>
                  </a:extLst>
                </a:gridCol>
                <a:gridCol w="444380">
                  <a:extLst>
                    <a:ext uri="{9D8B030D-6E8A-4147-A177-3AD203B41FA5}">
                      <a16:colId xmlns:a16="http://schemas.microsoft.com/office/drawing/2014/main" val="1169980304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‧‧‧‧‧‧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i="1" baseline="-2500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 i="1" baseline="-250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3759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7932CF31-CB79-4967-85A5-15EEFEEB850A}"/>
              </a:ext>
            </a:extLst>
          </p:cNvPr>
          <p:cNvGrpSpPr/>
          <p:nvPr/>
        </p:nvGrpSpPr>
        <p:grpSpPr>
          <a:xfrm>
            <a:off x="475398" y="1964522"/>
            <a:ext cx="2747000" cy="430733"/>
            <a:chOff x="5781617" y="1925273"/>
            <a:chExt cx="2747000" cy="430733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EADA09E-36F3-4E0A-8991-B46E4DE89E8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60388" y="1925273"/>
              <a:ext cx="44341" cy="20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8FCCFBD-D6B7-482F-B0EA-E11BC2A071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13451" y="1941600"/>
              <a:ext cx="22926" cy="2055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21DA167-B345-4B04-A537-3B5E82ABBD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93664" y="1940271"/>
              <a:ext cx="0" cy="2068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77BABD-E041-4BA1-A2FF-168FCEFC6A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8795" y="1932708"/>
              <a:ext cx="38232" cy="22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7E9D63-31A9-4D88-9CA9-A8BAA6E02428}"/>
                </a:ext>
              </a:extLst>
            </p:cNvPr>
            <p:cNvSpPr txBox="1"/>
            <p:nvPr/>
          </p:nvSpPr>
          <p:spPr>
            <a:xfrm>
              <a:off x="5781617" y="205216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0DA385-C95D-4E40-8DD5-0E0B3B4D9C4A}"/>
                </a:ext>
              </a:extLst>
            </p:cNvPr>
            <p:cNvSpPr txBox="1"/>
            <p:nvPr/>
          </p:nvSpPr>
          <p:spPr>
            <a:xfrm>
              <a:off x="6162049" y="206236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84733C-2846-4B48-A51A-CDAEF3F9AB60}"/>
                </a:ext>
              </a:extLst>
            </p:cNvPr>
            <p:cNvSpPr txBox="1"/>
            <p:nvPr/>
          </p:nvSpPr>
          <p:spPr>
            <a:xfrm>
              <a:off x="6547891" y="206720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E943A4-C54A-4880-BA7C-1584744CB729}"/>
                </a:ext>
              </a:extLst>
            </p:cNvPr>
            <p:cNvSpPr txBox="1"/>
            <p:nvPr/>
          </p:nvSpPr>
          <p:spPr>
            <a:xfrm>
              <a:off x="8069837" y="206988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n+1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A1C6DD-7FE9-4F99-AAA8-B2FE24F5208D}"/>
                </a:ext>
              </a:extLst>
            </p:cNvPr>
            <p:cNvSpPr txBox="1"/>
            <p:nvPr/>
          </p:nvSpPr>
          <p:spPr>
            <a:xfrm>
              <a:off x="7586787" y="2079007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 err="1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 err="1">
                  <a:cs typeface="Times New Roman" panose="02020603050405020304" pitchFamily="18" charset="0"/>
                </a:rPr>
                <a:t>n</a:t>
              </a:r>
              <a:endParaRPr lang="en-US" altLang="en-US" sz="1200" baseline="-25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9A2F0DF-5BB6-45F5-AEC7-CFDA17C63B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33362" y="1947351"/>
              <a:ext cx="0" cy="2068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97509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111433" y="5286264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1433" y="5193723"/>
            <a:ext cx="250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en-US" sz="2000" baseline="-250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752587" y="5286264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H="1">
            <a:off x="2755573" y="4738034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4594079" y="4742808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3313471" y="4391701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1150" y="4323558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5086399" y="4742808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717947" y="5208316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23200" y="5202959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58" name="Straight Arrow Connector 57"/>
          <p:cNvCxnSpPr>
            <a:endCxn id="50" idx="1"/>
          </p:cNvCxnSpPr>
          <p:nvPr/>
        </p:nvCxnSpPr>
        <p:spPr>
          <a:xfrm flipV="1">
            <a:off x="4463729" y="5460831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09792" y="5202959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980140" y="5460831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25143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902755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747988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45554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93678" y="280808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675748" y="56227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(n+1)/2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 (n+1)/2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1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111433" y="5286264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1433" y="5193723"/>
            <a:ext cx="250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endParaRPr lang="en-US" sz="2000" baseline="-2500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4752587" y="5286264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flipH="1">
            <a:off x="2755573" y="4738034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4594079" y="4742808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3313471" y="4391701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1150" y="4323558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55" name="Straight Arrow Connector 54"/>
          <p:cNvCxnSpPr/>
          <p:nvPr/>
        </p:nvCxnSpPr>
        <p:spPr bwMode="auto">
          <a:xfrm>
            <a:off x="5086399" y="4742808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717947" y="5208316"/>
            <a:ext cx="2422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23200" y="5202959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58" name="Straight Arrow Connector 57"/>
          <p:cNvCxnSpPr>
            <a:endCxn id="50" idx="1"/>
          </p:cNvCxnSpPr>
          <p:nvPr/>
        </p:nvCxnSpPr>
        <p:spPr>
          <a:xfrm flipV="1">
            <a:off x="4463729" y="5460831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09792" y="5202959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980140" y="5460831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125143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902755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747988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245554" y="5635398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93678" y="280808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675748" y="56227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84178" y="436757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(n+1)/2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&gt; (n+1)/2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309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639086" y="5318968"/>
            <a:ext cx="878576" cy="3830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Delete 5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09561" y="4797106"/>
            <a:ext cx="254060" cy="529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1178461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989401" y="5538965"/>
            <a:ext cx="1501540" cy="7094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Less than half-full !!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602662" y="4829775"/>
            <a:ext cx="439092" cy="741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532759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2766077" y="5467399"/>
            <a:ext cx="2270374" cy="10409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Look at the sibling, which is more than half-full, so we can redistribute the keys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347877" y="4796081"/>
            <a:ext cx="25767" cy="6669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29269" y="4489955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>
                <a:cs typeface="Times New Roman" panose="02020603050405020304" pitchFamily="18" charset="0"/>
              </a:rPr>
              <a:t>: Delete 5</a:t>
            </a:r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04637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45555" y="3796121"/>
            <a:ext cx="1483498" cy="3326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redistribution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29269" y="4489955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1752888" y="590072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2956652" y="578183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733456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274567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3674683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3284257" y="591174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091571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701330" y="561578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59947" y="5621491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00335" y="5457786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981792" y="5191598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106732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9304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68917" y="240499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70652" y="4484248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81032" y="3299731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645555" y="3796121"/>
            <a:ext cx="1483498" cy="3326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redistribution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29269" y="4489955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2956652" y="578183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1733456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CC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274567" y="565147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1701330" y="561578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259947" y="5621491"/>
            <a:ext cx="1261672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500335" y="5457786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981792" y="5191598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647768" y="3696929"/>
            <a:ext cx="84451" cy="6980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90800" y="3971062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59947" y="326598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4504251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7"/>
          <p:cNvSpPr>
            <a:spLocks noChangeShapeType="1"/>
          </p:cNvSpPr>
          <p:nvPr/>
        </p:nvSpPr>
        <p:spPr bwMode="auto">
          <a:xfrm flipH="1">
            <a:off x="1752888" y="590072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7"/>
          <p:cNvSpPr>
            <a:spLocks noChangeShapeType="1"/>
          </p:cNvSpPr>
          <p:nvPr/>
        </p:nvSpPr>
        <p:spPr bwMode="auto">
          <a:xfrm flipH="1">
            <a:off x="3674683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3284257" y="591174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4091571" y="590709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5452622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925974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923950" y="2697161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2596" y="2697161"/>
            <a:ext cx="699778" cy="5870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2337368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732219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60975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318453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02778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243889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>
            <a:off x="4149573" y="3579380"/>
            <a:ext cx="127730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38079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4533279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6859669" y="1193801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1707696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H="1">
            <a:off x="2123108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 flipH="1">
            <a:off x="3629491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>
            <a:off x="3239065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5223681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4833255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89836" y="545651"/>
            <a:ext cx="794941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leaves</a:t>
            </a:r>
            <a:r>
              <a:rPr lang="en-US" altLang="en-US" sz="3600" kern="0" dirty="0">
                <a:cs typeface="Times New Roman" panose="02020603050405020304" pitchFamily="18" charset="0"/>
              </a:rPr>
              <a:t>: Delete 5</a:t>
            </a:r>
          </a:p>
        </p:txBody>
      </p:sp>
    </p:spTree>
    <p:extLst>
      <p:ext uri="{BB962C8B-B14F-4D97-AF65-F5344CB8AC3E}">
        <p14:creationId xmlns:p14="http://schemas.microsoft.com/office/powerpoint/2010/main" val="22646948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31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3136749" y="5455283"/>
            <a:ext cx="1570056" cy="20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0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4889" y="345110"/>
            <a:ext cx="3708685" cy="1190259"/>
          </a:xfrm>
        </p:spPr>
        <p:txBody>
          <a:bodyPr/>
          <a:lstStyle/>
          <a:p>
            <a:pPr algn="l" eaLnBrk="1" hangingPunct="1"/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sz="40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19882" y="2145155"/>
            <a:ext cx="2799015" cy="988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400" kern="0" dirty="0"/>
              <a:t>	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root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77803" y="3048670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68140" y="4031303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690839" y="3359810"/>
            <a:ext cx="1004609" cy="61148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9733181">
            <a:off x="2662674" y="3490228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50</a:t>
            </a:r>
            <a:r>
              <a:rPr lang="en-US" sz="1000" dirty="0"/>
              <a:t> </a:t>
            </a:r>
            <a:r>
              <a:rPr lang="en-US" sz="1000" dirty="0">
                <a:sym typeface="Symbol" panose="05050102010706020507" pitchFamily="18" charset="2"/>
              </a:rPr>
              <a:t>&lt;</a:t>
            </a:r>
            <a:r>
              <a:rPr lang="en-US" sz="1000" dirty="0"/>
              <a:t> 100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2519960" y="4405927"/>
            <a:ext cx="88338" cy="6349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3593" y="459685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 </a:t>
            </a:r>
            <a:r>
              <a:rPr lang="en-US" sz="1000" dirty="0">
                <a:sym typeface="Symbol" panose="05050102010706020507" pitchFamily="18" charset="2"/>
              </a:rPr>
              <a:t>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50</a:t>
            </a:r>
            <a:endParaRPr lang="en-US" sz="1000" dirty="0"/>
          </a:p>
        </p:txBody>
      </p:sp>
      <p:sp>
        <p:nvSpPr>
          <p:cNvPr id="94" name="Rectangle 93"/>
          <p:cNvSpPr/>
          <p:nvPr/>
        </p:nvSpPr>
        <p:spPr>
          <a:xfrm>
            <a:off x="1779667" y="5080723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5120509" y="52983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/>
              <a:t>	</a:t>
            </a:r>
            <a:r>
              <a:rPr lang="en-US" altLang="en-US" sz="1400" kern="0" dirty="0"/>
              <a:t>	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52076" y="2294089"/>
            <a:ext cx="2450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CCC"/>
                </a:solidFill>
              </a:rPr>
              <a:t>Range-Search(*</a:t>
            </a:r>
            <a:r>
              <a:rPr lang="en-US" sz="1400" dirty="0" err="1">
                <a:solidFill>
                  <a:srgbClr val="FFCCCC"/>
                </a:solidFill>
              </a:rPr>
              <a:t>prt</a:t>
            </a:r>
            <a:r>
              <a:rPr lang="en-US" sz="1400" dirty="0">
                <a:solidFill>
                  <a:srgbClr val="FFCCCC"/>
                </a:solidFill>
              </a:rPr>
              <a:t>, 50, 125)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12074" y="2520527"/>
            <a:ext cx="153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Search(*</a:t>
            </a:r>
            <a:r>
              <a:rPr lang="en-US" sz="1400" dirty="0" err="1">
                <a:solidFill>
                  <a:srgbClr val="FF0000"/>
                </a:solidFill>
              </a:rPr>
              <a:t>prt</a:t>
            </a:r>
            <a:r>
              <a:rPr lang="en-US" sz="1400" dirty="0">
                <a:solidFill>
                  <a:srgbClr val="FF0000"/>
                </a:solidFill>
              </a:rPr>
              <a:t>, 50)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923C98-B66C-4764-BD03-F57C66FE39A8}"/>
              </a:ext>
            </a:extLst>
          </p:cNvPr>
          <p:cNvSpPr txBox="1"/>
          <p:nvPr/>
        </p:nvSpPr>
        <p:spPr>
          <a:xfrm>
            <a:off x="1235695" y="2415458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tree node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FD23765E-EBA6-496D-86AB-5CB01E89F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20249"/>
              </p:ext>
            </p:extLst>
          </p:nvPr>
        </p:nvGraphicFramePr>
        <p:xfrm>
          <a:off x="693901" y="1732273"/>
          <a:ext cx="2190687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96">
                  <a:extLst>
                    <a:ext uri="{9D8B030D-6E8A-4147-A177-3AD203B41FA5}">
                      <a16:colId xmlns:a16="http://schemas.microsoft.com/office/drawing/2014/main" val="362526517"/>
                    </a:ext>
                  </a:extLst>
                </a:gridCol>
                <a:gridCol w="358924">
                  <a:extLst>
                    <a:ext uri="{9D8B030D-6E8A-4147-A177-3AD203B41FA5}">
                      <a16:colId xmlns:a16="http://schemas.microsoft.com/office/drawing/2014/main" val="3120959053"/>
                    </a:ext>
                  </a:extLst>
                </a:gridCol>
                <a:gridCol w="1042587">
                  <a:extLst>
                    <a:ext uri="{9D8B030D-6E8A-4147-A177-3AD203B41FA5}">
                      <a16:colId xmlns:a16="http://schemas.microsoft.com/office/drawing/2014/main" val="734617751"/>
                    </a:ext>
                  </a:extLst>
                </a:gridCol>
                <a:gridCol w="444380">
                  <a:extLst>
                    <a:ext uri="{9D8B030D-6E8A-4147-A177-3AD203B41FA5}">
                      <a16:colId xmlns:a16="http://schemas.microsoft.com/office/drawing/2014/main" val="1169980304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‧‧‧‧‧‧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i="1" baseline="-2500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 i="1" baseline="-250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3759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9336822B-2909-46E1-9BDF-BF60B10F1870}"/>
              </a:ext>
            </a:extLst>
          </p:cNvPr>
          <p:cNvGrpSpPr/>
          <p:nvPr/>
        </p:nvGrpSpPr>
        <p:grpSpPr>
          <a:xfrm>
            <a:off x="475398" y="1964522"/>
            <a:ext cx="2747000" cy="430733"/>
            <a:chOff x="5781617" y="1925273"/>
            <a:chExt cx="2747000" cy="430733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1BEB902-43D8-4C85-BD51-2BEE3295ECF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60388" y="1925273"/>
              <a:ext cx="44341" cy="20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3151617-E466-456F-B40B-6E853443165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13451" y="1941600"/>
              <a:ext cx="22926" cy="2055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CAEA994-47B5-48D0-A04D-F24EBB2A02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93664" y="1940271"/>
              <a:ext cx="0" cy="2068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55AD92C-2B3A-4E3B-A8F8-EEB0B0B2F5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8795" y="1932708"/>
              <a:ext cx="38232" cy="22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C2EC48E-94AB-4B0D-9A29-DC884285A2E9}"/>
                </a:ext>
              </a:extLst>
            </p:cNvPr>
            <p:cNvSpPr txBox="1"/>
            <p:nvPr/>
          </p:nvSpPr>
          <p:spPr>
            <a:xfrm>
              <a:off x="5781617" y="205216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5D68E8-71F7-4A08-A2E9-19802DE6E532}"/>
                </a:ext>
              </a:extLst>
            </p:cNvPr>
            <p:cNvSpPr txBox="1"/>
            <p:nvPr/>
          </p:nvSpPr>
          <p:spPr>
            <a:xfrm>
              <a:off x="6162049" y="206236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B8D0172-FDD4-4886-84F9-4477E2EFF1E4}"/>
                </a:ext>
              </a:extLst>
            </p:cNvPr>
            <p:cNvSpPr txBox="1"/>
            <p:nvPr/>
          </p:nvSpPr>
          <p:spPr>
            <a:xfrm>
              <a:off x="6547891" y="206720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C43DD1B-CBD8-4FD1-8219-4AED13BEF07E}"/>
                </a:ext>
              </a:extLst>
            </p:cNvPr>
            <p:cNvSpPr txBox="1"/>
            <p:nvPr/>
          </p:nvSpPr>
          <p:spPr>
            <a:xfrm>
              <a:off x="8069837" y="206988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n+1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D46FAC-9240-433C-AD66-15AF2E82CF16}"/>
                </a:ext>
              </a:extLst>
            </p:cNvPr>
            <p:cNvSpPr txBox="1"/>
            <p:nvPr/>
          </p:nvSpPr>
          <p:spPr>
            <a:xfrm>
              <a:off x="7586787" y="2079007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 err="1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 err="1">
                  <a:cs typeface="Times New Roman" panose="02020603050405020304" pitchFamily="18" charset="0"/>
                </a:rPr>
                <a:t>n</a:t>
              </a:r>
              <a:endParaRPr lang="en-US" altLang="en-US" sz="1200" baseline="-25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22C1977-79AC-4FD2-8577-5CEF3CCED9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33362" y="1947351"/>
              <a:ext cx="0" cy="2068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456807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30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787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938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564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7253" y="4338133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849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7253" y="4338133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11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432046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282536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97793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06805" y="5269901"/>
            <a:ext cx="619938" cy="370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7253" y="433813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768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786991" y="326922"/>
            <a:ext cx="748200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cs typeface="Times New Roman" panose="02020603050405020304" pitchFamily="18" charset="0"/>
              </a:rPr>
              <a:t>Key re-distribution at </a:t>
            </a: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4000" kern="0" dirty="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2" y="2356582"/>
            <a:ext cx="2025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553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17486" y="2783743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431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111432" y="2798257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Up Arrow 40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293678" y="2808089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675748" y="2793575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08935" y="2786576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1100291" y="5281699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00290" y="5189158"/>
            <a:ext cx="2780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41445" y="5281699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 bwMode="auto">
          <a:xfrm flipH="1">
            <a:off x="2744431" y="4733469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4582937" y="4738243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302329" y="4387136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0008" y="4318993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</a:t>
            </a:r>
            <a:r>
              <a:rPr lang="en-US" sz="2000" i="1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84" name="Straight Arrow Connector 83"/>
          <p:cNvCxnSpPr/>
          <p:nvPr/>
        </p:nvCxnSpPr>
        <p:spPr bwMode="auto">
          <a:xfrm>
            <a:off x="5075257" y="4738243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706805" y="5203751"/>
            <a:ext cx="255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2006344" y="5616319"/>
            <a:ext cx="93143" cy="467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91613" y="5630833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100290" y="5630833"/>
            <a:ext cx="134122" cy="45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30998" y="5640665"/>
            <a:ext cx="92608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664606" y="5626151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275289" y="5619152"/>
            <a:ext cx="157922" cy="406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3571" y="52372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67253" y="433813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+1&gt;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062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8"/>
            <a:ext cx="7681452" cy="3950111"/>
          </a:xfrm>
        </p:spPr>
        <p:txBody>
          <a:bodyPr/>
          <a:lstStyle/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Simple case: the node remains at 	least half-full after deletion.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Re-distribute keys among siblings</a:t>
            </a:r>
          </a:p>
          <a:p>
            <a:pPr indent="-548640" defTabSz="548640" eaLnBrk="1" hangingPunct="1">
              <a:buClr>
                <a:schemeClr val="accent2"/>
              </a:buClr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FF00"/>
                </a:solidFill>
                <a:cs typeface="Times New Roman" pitchFamily="18" charset="0"/>
              </a:rPr>
              <a:t>Coalesce with a sibling and delete a 	pointer from its father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48929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Delete in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5684" y="4699818"/>
            <a:ext cx="7081684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  <a:cs typeface="Times New Roman" panose="02020603050405020304" pitchFamily="18" charset="0"/>
              </a:rPr>
              <a:t>Observation: when two siblings both are no more than half full, coalesce them into a single node (which is nearly full)</a:t>
            </a:r>
          </a:p>
        </p:txBody>
      </p:sp>
    </p:spTree>
    <p:extLst>
      <p:ext uri="{BB962C8B-B14F-4D97-AF65-F5344CB8AC3E}">
        <p14:creationId xmlns:p14="http://schemas.microsoft.com/office/powerpoint/2010/main" val="2943118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1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479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(n+1)/2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939391" y="4793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302020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4889" y="345110"/>
            <a:ext cx="3708685" cy="1190259"/>
          </a:xfrm>
        </p:spPr>
        <p:txBody>
          <a:bodyPr/>
          <a:lstStyle/>
          <a:p>
            <a:pPr algn="l" eaLnBrk="1" hangingPunct="1"/>
            <a:r>
              <a:rPr lang="en-US" altLang="en-US" sz="4000" dirty="0">
                <a:latin typeface="+mn-lt"/>
                <a:cs typeface="Times New Roman" panose="02020603050405020304" pitchFamily="18" charset="0"/>
              </a:rPr>
              <a:t>Range Search in </a:t>
            </a:r>
            <a:r>
              <a:rPr lang="en-US" altLang="en-US" sz="4000" dirty="0" err="1"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0C3-71AC-4AFD-974D-77739A24A3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219882" y="2145155"/>
            <a:ext cx="2799015" cy="988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548640" defTabSz="548640" eaLnBrk="1" hangingPunct="1">
              <a:buFontTx/>
              <a:buNone/>
            </a:pPr>
            <a:r>
              <a:rPr lang="en-US" altLang="en-US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Search(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-274320" defTabSz="274320" eaLnBrk="1" hangingPunct="1">
              <a:buFont typeface="+mj-lt"/>
              <a:buAutoNum type="arabicPeriod"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sequence pointers until the 	search key value is larger than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400" kern="0" dirty="0"/>
              <a:t>	</a:t>
            </a:r>
          </a:p>
        </p:txBody>
      </p:sp>
      <p:sp>
        <p:nvSpPr>
          <p:cNvPr id="7" name="Line 33"/>
          <p:cNvSpPr>
            <a:spLocks noChangeShapeType="1"/>
          </p:cNvSpPr>
          <p:nvPr/>
        </p:nvSpPr>
        <p:spPr bwMode="auto">
          <a:xfrm>
            <a:off x="7295713" y="5280372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5862572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4443793" y="5276934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301207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03603" y="5275078"/>
            <a:ext cx="2133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3815468" y="4322061"/>
            <a:ext cx="1951976" cy="80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5304052" y="4322062"/>
            <a:ext cx="869057" cy="79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599852" y="4329381"/>
            <a:ext cx="105747" cy="788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013772" y="4329380"/>
            <a:ext cx="1111313" cy="7884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773675" y="3361303"/>
            <a:ext cx="1143456" cy="709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21892" y="3369240"/>
            <a:ext cx="2078907" cy="6718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 flipH="1">
            <a:off x="1014116" y="4367778"/>
            <a:ext cx="1079130" cy="750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2425033" y="4349044"/>
            <a:ext cx="94956" cy="768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394422" y="53647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917131" y="31022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105024" y="408996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767444" y="4066472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94423" y="513183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ine 33"/>
          <p:cNvSpPr>
            <a:spLocks noChangeShapeType="1"/>
          </p:cNvSpPr>
          <p:nvPr/>
        </p:nvSpPr>
        <p:spPr bwMode="auto">
          <a:xfrm>
            <a:off x="802741" y="53886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217191" y="538939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791216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813185" y="513660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Line 33"/>
          <p:cNvSpPr>
            <a:spLocks noChangeShapeType="1"/>
          </p:cNvSpPr>
          <p:nvPr/>
        </p:nvSpPr>
        <p:spPr bwMode="auto">
          <a:xfrm>
            <a:off x="2224853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1808267" y="539005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225464" y="5141000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043051" y="5391609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3634257" y="5374608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22246" y="5401573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659962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5063021" y="5400080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655044" y="539568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07596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6902026" y="541005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6485987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085795" y="5396642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7509104" y="51473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7511621" y="5400576"/>
            <a:ext cx="9833" cy="305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65847" y="2721897"/>
            <a:ext cx="5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root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83725" y="6084802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120 </a:t>
            </a:r>
            <a:r>
              <a:rPr lang="en-US" sz="1000" dirty="0">
                <a:sym typeface="Symbol" panose="05050102010706020507" pitchFamily="18" charset="2"/>
              </a:rPr>
              <a:t> </a:t>
            </a:r>
            <a:r>
              <a:rPr lang="en-US" sz="1000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377671" y="621688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70" name="Oval 69"/>
          <p:cNvSpPr/>
          <p:nvPr/>
        </p:nvSpPr>
        <p:spPr>
          <a:xfrm>
            <a:off x="4545688" y="5517758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877803" y="3048670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20953" y="5080705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068140" y="4031303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2690839" y="3359810"/>
            <a:ext cx="1004609" cy="61148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19733181">
            <a:off x="2662674" y="3490228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50</a:t>
            </a:r>
            <a:r>
              <a:rPr lang="en-US" sz="1000" dirty="0"/>
              <a:t> </a:t>
            </a:r>
            <a:r>
              <a:rPr lang="en-US" sz="1000" dirty="0">
                <a:sym typeface="Symbol" panose="05050102010706020507" pitchFamily="18" charset="2"/>
              </a:rPr>
              <a:t>&lt;</a:t>
            </a:r>
            <a:r>
              <a:rPr lang="en-US" sz="1000" dirty="0"/>
              <a:t> 100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2519960" y="4405927"/>
            <a:ext cx="88338" cy="6349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63593" y="4596856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 </a:t>
            </a:r>
            <a:r>
              <a:rPr lang="en-US" sz="1000" dirty="0">
                <a:sym typeface="Symbol" panose="05050102010706020507" pitchFamily="18" charset="2"/>
              </a:rPr>
              <a:t>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50</a:t>
            </a:r>
            <a:endParaRPr lang="en-US" sz="1000" dirty="0"/>
          </a:p>
        </p:txBody>
      </p:sp>
      <p:sp>
        <p:nvSpPr>
          <p:cNvPr id="84" name="Oval 83"/>
          <p:cNvSpPr/>
          <p:nvPr/>
        </p:nvSpPr>
        <p:spPr>
          <a:xfrm>
            <a:off x="3123369" y="5541638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544449" y="5548667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940277" y="5548668"/>
            <a:ext cx="215379" cy="2111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681713" y="5756564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110 </a:t>
            </a:r>
            <a:r>
              <a:rPr lang="en-US" sz="1000" dirty="0">
                <a:sym typeface="Symbol" panose="05050102010706020507" pitchFamily="18" charset="2"/>
              </a:rPr>
              <a:t> </a:t>
            </a:r>
            <a:r>
              <a:rPr lang="en-US" sz="1000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57573" y="6072665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101 </a:t>
            </a:r>
            <a:r>
              <a:rPr lang="en-US" sz="1000" dirty="0">
                <a:sym typeface="Symbol" panose="05050102010706020507" pitchFamily="18" charset="2"/>
              </a:rPr>
              <a:t> </a:t>
            </a:r>
            <a:r>
              <a:rPr lang="en-US" sz="1000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822771" y="5763129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100 </a:t>
            </a:r>
            <a:r>
              <a:rPr lang="en-US" sz="1000" dirty="0">
                <a:sym typeface="Symbol" panose="05050102010706020507" pitchFamily="18" charset="2"/>
              </a:rPr>
              <a:t> </a:t>
            </a:r>
            <a:r>
              <a:rPr lang="en-US" sz="1000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58580" y="620021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84602" y="589335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43175" y="5896111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190555" y="5087059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779667" y="5080723"/>
            <a:ext cx="1309054" cy="3669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691800" y="5737870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135 </a:t>
            </a:r>
            <a:r>
              <a:rPr lang="en-US" sz="1000" dirty="0">
                <a:sym typeface="Symbol" panose="05050102010706020507" pitchFamily="18" charset="2"/>
              </a:rPr>
              <a:t>&gt; </a:t>
            </a:r>
            <a:r>
              <a:rPr lang="en-US" sz="1000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04075" y="587788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B0F0"/>
                </a:solidFill>
              </a:rPr>
              <a:t>STOP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67025" y="5684408"/>
            <a:ext cx="78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35 </a:t>
            </a:r>
            <a:r>
              <a:rPr lang="en-US" sz="1000" dirty="0">
                <a:sym typeface="Symbol" panose="05050102010706020507" pitchFamily="18" charset="2"/>
              </a:rPr>
              <a:t>&lt; </a:t>
            </a:r>
            <a:r>
              <a:rPr lang="en-US" sz="1000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02484" y="5844653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B0F0"/>
                </a:solidFill>
              </a:rPr>
              <a:t>Not</a:t>
            </a:r>
          </a:p>
          <a:p>
            <a:pPr algn="ctr"/>
            <a:r>
              <a:rPr lang="en-US" sz="1100" b="1" dirty="0">
                <a:solidFill>
                  <a:srgbClr val="00B0F0"/>
                </a:solidFill>
              </a:rPr>
              <a:t>Return</a:t>
            </a: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5120509" y="52983"/>
            <a:ext cx="3898388" cy="2022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\\ search a record of key value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subtree rooted at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en-US" sz="12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\\ assume the </a:t>
            </a:r>
            <a:r>
              <a:rPr lang="en-US" altLang="en-US" sz="12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B+tree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dense index of order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sz="1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1.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leaf    \\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sequence pointer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key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return(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return(Null); </a:t>
            </a:r>
          </a:p>
          <a:p>
            <a:pPr eaLnBrk="1" hangingPunct="1"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2.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leaf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find a key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*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 sz="12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en-US" sz="12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return(Search(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200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en-US" sz="1200" kern="0" dirty="0"/>
              <a:t>	</a:t>
            </a:r>
            <a:r>
              <a:rPr lang="en-US" altLang="en-US" sz="1400" kern="0" dirty="0"/>
              <a:t>	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52076" y="2294089"/>
            <a:ext cx="2450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Range-Search(*</a:t>
            </a:r>
            <a:r>
              <a:rPr lang="en-US" sz="1400" dirty="0" err="1">
                <a:solidFill>
                  <a:srgbClr val="FF0000"/>
                </a:solidFill>
              </a:rPr>
              <a:t>prt</a:t>
            </a:r>
            <a:r>
              <a:rPr lang="en-US" sz="1400" dirty="0">
                <a:solidFill>
                  <a:srgbClr val="FF0000"/>
                </a:solidFill>
              </a:rPr>
              <a:t>, 50, 125)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812074" y="2520527"/>
            <a:ext cx="153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CCC"/>
                </a:solidFill>
              </a:rPr>
              <a:t>Search(*</a:t>
            </a:r>
            <a:r>
              <a:rPr lang="en-US" sz="1400" dirty="0" err="1">
                <a:solidFill>
                  <a:srgbClr val="FFCCCC"/>
                </a:solidFill>
              </a:rPr>
              <a:t>prt</a:t>
            </a:r>
            <a:r>
              <a:rPr lang="en-US" sz="1400" dirty="0">
                <a:solidFill>
                  <a:srgbClr val="FFCCCC"/>
                </a:solidFill>
              </a:rPr>
              <a:t>, 50)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DDF0AD-3E0A-49DF-BF04-97816BDD66D9}"/>
              </a:ext>
            </a:extLst>
          </p:cNvPr>
          <p:cNvSpPr txBox="1"/>
          <p:nvPr/>
        </p:nvSpPr>
        <p:spPr>
          <a:xfrm>
            <a:off x="1235695" y="2415458"/>
            <a:ext cx="1107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tree node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703E2B94-AFDA-4C85-8167-9CC9950A9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20249"/>
              </p:ext>
            </p:extLst>
          </p:nvPr>
        </p:nvGraphicFramePr>
        <p:xfrm>
          <a:off x="693901" y="1732273"/>
          <a:ext cx="2190687" cy="27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96">
                  <a:extLst>
                    <a:ext uri="{9D8B030D-6E8A-4147-A177-3AD203B41FA5}">
                      <a16:colId xmlns:a16="http://schemas.microsoft.com/office/drawing/2014/main" val="362526517"/>
                    </a:ext>
                  </a:extLst>
                </a:gridCol>
                <a:gridCol w="358924">
                  <a:extLst>
                    <a:ext uri="{9D8B030D-6E8A-4147-A177-3AD203B41FA5}">
                      <a16:colId xmlns:a16="http://schemas.microsoft.com/office/drawing/2014/main" val="3120959053"/>
                    </a:ext>
                  </a:extLst>
                </a:gridCol>
                <a:gridCol w="1042587">
                  <a:extLst>
                    <a:ext uri="{9D8B030D-6E8A-4147-A177-3AD203B41FA5}">
                      <a16:colId xmlns:a16="http://schemas.microsoft.com/office/drawing/2014/main" val="734617751"/>
                    </a:ext>
                  </a:extLst>
                </a:gridCol>
                <a:gridCol w="444380">
                  <a:extLst>
                    <a:ext uri="{9D8B030D-6E8A-4147-A177-3AD203B41FA5}">
                      <a16:colId xmlns:a16="http://schemas.microsoft.com/office/drawing/2014/main" val="1169980304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baseline="-2500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‧‧‧‧‧‧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b="0" i="1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en-US" sz="1200" b="0" i="1" baseline="-25000" dirty="0" err="1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en-US" sz="1200" b="0" i="1" baseline="-2500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3759"/>
                  </a:ext>
                </a:extLst>
              </a:tr>
            </a:tbl>
          </a:graphicData>
        </a:graphic>
      </p:graphicFrame>
      <p:grpSp>
        <p:nvGrpSpPr>
          <p:cNvPr id="77" name="Group 76">
            <a:extLst>
              <a:ext uri="{FF2B5EF4-FFF2-40B4-BE49-F238E27FC236}">
                <a16:creationId xmlns:a16="http://schemas.microsoft.com/office/drawing/2014/main" id="{40F4B952-C208-4A40-BE2F-1D661F7E21A8}"/>
              </a:ext>
            </a:extLst>
          </p:cNvPr>
          <p:cNvGrpSpPr/>
          <p:nvPr/>
        </p:nvGrpSpPr>
        <p:grpSpPr>
          <a:xfrm>
            <a:off x="475398" y="1964522"/>
            <a:ext cx="2747000" cy="430733"/>
            <a:chOff x="5781617" y="1925273"/>
            <a:chExt cx="2747000" cy="430733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20F313C-CD61-4A98-BD84-8564712AC9F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60388" y="1925273"/>
              <a:ext cx="44341" cy="2043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ED636A5-877A-487A-A0AA-079AED79B4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313451" y="1941600"/>
              <a:ext cx="22926" cy="2055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7A3DBC1-BD05-4D96-9AF8-5631ACC88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93664" y="1940271"/>
              <a:ext cx="0" cy="2068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24E15FE-7B30-4348-A0E4-5E839A3FF4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58795" y="1932708"/>
              <a:ext cx="38232" cy="2214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05F20E-754C-4DBA-94EC-E5B583948421}"/>
                </a:ext>
              </a:extLst>
            </p:cNvPr>
            <p:cNvSpPr txBox="1"/>
            <p:nvPr/>
          </p:nvSpPr>
          <p:spPr>
            <a:xfrm>
              <a:off x="5781617" y="205216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81D3584-0419-448B-93EF-673159D8C143}"/>
                </a:ext>
              </a:extLst>
            </p:cNvPr>
            <p:cNvSpPr txBox="1"/>
            <p:nvPr/>
          </p:nvSpPr>
          <p:spPr>
            <a:xfrm>
              <a:off x="6162049" y="206236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F0221DC-2A67-4458-8A01-91655A1DBAA3}"/>
                </a:ext>
              </a:extLst>
            </p:cNvPr>
            <p:cNvSpPr txBox="1"/>
            <p:nvPr/>
          </p:nvSpPr>
          <p:spPr>
            <a:xfrm>
              <a:off x="6547891" y="2067204"/>
              <a:ext cx="325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388D89-EE0B-47E7-9391-151ED421D100}"/>
                </a:ext>
              </a:extLst>
            </p:cNvPr>
            <p:cNvSpPr txBox="1"/>
            <p:nvPr/>
          </p:nvSpPr>
          <p:spPr>
            <a:xfrm>
              <a:off x="8069837" y="206988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>
                  <a:cs typeface="Times New Roman" panose="02020603050405020304" pitchFamily="18" charset="0"/>
                </a:rPr>
                <a:t>n+1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F67EAD-5DE7-4A09-8B58-3B22B7FB2572}"/>
                </a:ext>
              </a:extLst>
            </p:cNvPr>
            <p:cNvSpPr txBox="1"/>
            <p:nvPr/>
          </p:nvSpPr>
          <p:spPr>
            <a:xfrm>
              <a:off x="7586787" y="2079007"/>
              <a:ext cx="327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i="1" dirty="0" err="1">
                  <a:cs typeface="Times New Roman" panose="02020603050405020304" pitchFamily="18" charset="0"/>
                </a:rPr>
                <a:t>p</a:t>
              </a:r>
              <a:r>
                <a:rPr lang="en-US" altLang="en-US" sz="1200" baseline="-25000" dirty="0" err="1">
                  <a:cs typeface="Times New Roman" panose="02020603050405020304" pitchFamily="18" charset="0"/>
                </a:rPr>
                <a:t>n</a:t>
              </a:r>
              <a:endParaRPr lang="en-US" altLang="en-US" sz="1200" baseline="-25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2B2608-77DA-41D4-9E37-211A40945F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33362" y="1947351"/>
              <a:ext cx="0" cy="2068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02" name="Line 33">
            <a:extLst>
              <a:ext uri="{FF2B5EF4-FFF2-40B4-BE49-F238E27FC236}">
                <a16:creationId xmlns:a16="http://schemas.microsoft.com/office/drawing/2014/main" id="{4FA3027D-CE4D-48D7-B411-15104A76AF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5958" y="5201265"/>
            <a:ext cx="214197" cy="2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33">
            <a:extLst>
              <a:ext uri="{FF2B5EF4-FFF2-40B4-BE49-F238E27FC236}">
                <a16:creationId xmlns:a16="http://schemas.microsoft.com/office/drawing/2014/main" id="{C3A63DE2-1189-4F97-B29A-C23FC4B39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5701" y="5206182"/>
            <a:ext cx="214197" cy="2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4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 dirty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1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479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 bwMode="auto">
          <a:xfrm>
            <a:off x="1111433" y="5256205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11433" y="5163664"/>
            <a:ext cx="1493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aseline="-25000" dirty="0"/>
          </a:p>
        </p:txBody>
      </p:sp>
      <p:sp>
        <p:nvSpPr>
          <p:cNvPr id="110" name="Rectangle 109"/>
          <p:cNvSpPr/>
          <p:nvPr/>
        </p:nvSpPr>
        <p:spPr bwMode="auto">
          <a:xfrm>
            <a:off x="4752587" y="5256205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flipH="1">
            <a:off x="2755573" y="4707975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4594079" y="4712749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3313471" y="4361642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81150" y="4293499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115" name="Straight Arrow Connector 114"/>
          <p:cNvCxnSpPr/>
          <p:nvPr/>
        </p:nvCxnSpPr>
        <p:spPr bwMode="auto">
          <a:xfrm>
            <a:off x="5086399" y="4712749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2495861" y="5195282"/>
            <a:ext cx="1761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23200" y="5172900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/>
          <p:cNvCxnSpPr>
            <a:endCxn id="110" idx="1"/>
          </p:cNvCxnSpPr>
          <p:nvPr/>
        </p:nvCxnSpPr>
        <p:spPr>
          <a:xfrm flipV="1">
            <a:off x="4463729" y="5430772"/>
            <a:ext cx="288858" cy="170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609792" y="5172900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7980140" y="5430772"/>
            <a:ext cx="288858" cy="170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125143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693039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3506233" y="559550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245554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4454013" y="5427089"/>
            <a:ext cx="3736258" cy="375568"/>
          </a:xfrm>
          <a:custGeom>
            <a:avLst/>
            <a:gdLst>
              <a:gd name="connsiteX0" fmla="*/ 0 w 3736258"/>
              <a:gd name="connsiteY0" fmla="*/ 10150 h 375568"/>
              <a:gd name="connsiteX1" fmla="*/ 49161 w 3736258"/>
              <a:gd name="connsiteY1" fmla="*/ 317 h 375568"/>
              <a:gd name="connsiteX2" fmla="*/ 98322 w 3736258"/>
              <a:gd name="connsiteY2" fmla="*/ 49479 h 375568"/>
              <a:gd name="connsiteX3" fmla="*/ 127819 w 3736258"/>
              <a:gd name="connsiteY3" fmla="*/ 78976 h 375568"/>
              <a:gd name="connsiteX4" fmla="*/ 167148 w 3736258"/>
              <a:gd name="connsiteY4" fmla="*/ 196963 h 375568"/>
              <a:gd name="connsiteX5" fmla="*/ 176981 w 3736258"/>
              <a:gd name="connsiteY5" fmla="*/ 226459 h 375568"/>
              <a:gd name="connsiteX6" fmla="*/ 206477 w 3736258"/>
              <a:gd name="connsiteY6" fmla="*/ 246124 h 375568"/>
              <a:gd name="connsiteX7" fmla="*/ 226142 w 3736258"/>
              <a:gd name="connsiteY7" fmla="*/ 275621 h 375568"/>
              <a:gd name="connsiteX8" fmla="*/ 373626 w 3736258"/>
              <a:gd name="connsiteY8" fmla="*/ 324782 h 375568"/>
              <a:gd name="connsiteX9" fmla="*/ 639097 w 3736258"/>
              <a:gd name="connsiteY9" fmla="*/ 334614 h 375568"/>
              <a:gd name="connsiteX10" fmla="*/ 737419 w 3736258"/>
              <a:gd name="connsiteY10" fmla="*/ 344446 h 375568"/>
              <a:gd name="connsiteX11" fmla="*/ 786581 w 3736258"/>
              <a:gd name="connsiteY11" fmla="*/ 354279 h 375568"/>
              <a:gd name="connsiteX12" fmla="*/ 1209368 w 3736258"/>
              <a:gd name="connsiteY12" fmla="*/ 364111 h 375568"/>
              <a:gd name="connsiteX13" fmla="*/ 1445342 w 3736258"/>
              <a:gd name="connsiteY13" fmla="*/ 373943 h 375568"/>
              <a:gd name="connsiteX14" fmla="*/ 1809135 w 3736258"/>
              <a:gd name="connsiteY14" fmla="*/ 364111 h 375568"/>
              <a:gd name="connsiteX15" fmla="*/ 1838632 w 3736258"/>
              <a:gd name="connsiteY15" fmla="*/ 354279 h 375568"/>
              <a:gd name="connsiteX16" fmla="*/ 2782529 w 3736258"/>
              <a:gd name="connsiteY16" fmla="*/ 364111 h 375568"/>
              <a:gd name="connsiteX17" fmla="*/ 3352800 w 3736258"/>
              <a:gd name="connsiteY17" fmla="*/ 364111 h 375568"/>
              <a:gd name="connsiteX18" fmla="*/ 3421626 w 3736258"/>
              <a:gd name="connsiteY18" fmla="*/ 344446 h 375568"/>
              <a:gd name="connsiteX19" fmla="*/ 3451122 w 3736258"/>
              <a:gd name="connsiteY19" fmla="*/ 324782 h 375568"/>
              <a:gd name="connsiteX20" fmla="*/ 3529781 w 3736258"/>
              <a:gd name="connsiteY20" fmla="*/ 314950 h 375568"/>
              <a:gd name="connsiteX21" fmla="*/ 3569110 w 3736258"/>
              <a:gd name="connsiteY21" fmla="*/ 226459 h 375568"/>
              <a:gd name="connsiteX22" fmla="*/ 3578942 w 3736258"/>
              <a:gd name="connsiteY22" fmla="*/ 196963 h 375568"/>
              <a:gd name="connsiteX23" fmla="*/ 3608439 w 3736258"/>
              <a:gd name="connsiteY23" fmla="*/ 177298 h 375568"/>
              <a:gd name="connsiteX24" fmla="*/ 3618271 w 3736258"/>
              <a:gd name="connsiteY24" fmla="*/ 147801 h 375568"/>
              <a:gd name="connsiteX25" fmla="*/ 3628103 w 3736258"/>
              <a:gd name="connsiteY25" fmla="*/ 49479 h 375568"/>
              <a:gd name="connsiteX26" fmla="*/ 3657600 w 3736258"/>
              <a:gd name="connsiteY26" fmla="*/ 29814 h 375568"/>
              <a:gd name="connsiteX27" fmla="*/ 3736258 w 3736258"/>
              <a:gd name="connsiteY27" fmla="*/ 19982 h 37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36258" h="375568">
                <a:moveTo>
                  <a:pt x="0" y="10150"/>
                </a:moveTo>
                <a:cubicBezTo>
                  <a:pt x="16387" y="6872"/>
                  <a:pt x="32578" y="-1756"/>
                  <a:pt x="49161" y="317"/>
                </a:cubicBezTo>
                <a:cubicBezTo>
                  <a:pt x="75991" y="3671"/>
                  <a:pt x="84603" y="33015"/>
                  <a:pt x="98322" y="49479"/>
                </a:cubicBezTo>
                <a:cubicBezTo>
                  <a:pt x="107224" y="60161"/>
                  <a:pt x="117987" y="69144"/>
                  <a:pt x="127819" y="78976"/>
                </a:cubicBezTo>
                <a:lnTo>
                  <a:pt x="167148" y="196963"/>
                </a:lnTo>
                <a:cubicBezTo>
                  <a:pt x="170425" y="206795"/>
                  <a:pt x="168358" y="220710"/>
                  <a:pt x="176981" y="226459"/>
                </a:cubicBezTo>
                <a:lnTo>
                  <a:pt x="206477" y="246124"/>
                </a:lnTo>
                <a:cubicBezTo>
                  <a:pt x="213032" y="255956"/>
                  <a:pt x="217249" y="267839"/>
                  <a:pt x="226142" y="275621"/>
                </a:cubicBezTo>
                <a:cubicBezTo>
                  <a:pt x="282508" y="324941"/>
                  <a:pt x="295955" y="320467"/>
                  <a:pt x="373626" y="324782"/>
                </a:cubicBezTo>
                <a:cubicBezTo>
                  <a:pt x="462041" y="329694"/>
                  <a:pt x="550607" y="331337"/>
                  <a:pt x="639097" y="334614"/>
                </a:cubicBezTo>
                <a:cubicBezTo>
                  <a:pt x="671871" y="337891"/>
                  <a:pt x="704770" y="340093"/>
                  <a:pt x="737419" y="344446"/>
                </a:cubicBezTo>
                <a:cubicBezTo>
                  <a:pt x="753984" y="346655"/>
                  <a:pt x="769884" y="353583"/>
                  <a:pt x="786581" y="354279"/>
                </a:cubicBezTo>
                <a:cubicBezTo>
                  <a:pt x="927426" y="360148"/>
                  <a:pt x="1068464" y="359905"/>
                  <a:pt x="1209368" y="364111"/>
                </a:cubicBezTo>
                <a:cubicBezTo>
                  <a:pt x="1288059" y="366460"/>
                  <a:pt x="1366684" y="370666"/>
                  <a:pt x="1445342" y="373943"/>
                </a:cubicBezTo>
                <a:cubicBezTo>
                  <a:pt x="1566606" y="370666"/>
                  <a:pt x="1687978" y="370169"/>
                  <a:pt x="1809135" y="364111"/>
                </a:cubicBezTo>
                <a:cubicBezTo>
                  <a:pt x="1819486" y="363593"/>
                  <a:pt x="1828268" y="354279"/>
                  <a:pt x="1838632" y="354279"/>
                </a:cubicBezTo>
                <a:cubicBezTo>
                  <a:pt x="2153281" y="354279"/>
                  <a:pt x="2467897" y="360834"/>
                  <a:pt x="2782529" y="364111"/>
                </a:cubicBezTo>
                <a:cubicBezTo>
                  <a:pt x="3051259" y="378254"/>
                  <a:pt x="3000849" y="380480"/>
                  <a:pt x="3352800" y="364111"/>
                </a:cubicBezTo>
                <a:cubicBezTo>
                  <a:pt x="3359750" y="363788"/>
                  <a:pt x="3411855" y="349332"/>
                  <a:pt x="3421626" y="344446"/>
                </a:cubicBezTo>
                <a:cubicBezTo>
                  <a:pt x="3432195" y="339161"/>
                  <a:pt x="3439722" y="327891"/>
                  <a:pt x="3451122" y="324782"/>
                </a:cubicBezTo>
                <a:cubicBezTo>
                  <a:pt x="3476615" y="317830"/>
                  <a:pt x="3503561" y="318227"/>
                  <a:pt x="3529781" y="314950"/>
                </a:cubicBezTo>
                <a:cubicBezTo>
                  <a:pt x="3560943" y="268206"/>
                  <a:pt x="3545708" y="296663"/>
                  <a:pt x="3569110" y="226459"/>
                </a:cubicBezTo>
                <a:cubicBezTo>
                  <a:pt x="3572387" y="216627"/>
                  <a:pt x="3570319" y="202712"/>
                  <a:pt x="3578942" y="196963"/>
                </a:cubicBezTo>
                <a:lnTo>
                  <a:pt x="3608439" y="177298"/>
                </a:lnTo>
                <a:cubicBezTo>
                  <a:pt x="3611716" y="167466"/>
                  <a:pt x="3616695" y="158045"/>
                  <a:pt x="3618271" y="147801"/>
                </a:cubicBezTo>
                <a:cubicBezTo>
                  <a:pt x="3623279" y="115247"/>
                  <a:pt x="3617687" y="80726"/>
                  <a:pt x="3628103" y="49479"/>
                </a:cubicBezTo>
                <a:cubicBezTo>
                  <a:pt x="3631840" y="38268"/>
                  <a:pt x="3647031" y="35099"/>
                  <a:pt x="3657600" y="29814"/>
                </a:cubicBezTo>
                <a:cubicBezTo>
                  <a:pt x="3687628" y="14800"/>
                  <a:pt x="3700474" y="19982"/>
                  <a:pt x="3736258" y="199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8" idx="27"/>
          </p:cNvCxnSpPr>
          <p:nvPr/>
        </p:nvCxnSpPr>
        <p:spPr>
          <a:xfrm flipV="1">
            <a:off x="8190271" y="5430772"/>
            <a:ext cx="78727" cy="1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(n+1)/2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939391" y="4793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8804913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 dirty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11433" y="2449123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1433" y="2356582"/>
            <a:ext cx="191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---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752587" y="2449123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755573" y="1900893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594079" y="1905667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3313471" y="1554560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1150" y="1486417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5086399" y="1905667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717947" y="2371175"/>
            <a:ext cx="2119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3200" y="2365818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" name="Straight Arrow Connector 3"/>
          <p:cNvCxnSpPr>
            <a:endCxn id="26" idx="1"/>
          </p:cNvCxnSpPr>
          <p:nvPr/>
        </p:nvCxnSpPr>
        <p:spPr>
          <a:xfrm flipV="1">
            <a:off x="4463729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09792" y="2365818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80140" y="2623690"/>
            <a:ext cx="288858" cy="1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25143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902755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47988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245554" y="279825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 bwMode="auto">
          <a:xfrm>
            <a:off x="1111433" y="5256205"/>
            <a:ext cx="3352296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11433" y="5163664"/>
            <a:ext cx="1493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aseline="-25000" dirty="0"/>
          </a:p>
        </p:txBody>
      </p:sp>
      <p:sp>
        <p:nvSpPr>
          <p:cNvPr id="110" name="Rectangle 109"/>
          <p:cNvSpPr/>
          <p:nvPr/>
        </p:nvSpPr>
        <p:spPr bwMode="auto">
          <a:xfrm>
            <a:off x="4752587" y="5256205"/>
            <a:ext cx="3231207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 flipH="1">
            <a:off x="2755573" y="4707975"/>
            <a:ext cx="1216570" cy="536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4594079" y="4712749"/>
            <a:ext cx="1688734" cy="5316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3313471" y="4361642"/>
            <a:ext cx="2900516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81150" y="4293499"/>
            <a:ext cx="1742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115" name="Straight Arrow Connector 114"/>
          <p:cNvCxnSpPr/>
          <p:nvPr/>
        </p:nvCxnSpPr>
        <p:spPr bwMode="auto">
          <a:xfrm>
            <a:off x="5086399" y="4712749"/>
            <a:ext cx="2054234" cy="3242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2495861" y="5195282"/>
            <a:ext cx="1761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23200" y="5172900"/>
            <a:ext cx="447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18" name="Straight Arrow Connector 117"/>
          <p:cNvCxnSpPr>
            <a:endCxn id="110" idx="1"/>
          </p:cNvCxnSpPr>
          <p:nvPr/>
        </p:nvCxnSpPr>
        <p:spPr>
          <a:xfrm flipV="1">
            <a:off x="4463729" y="5430772"/>
            <a:ext cx="288858" cy="170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609792" y="5172900"/>
            <a:ext cx="45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7980140" y="5430772"/>
            <a:ext cx="288858" cy="170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125143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2693039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3506233" y="5595507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245554" y="5605339"/>
            <a:ext cx="0" cy="44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4454013" y="5427089"/>
            <a:ext cx="3736258" cy="375568"/>
          </a:xfrm>
          <a:custGeom>
            <a:avLst/>
            <a:gdLst>
              <a:gd name="connsiteX0" fmla="*/ 0 w 3736258"/>
              <a:gd name="connsiteY0" fmla="*/ 10150 h 375568"/>
              <a:gd name="connsiteX1" fmla="*/ 49161 w 3736258"/>
              <a:gd name="connsiteY1" fmla="*/ 317 h 375568"/>
              <a:gd name="connsiteX2" fmla="*/ 98322 w 3736258"/>
              <a:gd name="connsiteY2" fmla="*/ 49479 h 375568"/>
              <a:gd name="connsiteX3" fmla="*/ 127819 w 3736258"/>
              <a:gd name="connsiteY3" fmla="*/ 78976 h 375568"/>
              <a:gd name="connsiteX4" fmla="*/ 167148 w 3736258"/>
              <a:gd name="connsiteY4" fmla="*/ 196963 h 375568"/>
              <a:gd name="connsiteX5" fmla="*/ 176981 w 3736258"/>
              <a:gd name="connsiteY5" fmla="*/ 226459 h 375568"/>
              <a:gd name="connsiteX6" fmla="*/ 206477 w 3736258"/>
              <a:gd name="connsiteY6" fmla="*/ 246124 h 375568"/>
              <a:gd name="connsiteX7" fmla="*/ 226142 w 3736258"/>
              <a:gd name="connsiteY7" fmla="*/ 275621 h 375568"/>
              <a:gd name="connsiteX8" fmla="*/ 373626 w 3736258"/>
              <a:gd name="connsiteY8" fmla="*/ 324782 h 375568"/>
              <a:gd name="connsiteX9" fmla="*/ 639097 w 3736258"/>
              <a:gd name="connsiteY9" fmla="*/ 334614 h 375568"/>
              <a:gd name="connsiteX10" fmla="*/ 737419 w 3736258"/>
              <a:gd name="connsiteY10" fmla="*/ 344446 h 375568"/>
              <a:gd name="connsiteX11" fmla="*/ 786581 w 3736258"/>
              <a:gd name="connsiteY11" fmla="*/ 354279 h 375568"/>
              <a:gd name="connsiteX12" fmla="*/ 1209368 w 3736258"/>
              <a:gd name="connsiteY12" fmla="*/ 364111 h 375568"/>
              <a:gd name="connsiteX13" fmla="*/ 1445342 w 3736258"/>
              <a:gd name="connsiteY13" fmla="*/ 373943 h 375568"/>
              <a:gd name="connsiteX14" fmla="*/ 1809135 w 3736258"/>
              <a:gd name="connsiteY14" fmla="*/ 364111 h 375568"/>
              <a:gd name="connsiteX15" fmla="*/ 1838632 w 3736258"/>
              <a:gd name="connsiteY15" fmla="*/ 354279 h 375568"/>
              <a:gd name="connsiteX16" fmla="*/ 2782529 w 3736258"/>
              <a:gd name="connsiteY16" fmla="*/ 364111 h 375568"/>
              <a:gd name="connsiteX17" fmla="*/ 3352800 w 3736258"/>
              <a:gd name="connsiteY17" fmla="*/ 364111 h 375568"/>
              <a:gd name="connsiteX18" fmla="*/ 3421626 w 3736258"/>
              <a:gd name="connsiteY18" fmla="*/ 344446 h 375568"/>
              <a:gd name="connsiteX19" fmla="*/ 3451122 w 3736258"/>
              <a:gd name="connsiteY19" fmla="*/ 324782 h 375568"/>
              <a:gd name="connsiteX20" fmla="*/ 3529781 w 3736258"/>
              <a:gd name="connsiteY20" fmla="*/ 314950 h 375568"/>
              <a:gd name="connsiteX21" fmla="*/ 3569110 w 3736258"/>
              <a:gd name="connsiteY21" fmla="*/ 226459 h 375568"/>
              <a:gd name="connsiteX22" fmla="*/ 3578942 w 3736258"/>
              <a:gd name="connsiteY22" fmla="*/ 196963 h 375568"/>
              <a:gd name="connsiteX23" fmla="*/ 3608439 w 3736258"/>
              <a:gd name="connsiteY23" fmla="*/ 177298 h 375568"/>
              <a:gd name="connsiteX24" fmla="*/ 3618271 w 3736258"/>
              <a:gd name="connsiteY24" fmla="*/ 147801 h 375568"/>
              <a:gd name="connsiteX25" fmla="*/ 3628103 w 3736258"/>
              <a:gd name="connsiteY25" fmla="*/ 49479 h 375568"/>
              <a:gd name="connsiteX26" fmla="*/ 3657600 w 3736258"/>
              <a:gd name="connsiteY26" fmla="*/ 29814 h 375568"/>
              <a:gd name="connsiteX27" fmla="*/ 3736258 w 3736258"/>
              <a:gd name="connsiteY27" fmla="*/ 19982 h 37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36258" h="375568">
                <a:moveTo>
                  <a:pt x="0" y="10150"/>
                </a:moveTo>
                <a:cubicBezTo>
                  <a:pt x="16387" y="6872"/>
                  <a:pt x="32578" y="-1756"/>
                  <a:pt x="49161" y="317"/>
                </a:cubicBezTo>
                <a:cubicBezTo>
                  <a:pt x="75991" y="3671"/>
                  <a:pt x="84603" y="33015"/>
                  <a:pt x="98322" y="49479"/>
                </a:cubicBezTo>
                <a:cubicBezTo>
                  <a:pt x="107224" y="60161"/>
                  <a:pt x="117987" y="69144"/>
                  <a:pt x="127819" y="78976"/>
                </a:cubicBezTo>
                <a:lnTo>
                  <a:pt x="167148" y="196963"/>
                </a:lnTo>
                <a:cubicBezTo>
                  <a:pt x="170425" y="206795"/>
                  <a:pt x="168358" y="220710"/>
                  <a:pt x="176981" y="226459"/>
                </a:cubicBezTo>
                <a:lnTo>
                  <a:pt x="206477" y="246124"/>
                </a:lnTo>
                <a:cubicBezTo>
                  <a:pt x="213032" y="255956"/>
                  <a:pt x="217249" y="267839"/>
                  <a:pt x="226142" y="275621"/>
                </a:cubicBezTo>
                <a:cubicBezTo>
                  <a:pt x="282508" y="324941"/>
                  <a:pt x="295955" y="320467"/>
                  <a:pt x="373626" y="324782"/>
                </a:cubicBezTo>
                <a:cubicBezTo>
                  <a:pt x="462041" y="329694"/>
                  <a:pt x="550607" y="331337"/>
                  <a:pt x="639097" y="334614"/>
                </a:cubicBezTo>
                <a:cubicBezTo>
                  <a:pt x="671871" y="337891"/>
                  <a:pt x="704770" y="340093"/>
                  <a:pt x="737419" y="344446"/>
                </a:cubicBezTo>
                <a:cubicBezTo>
                  <a:pt x="753984" y="346655"/>
                  <a:pt x="769884" y="353583"/>
                  <a:pt x="786581" y="354279"/>
                </a:cubicBezTo>
                <a:cubicBezTo>
                  <a:pt x="927426" y="360148"/>
                  <a:pt x="1068464" y="359905"/>
                  <a:pt x="1209368" y="364111"/>
                </a:cubicBezTo>
                <a:cubicBezTo>
                  <a:pt x="1288059" y="366460"/>
                  <a:pt x="1366684" y="370666"/>
                  <a:pt x="1445342" y="373943"/>
                </a:cubicBezTo>
                <a:cubicBezTo>
                  <a:pt x="1566606" y="370666"/>
                  <a:pt x="1687978" y="370169"/>
                  <a:pt x="1809135" y="364111"/>
                </a:cubicBezTo>
                <a:cubicBezTo>
                  <a:pt x="1819486" y="363593"/>
                  <a:pt x="1828268" y="354279"/>
                  <a:pt x="1838632" y="354279"/>
                </a:cubicBezTo>
                <a:cubicBezTo>
                  <a:pt x="2153281" y="354279"/>
                  <a:pt x="2467897" y="360834"/>
                  <a:pt x="2782529" y="364111"/>
                </a:cubicBezTo>
                <a:cubicBezTo>
                  <a:pt x="3051259" y="378254"/>
                  <a:pt x="3000849" y="380480"/>
                  <a:pt x="3352800" y="364111"/>
                </a:cubicBezTo>
                <a:cubicBezTo>
                  <a:pt x="3359750" y="363788"/>
                  <a:pt x="3411855" y="349332"/>
                  <a:pt x="3421626" y="344446"/>
                </a:cubicBezTo>
                <a:cubicBezTo>
                  <a:pt x="3432195" y="339161"/>
                  <a:pt x="3439722" y="327891"/>
                  <a:pt x="3451122" y="324782"/>
                </a:cubicBezTo>
                <a:cubicBezTo>
                  <a:pt x="3476615" y="317830"/>
                  <a:pt x="3503561" y="318227"/>
                  <a:pt x="3529781" y="314950"/>
                </a:cubicBezTo>
                <a:cubicBezTo>
                  <a:pt x="3560943" y="268206"/>
                  <a:pt x="3545708" y="296663"/>
                  <a:pt x="3569110" y="226459"/>
                </a:cubicBezTo>
                <a:cubicBezTo>
                  <a:pt x="3572387" y="216627"/>
                  <a:pt x="3570319" y="202712"/>
                  <a:pt x="3578942" y="196963"/>
                </a:cubicBezTo>
                <a:lnTo>
                  <a:pt x="3608439" y="177298"/>
                </a:lnTo>
                <a:cubicBezTo>
                  <a:pt x="3611716" y="167466"/>
                  <a:pt x="3616695" y="158045"/>
                  <a:pt x="3618271" y="147801"/>
                </a:cubicBezTo>
                <a:cubicBezTo>
                  <a:pt x="3623279" y="115247"/>
                  <a:pt x="3617687" y="80726"/>
                  <a:pt x="3628103" y="49479"/>
                </a:cubicBezTo>
                <a:cubicBezTo>
                  <a:pt x="3631840" y="38268"/>
                  <a:pt x="3647031" y="35099"/>
                  <a:pt x="3657600" y="29814"/>
                </a:cubicBezTo>
                <a:cubicBezTo>
                  <a:pt x="3687628" y="14800"/>
                  <a:pt x="3700474" y="19982"/>
                  <a:pt x="3736258" y="1998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8" idx="27"/>
          </p:cNvCxnSpPr>
          <p:nvPr/>
        </p:nvCxnSpPr>
        <p:spPr>
          <a:xfrm flipV="1">
            <a:off x="8190271" y="5430772"/>
            <a:ext cx="78727" cy="16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881150" y="4503174"/>
            <a:ext cx="572863" cy="100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44645" y="4712749"/>
            <a:ext cx="1349434" cy="543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68785" y="1700044"/>
            <a:ext cx="156485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(n+1)/2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271281" y="1700044"/>
            <a:ext cx="128753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(n+1)/2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939391" y="479322"/>
            <a:ext cx="737378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Coalescence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778DC-6581-454D-B21C-07552535C115}"/>
              </a:ext>
            </a:extLst>
          </p:cNvPr>
          <p:cNvSpPr txBox="1"/>
          <p:nvPr/>
        </p:nvSpPr>
        <p:spPr>
          <a:xfrm>
            <a:off x="4975123" y="464082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⨯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904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959266" y="5245042"/>
            <a:ext cx="997928" cy="3326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Delete 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1893506" y="4864306"/>
            <a:ext cx="314632" cy="383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190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672234" y="448745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766077" y="5467399"/>
            <a:ext cx="1880727" cy="10409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sibling is just half-full, so we should coalesce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3299992" y="4934857"/>
            <a:ext cx="47885" cy="52818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696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 coalescence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48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half-full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100202" y="2885744"/>
            <a:ext cx="541734" cy="2894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 coalescence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04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half-full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165693" y="2873123"/>
            <a:ext cx="384575" cy="39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 coalescence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511591" y="2335926"/>
            <a:ext cx="1439775" cy="17478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more than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half-full, so we can re-distribute pointers at </a:t>
            </a:r>
            <a:r>
              <a:rPr lang="en-US" sz="1600" dirty="0" err="1">
                <a:solidFill>
                  <a:schemeClr val="tx1"/>
                </a:solidFill>
              </a:rPr>
              <a:t>nonleaves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</p:spTree>
    <p:extLst>
      <p:ext uri="{BB962C8B-B14F-4D97-AF65-F5344CB8AC3E}">
        <p14:creationId xmlns:p14="http://schemas.microsoft.com/office/powerpoint/2010/main" val="4216038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3600" kern="0" dirty="0"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half-full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165693" y="2873123"/>
            <a:ext cx="384575" cy="39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 coalescence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511591" y="2335926"/>
            <a:ext cx="1439775" cy="17478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more than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half-full, so we can re-distribute pointers at </a:t>
            </a:r>
            <a:r>
              <a:rPr lang="en-US" sz="1600" dirty="0" err="1">
                <a:solidFill>
                  <a:schemeClr val="tx1"/>
                </a:solidFill>
              </a:rPr>
              <a:t>nonleaves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39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3600" kern="0" dirty="0"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half-full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165693" y="2873123"/>
            <a:ext cx="384575" cy="39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 coalescence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2234" y="332153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38</a:t>
            </a:r>
          </a:p>
        </p:txBody>
      </p:sp>
      <p:cxnSp>
        <p:nvCxnSpPr>
          <p:cNvPr id="8" name="Straight Arrow Connector 7"/>
          <p:cNvCxnSpPr>
            <a:endCxn id="2" idx="0"/>
          </p:cNvCxnSpPr>
          <p:nvPr/>
        </p:nvCxnSpPr>
        <p:spPr>
          <a:xfrm flipH="1">
            <a:off x="2841511" y="2566422"/>
            <a:ext cx="1956922" cy="7551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36457" y="2697161"/>
            <a:ext cx="1015894" cy="6292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92356" y="246654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>
            <a:off x="3197803" y="3628513"/>
            <a:ext cx="1600629" cy="8879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836513" y="327963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511591" y="2335926"/>
            <a:ext cx="1439775" cy="17478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more than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half-full, so we can re-distribute pointers at </a:t>
            </a:r>
            <a:r>
              <a:rPr lang="en-US" sz="1600" dirty="0" err="1">
                <a:solidFill>
                  <a:schemeClr val="tx1"/>
                </a:solidFill>
              </a:rPr>
              <a:t>nonleaves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53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3600" kern="0" dirty="0"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>
            <a:off x="2374430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180675" y="3579381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92345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Line 18"/>
          <p:cNvSpPr>
            <a:spLocks noChangeShapeType="1"/>
          </p:cNvSpPr>
          <p:nvPr/>
        </p:nvSpPr>
        <p:spPr bwMode="auto">
          <a:xfrm flipH="1">
            <a:off x="4918883" y="3579381"/>
            <a:ext cx="948630" cy="928348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3077947" y="477555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2687521" y="478020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38181" y="1997372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2"/>
          <p:cNvSpPr>
            <a:spLocks noChangeShapeType="1"/>
          </p:cNvSpPr>
          <p:nvPr/>
        </p:nvSpPr>
        <p:spPr bwMode="auto">
          <a:xfrm>
            <a:off x="3938193" y="4650299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6273813" y="3560601"/>
            <a:ext cx="138956" cy="95587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9503" y="4501964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721659" y="331668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711348" y="241050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156152" y="591969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2374430" y="580080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151234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2692345" y="567044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Line 7"/>
          <p:cNvSpPr>
            <a:spLocks noChangeShapeType="1"/>
          </p:cNvSpPr>
          <p:nvPr/>
        </p:nvSpPr>
        <p:spPr bwMode="auto">
          <a:xfrm flipH="1">
            <a:off x="1571564" y="5926064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 flipH="1">
            <a:off x="3077947" y="59260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H="1">
            <a:off x="2687521" y="593071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19503" y="5652470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72234" y="5637956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882324" y="5459473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/>
          <p:cNvSpPr/>
          <p:nvPr/>
        </p:nvSpPr>
        <p:spPr>
          <a:xfrm>
            <a:off x="2363781" y="5193285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82324" y="2335926"/>
            <a:ext cx="1217878" cy="5815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half-full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165693" y="2873123"/>
            <a:ext cx="384575" cy="3923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3203" y="3744927"/>
            <a:ext cx="1461019" cy="58722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Leaf coalescence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2234" y="332153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92356" y="246654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>
            <a:off x="3197803" y="3628513"/>
            <a:ext cx="1600629" cy="8879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867513" y="3569350"/>
            <a:ext cx="449842" cy="967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1" idx="0"/>
          </p:cNvCxnSpPr>
          <p:nvPr/>
        </p:nvCxnSpPr>
        <p:spPr>
          <a:xfrm>
            <a:off x="6278096" y="3573468"/>
            <a:ext cx="1729747" cy="94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14302" y="3276995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80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836513" y="327963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511591" y="2335926"/>
            <a:ext cx="1439775" cy="17478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more than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half-full, so we can re-distribute pointers at </a:t>
            </a:r>
            <a:r>
              <a:rPr lang="en-US" sz="1600" dirty="0" err="1">
                <a:solidFill>
                  <a:schemeClr val="tx1"/>
                </a:solidFill>
              </a:rPr>
              <a:t>nonleaves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688014" y="3553119"/>
            <a:ext cx="1319829" cy="96682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3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Insert into </a:t>
            </a:r>
            <a:r>
              <a:rPr lang="en-US" altLang="en-US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B+tree</a:t>
            </a:r>
            <a:endParaRPr lang="en-US" alt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599"/>
            <a:ext cx="7772400" cy="4372898"/>
          </a:xfrm>
        </p:spPr>
        <p:txBody>
          <a:bodyPr/>
          <a:lstStyle/>
          <a:p>
            <a:pPr marL="0" indent="0" defTabSz="548640" eaLnBrk="1" hangingPunct="1">
              <a:buClr>
                <a:schemeClr val="accent2"/>
              </a:buClr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Basic idea: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Find the leaf L where the record r should be 	inserted;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If L has further room, then insert r into L, and 	return;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If L is full, spilt L plus r into two leaves (each is 	about half full): this causes an additional child for 	the parent P of L, thus need to insert a child to P;</a:t>
            </a:r>
          </a:p>
          <a:p>
            <a:pPr indent="-548640" defTabSz="548640" eaLnBrk="1" hangingPunct="1">
              <a:buClr>
                <a:schemeClr val="accent2"/>
              </a:buClr>
              <a:buFont typeface="+mj-lt"/>
              <a:buAutoNum type="arabicPeriod"/>
            </a:pPr>
            <a:r>
              <a:rPr lang="en-US" altLang="en-US" sz="2400" dirty="0">
                <a:cs typeface="Times New Roman" panose="02020603050405020304" pitchFamily="18" charset="0"/>
              </a:rPr>
              <a:t>If P is already full, we have to split P and insert 	   	an additional child to P’s parent … (recursively) </a:t>
            </a:r>
          </a:p>
        </p:txBody>
      </p:sp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2D6D0-731B-4AB8-A17E-2F57454BEA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053864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119503" y="503982"/>
            <a:ext cx="6980494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>
                <a:solidFill>
                  <a:srgbClr val="00FF00"/>
                </a:solidFill>
                <a:cs typeface="Times New Roman" panose="02020603050405020304" pitchFamily="18" charset="0"/>
              </a:rPr>
              <a:t>Key re-distribution at </a:t>
            </a: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Nonleaves</a:t>
            </a:r>
            <a:endParaRPr lang="en-US" altLang="en-US" sz="3600" kern="0" dirty="0">
              <a:cs typeface="Times New Roman" panose="02020603050405020304" pitchFamily="18" charset="0"/>
            </a:endParaRPr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 flipH="1">
            <a:off x="1156152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3299992" y="2697161"/>
            <a:ext cx="1454898" cy="604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167736" y="2697161"/>
            <a:ext cx="1262090" cy="5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H="1">
            <a:off x="1785824" y="3585505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754890" y="243926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766909" y="332642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51234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1571564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57515" y="45089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4643117" y="476453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4252691" y="476918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67514" y="3301521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823971" y="451647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209573" y="477209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5819147" y="4776747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2"/>
          <p:cNvSpPr>
            <a:spLocks noChangeShapeType="1"/>
          </p:cNvSpPr>
          <p:nvPr/>
        </p:nvSpPr>
        <p:spPr bwMode="auto">
          <a:xfrm>
            <a:off x="5504567" y="46487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968280" y="478876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>
            <a:off x="3197803" y="3628513"/>
            <a:ext cx="1600629" cy="887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5867513" y="3569350"/>
            <a:ext cx="449842" cy="967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81" idx="0"/>
          </p:cNvCxnSpPr>
          <p:nvPr/>
        </p:nvCxnSpPr>
        <p:spPr>
          <a:xfrm>
            <a:off x="6278096" y="3573468"/>
            <a:ext cx="1729747" cy="946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7384317" y="4519939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Line 7"/>
          <p:cNvSpPr>
            <a:spLocks noChangeShapeType="1"/>
          </p:cNvSpPr>
          <p:nvPr/>
        </p:nvSpPr>
        <p:spPr bwMode="auto">
          <a:xfrm flipH="1">
            <a:off x="7769919" y="477555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7"/>
          <p:cNvSpPr>
            <a:spLocks noChangeShapeType="1"/>
          </p:cNvSpPr>
          <p:nvPr/>
        </p:nvSpPr>
        <p:spPr bwMode="auto">
          <a:xfrm flipH="1">
            <a:off x="7379493" y="478020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12"/>
          <p:cNvSpPr>
            <a:spLocks noChangeShapeType="1"/>
          </p:cNvSpPr>
          <p:nvPr/>
        </p:nvSpPr>
        <p:spPr bwMode="auto">
          <a:xfrm>
            <a:off x="7071023" y="46747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2428557" y="4646839"/>
            <a:ext cx="1822930" cy="19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85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4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12631556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400" dirty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3066229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400" dirty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51421" y="528602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26134527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400" dirty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51421" y="528602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32643979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en-US" sz="1400" dirty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80917" y="5266358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3" name="Freeform 2"/>
          <p:cNvSpPr/>
          <p:nvPr/>
        </p:nvSpPr>
        <p:spPr>
          <a:xfrm>
            <a:off x="2549172" y="4729316"/>
            <a:ext cx="2248970" cy="592489"/>
          </a:xfrm>
          <a:custGeom>
            <a:avLst/>
            <a:gdLst>
              <a:gd name="connsiteX0" fmla="*/ 2290916 w 2290916"/>
              <a:gd name="connsiteY0" fmla="*/ 0 h 592489"/>
              <a:gd name="connsiteX1" fmla="*/ 2251587 w 2290916"/>
              <a:gd name="connsiteY1" fmla="*/ 78658 h 592489"/>
              <a:gd name="connsiteX2" fmla="*/ 2192593 w 2290916"/>
              <a:gd name="connsiteY2" fmla="*/ 117987 h 592489"/>
              <a:gd name="connsiteX3" fmla="*/ 2163097 w 2290916"/>
              <a:gd name="connsiteY3" fmla="*/ 137652 h 592489"/>
              <a:gd name="connsiteX4" fmla="*/ 2104103 w 2290916"/>
              <a:gd name="connsiteY4" fmla="*/ 157316 h 592489"/>
              <a:gd name="connsiteX5" fmla="*/ 2074606 w 2290916"/>
              <a:gd name="connsiteY5" fmla="*/ 176981 h 592489"/>
              <a:gd name="connsiteX6" fmla="*/ 2015613 w 2290916"/>
              <a:gd name="connsiteY6" fmla="*/ 196645 h 592489"/>
              <a:gd name="connsiteX7" fmla="*/ 1986116 w 2290916"/>
              <a:gd name="connsiteY7" fmla="*/ 206478 h 592489"/>
              <a:gd name="connsiteX8" fmla="*/ 1946787 w 2290916"/>
              <a:gd name="connsiteY8" fmla="*/ 216310 h 592489"/>
              <a:gd name="connsiteX9" fmla="*/ 1887793 w 2290916"/>
              <a:gd name="connsiteY9" fmla="*/ 235974 h 592489"/>
              <a:gd name="connsiteX10" fmla="*/ 1799303 w 2290916"/>
              <a:gd name="connsiteY10" fmla="*/ 275303 h 592489"/>
              <a:gd name="connsiteX11" fmla="*/ 1681316 w 2290916"/>
              <a:gd name="connsiteY11" fmla="*/ 314632 h 592489"/>
              <a:gd name="connsiteX12" fmla="*/ 481780 w 2290916"/>
              <a:gd name="connsiteY12" fmla="*/ 334297 h 592489"/>
              <a:gd name="connsiteX13" fmla="*/ 255639 w 2290916"/>
              <a:gd name="connsiteY13" fmla="*/ 353961 h 592489"/>
              <a:gd name="connsiteX14" fmla="*/ 226142 w 2290916"/>
              <a:gd name="connsiteY14" fmla="*/ 363794 h 592489"/>
              <a:gd name="connsiteX15" fmla="*/ 176980 w 2290916"/>
              <a:gd name="connsiteY15" fmla="*/ 373626 h 592489"/>
              <a:gd name="connsiteX16" fmla="*/ 117987 w 2290916"/>
              <a:gd name="connsiteY16" fmla="*/ 393290 h 592489"/>
              <a:gd name="connsiteX17" fmla="*/ 49161 w 2290916"/>
              <a:gd name="connsiteY17" fmla="*/ 412955 h 592489"/>
              <a:gd name="connsiteX18" fmla="*/ 9832 w 2290916"/>
              <a:gd name="connsiteY18" fmla="*/ 501445 h 592489"/>
              <a:gd name="connsiteX19" fmla="*/ 0 w 2290916"/>
              <a:gd name="connsiteY19" fmla="*/ 530942 h 592489"/>
              <a:gd name="connsiteX20" fmla="*/ 9832 w 2290916"/>
              <a:gd name="connsiteY20" fmla="*/ 570271 h 59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90916" h="592489">
                <a:moveTo>
                  <a:pt x="2290916" y="0"/>
                </a:moveTo>
                <a:cubicBezTo>
                  <a:pt x="2283784" y="17829"/>
                  <a:pt x="2269711" y="62799"/>
                  <a:pt x="2251587" y="78658"/>
                </a:cubicBezTo>
                <a:cubicBezTo>
                  <a:pt x="2233801" y="94221"/>
                  <a:pt x="2212258" y="104877"/>
                  <a:pt x="2192593" y="117987"/>
                </a:cubicBezTo>
                <a:cubicBezTo>
                  <a:pt x="2182761" y="124542"/>
                  <a:pt x="2174307" y="133915"/>
                  <a:pt x="2163097" y="137652"/>
                </a:cubicBezTo>
                <a:lnTo>
                  <a:pt x="2104103" y="157316"/>
                </a:lnTo>
                <a:cubicBezTo>
                  <a:pt x="2094271" y="163871"/>
                  <a:pt x="2085405" y="172182"/>
                  <a:pt x="2074606" y="176981"/>
                </a:cubicBezTo>
                <a:cubicBezTo>
                  <a:pt x="2055665" y="185399"/>
                  <a:pt x="2035277" y="190090"/>
                  <a:pt x="2015613" y="196645"/>
                </a:cubicBezTo>
                <a:cubicBezTo>
                  <a:pt x="2005781" y="199923"/>
                  <a:pt x="1996171" y="203964"/>
                  <a:pt x="1986116" y="206478"/>
                </a:cubicBezTo>
                <a:cubicBezTo>
                  <a:pt x="1973006" y="209755"/>
                  <a:pt x="1959730" y="212427"/>
                  <a:pt x="1946787" y="216310"/>
                </a:cubicBezTo>
                <a:cubicBezTo>
                  <a:pt x="1926933" y="222266"/>
                  <a:pt x="1887793" y="235974"/>
                  <a:pt x="1887793" y="235974"/>
                </a:cubicBezTo>
                <a:cubicBezTo>
                  <a:pt x="1841049" y="267138"/>
                  <a:pt x="1869510" y="251901"/>
                  <a:pt x="1799303" y="275303"/>
                </a:cubicBezTo>
                <a:lnTo>
                  <a:pt x="1681316" y="314632"/>
                </a:lnTo>
                <a:cubicBezTo>
                  <a:pt x="1281789" y="447810"/>
                  <a:pt x="1662967" y="324371"/>
                  <a:pt x="481780" y="334297"/>
                </a:cubicBezTo>
                <a:cubicBezTo>
                  <a:pt x="425292" y="338063"/>
                  <a:pt x="320247" y="342214"/>
                  <a:pt x="255639" y="353961"/>
                </a:cubicBezTo>
                <a:cubicBezTo>
                  <a:pt x="245442" y="355815"/>
                  <a:pt x="236197" y="361280"/>
                  <a:pt x="226142" y="363794"/>
                </a:cubicBezTo>
                <a:cubicBezTo>
                  <a:pt x="209929" y="367847"/>
                  <a:pt x="193103" y="369229"/>
                  <a:pt x="176980" y="373626"/>
                </a:cubicBezTo>
                <a:cubicBezTo>
                  <a:pt x="156982" y="379080"/>
                  <a:pt x="138096" y="388262"/>
                  <a:pt x="117987" y="393290"/>
                </a:cubicBezTo>
                <a:cubicBezTo>
                  <a:pt x="68603" y="405637"/>
                  <a:pt x="91478" y="398850"/>
                  <a:pt x="49161" y="412955"/>
                </a:cubicBezTo>
                <a:cubicBezTo>
                  <a:pt x="18000" y="459698"/>
                  <a:pt x="33233" y="431243"/>
                  <a:pt x="9832" y="501445"/>
                </a:cubicBezTo>
                <a:lnTo>
                  <a:pt x="0" y="530942"/>
                </a:lnTo>
                <a:cubicBezTo>
                  <a:pt x="10910" y="596402"/>
                  <a:pt x="9832" y="609872"/>
                  <a:pt x="9832" y="570271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46187" y="5279921"/>
            <a:ext cx="367" cy="55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Coalescence</a:t>
            </a:r>
          </a:p>
        </p:txBody>
      </p:sp>
    </p:spTree>
    <p:extLst>
      <p:ext uri="{BB962C8B-B14F-4D97-AF65-F5344CB8AC3E}">
        <p14:creationId xmlns:p14="http://schemas.microsoft.com/office/powerpoint/2010/main" val="116281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EEAD-8A17-490F-A14E-5112B0CE83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en-US" sz="1400" dirty="0"/>
          </a:p>
        </p:txBody>
      </p:sp>
      <p:sp>
        <p:nvSpPr>
          <p:cNvPr id="13" name="Up Arrow 12"/>
          <p:cNvSpPr/>
          <p:nvPr/>
        </p:nvSpPr>
        <p:spPr bwMode="auto">
          <a:xfrm flipV="1">
            <a:off x="4057274" y="3587518"/>
            <a:ext cx="1029125" cy="50107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73179" y="2449123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167" y="2356582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4931359" y="2449123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58148" y="2801489"/>
            <a:ext cx="9573" cy="468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1484670" y="2791495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>
            <a:off x="6263784" y="2801669"/>
            <a:ext cx="26434" cy="502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flipH="1">
            <a:off x="5039777" y="2797751"/>
            <a:ext cx="21690" cy="5266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1992564" y="1889047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>
            <a:endCxn id="2" idx="0"/>
          </p:cNvCxnSpPr>
          <p:nvPr/>
        </p:nvCxnSpPr>
        <p:spPr bwMode="auto">
          <a:xfrm flipH="1">
            <a:off x="2631401" y="1889047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840755" y="1554560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5106" y="1488937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4931359" y="1889047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924419" y="2371175"/>
            <a:ext cx="22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3" name="Line 10"/>
          <p:cNvSpPr>
            <a:spLocks noChangeShapeType="1"/>
          </p:cNvSpPr>
          <p:nvPr/>
        </p:nvSpPr>
        <p:spPr bwMode="auto">
          <a:xfrm>
            <a:off x="6728472" y="2797751"/>
            <a:ext cx="145586" cy="472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1"/>
          <p:cNvSpPr>
            <a:spLocks noChangeShapeType="1"/>
          </p:cNvSpPr>
          <p:nvPr/>
        </p:nvSpPr>
        <p:spPr bwMode="auto">
          <a:xfrm>
            <a:off x="2040692" y="2798258"/>
            <a:ext cx="63126" cy="512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482752" y="5318554"/>
            <a:ext cx="4316444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740" y="5226013"/>
            <a:ext cx="199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4940932" y="5318554"/>
            <a:ext cx="3751795" cy="349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482167" y="5670920"/>
            <a:ext cx="185555" cy="509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11"/>
          <p:cNvSpPr>
            <a:spLocks noChangeShapeType="1"/>
          </p:cNvSpPr>
          <p:nvPr/>
        </p:nvSpPr>
        <p:spPr bwMode="auto">
          <a:xfrm flipH="1">
            <a:off x="1494243" y="5660926"/>
            <a:ext cx="4211" cy="508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>
            <a:off x="3693630" y="5659406"/>
            <a:ext cx="26434" cy="50261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H="1">
            <a:off x="2807043" y="5671377"/>
            <a:ext cx="21690" cy="52669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2002137" y="4758478"/>
            <a:ext cx="2064711" cy="340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endCxn id="41" idx="0"/>
          </p:cNvCxnSpPr>
          <p:nvPr/>
        </p:nvCxnSpPr>
        <p:spPr bwMode="auto">
          <a:xfrm flipH="1">
            <a:off x="2640974" y="4758478"/>
            <a:ext cx="1886563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2850328" y="4423991"/>
            <a:ext cx="3878618" cy="3408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44679" y="4358368"/>
            <a:ext cx="1862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4940932" y="4758478"/>
            <a:ext cx="1949639" cy="560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4933992" y="5240606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4217643" y="5667688"/>
            <a:ext cx="145586" cy="47210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>
            <a:off x="2035092" y="5655029"/>
            <a:ext cx="68726" cy="566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663597" y="5233732"/>
            <a:ext cx="1956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80917" y="5266358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685113" y="4581832"/>
            <a:ext cx="406455" cy="19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8352" y="1657019"/>
            <a:ext cx="1857690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= (n+1)/2 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187925" y="1700044"/>
            <a:ext cx="145424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+1= (n+1)/2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562037" y="347654"/>
            <a:ext cx="78961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40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4000" kern="0" dirty="0">
                <a:cs typeface="Times New Roman" panose="02020603050405020304" pitchFamily="18" charset="0"/>
              </a:rPr>
              <a:t> Coalescence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895E75-FB08-4AC0-AE79-0341772001DF}"/>
              </a:ext>
            </a:extLst>
          </p:cNvPr>
          <p:cNvSpPr txBox="1"/>
          <p:nvPr/>
        </p:nvSpPr>
        <p:spPr>
          <a:xfrm>
            <a:off x="5348748" y="468015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⨯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334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2626770" y="466996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V="1">
            <a:off x="4174765" y="4664942"/>
            <a:ext cx="353386" cy="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448071" y="5314269"/>
            <a:ext cx="1048839" cy="39262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delete 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2428568" y="4825383"/>
            <a:ext cx="421972" cy="479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4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leaf coalescence</a:t>
            </a: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65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8" name="Slide Number Placeholder 2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6F373-43CA-4255-8257-D9A156413C3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en-US" sz="1400"/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894871" y="1287517"/>
            <a:ext cx="1795556" cy="523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anose="02020603050405020304" pitchFamily="18" charset="0"/>
              </a:rPr>
              <a:t>order n=3</a:t>
            </a:r>
            <a:endParaRPr lang="en-US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8412" y="506856"/>
            <a:ext cx="768973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3600" kern="0" dirty="0" err="1">
                <a:solidFill>
                  <a:srgbClr val="00FF00"/>
                </a:solidFill>
                <a:cs typeface="Times New Roman" panose="02020603050405020304" pitchFamily="18" charset="0"/>
              </a:rPr>
              <a:t>Nonleaf</a:t>
            </a:r>
            <a:r>
              <a:rPr lang="en-US" altLang="en-US" sz="3600" kern="0" dirty="0">
                <a:cs typeface="Times New Roman" panose="02020603050405020304" pitchFamily="18" charset="0"/>
              </a:rPr>
              <a:t> coalescence : Delete key 5</a:t>
            </a: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H="1">
            <a:off x="3628983" y="266645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>
            <a:off x="4727629" y="2666458"/>
            <a:ext cx="1520006" cy="6048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/>
          <p:cNvSpPr>
            <a:spLocks noChangeShapeType="1"/>
          </p:cNvSpPr>
          <p:nvPr/>
        </p:nvSpPr>
        <p:spPr bwMode="auto">
          <a:xfrm flipH="1">
            <a:off x="2042401" y="3554803"/>
            <a:ext cx="978220" cy="934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8"/>
          <p:cNvSpPr>
            <a:spLocks noChangeShapeType="1"/>
          </p:cNvSpPr>
          <p:nvPr/>
        </p:nvSpPr>
        <p:spPr bwMode="auto">
          <a:xfrm>
            <a:off x="3437252" y="3548679"/>
            <a:ext cx="119317" cy="94055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4314783" y="2408567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3023486" y="3295723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5131910" y="3548678"/>
            <a:ext cx="519134" cy="90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198074" y="1966670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Delete(</a:t>
            </a:r>
            <a:r>
              <a:rPr lang="en-US" sz="1600" dirty="0" err="1">
                <a:solidFill>
                  <a:srgbClr val="FF0000"/>
                </a:solidFill>
              </a:rPr>
              <a:t>prt</a:t>
            </a:r>
            <a:r>
              <a:rPr lang="en-US" sz="1600" dirty="0">
                <a:solidFill>
                  <a:srgbClr val="FF0000"/>
                </a:solidFill>
              </a:rPr>
              <a:t>, 5)</a:t>
            </a: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513616" y="4478216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/>
        </p:nvGraphicFramePr>
        <p:xfrm>
          <a:off x="5651044" y="329635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Line 18"/>
          <p:cNvSpPr>
            <a:spLocks noChangeShapeType="1"/>
          </p:cNvSpPr>
          <p:nvPr/>
        </p:nvSpPr>
        <p:spPr bwMode="auto">
          <a:xfrm>
            <a:off x="6070525" y="3554803"/>
            <a:ext cx="290946" cy="8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6078310" y="4474755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Line 12"/>
          <p:cNvSpPr>
            <a:spLocks noChangeShapeType="1"/>
          </p:cNvSpPr>
          <p:nvPr/>
        </p:nvSpPr>
        <p:spPr bwMode="auto">
          <a:xfrm>
            <a:off x="5763678" y="461613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2"/>
          <p:cNvSpPr>
            <a:spLocks noChangeShapeType="1"/>
          </p:cNvSpPr>
          <p:nvPr/>
        </p:nvSpPr>
        <p:spPr bwMode="auto">
          <a:xfrm>
            <a:off x="2602914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1379718" y="453960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/>
        </p:nvGraphicFramePr>
        <p:xfrm>
          <a:off x="2917881" y="4523118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97"/>
          <p:cNvSpPr/>
          <p:nvPr/>
        </p:nvSpPr>
        <p:spPr>
          <a:xfrm>
            <a:off x="1347592" y="450391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ine 12"/>
          <p:cNvSpPr>
            <a:spLocks noChangeShapeType="1"/>
          </p:cNvSpPr>
          <p:nvPr/>
        </p:nvSpPr>
        <p:spPr bwMode="auto">
          <a:xfrm>
            <a:off x="4210219" y="4669968"/>
            <a:ext cx="304800" cy="0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37109" y="4026163"/>
            <a:ext cx="115093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leaf coalescence</a:t>
            </a: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 flipH="1">
            <a:off x="1571676" y="5959742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2586758" y="58408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1363562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rgbClr val="FFCC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/>
        </p:nvGraphicFramePr>
        <p:xfrm>
          <a:off x="2904673" y="5710494"/>
          <a:ext cx="1247052" cy="259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Line 7"/>
          <p:cNvSpPr>
            <a:spLocks noChangeShapeType="1"/>
          </p:cNvSpPr>
          <p:nvPr/>
        </p:nvSpPr>
        <p:spPr bwMode="auto">
          <a:xfrm flipH="1">
            <a:off x="1987088" y="5966113"/>
            <a:ext cx="3687" cy="297426"/>
          </a:xfrm>
          <a:prstGeom prst="line">
            <a:avLst/>
          </a:prstGeom>
          <a:noFill/>
          <a:ln w="9525">
            <a:solidFill>
              <a:srgbClr val="FFCC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7"/>
          <p:cNvSpPr>
            <a:spLocks noChangeShapeType="1"/>
          </p:cNvSpPr>
          <p:nvPr/>
        </p:nvSpPr>
        <p:spPr bwMode="auto">
          <a:xfrm flipH="1">
            <a:off x="3493471" y="596611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flipH="1">
            <a:off x="3103045" y="5970763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31436" y="5674803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2880730" y="5684435"/>
            <a:ext cx="1270995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108451" y="5497122"/>
            <a:ext cx="3212810" cy="93318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>
            <a:off x="2589908" y="5230934"/>
            <a:ext cx="278155" cy="2684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1484671" y="2541229"/>
            <a:ext cx="954302" cy="4485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less than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half-full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417243" y="2968886"/>
            <a:ext cx="525940" cy="2727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270538" y="2386487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989620" y="3275602"/>
            <a:ext cx="1309054" cy="3118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2674364" y="4646839"/>
            <a:ext cx="1822930" cy="193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>
            <a:off x="4905774" y="473383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 flipH="1">
            <a:off x="4515348" y="4738485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 flipH="1">
            <a:off x="6470468" y="473037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6080042" y="4735024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7"/>
          <p:cNvSpPr>
            <a:spLocks noChangeShapeType="1"/>
          </p:cNvSpPr>
          <p:nvPr/>
        </p:nvSpPr>
        <p:spPr bwMode="auto">
          <a:xfrm flipH="1">
            <a:off x="1391192" y="4788856"/>
            <a:ext cx="3687" cy="297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H="1">
            <a:off x="1806604" y="479522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>
            <a:off x="2922561" y="4799877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9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3344767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2918874" y="4782198"/>
            <a:ext cx="3687" cy="29742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2193343" y="4804867"/>
            <a:ext cx="3687" cy="29742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09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33175</TotalTime>
  <Words>16167</Words>
  <Application>Microsoft Office PowerPoint</Application>
  <PresentationFormat>On-screen Show (4:3)</PresentationFormat>
  <Paragraphs>2401</Paragraphs>
  <Slides>121</Slides>
  <Notes>120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9" baseType="lpstr">
      <vt:lpstr>宋体</vt:lpstr>
      <vt:lpstr>ZapfDingbats</vt:lpstr>
      <vt:lpstr>Cambria Math</vt:lpstr>
      <vt:lpstr>Symbol</vt:lpstr>
      <vt:lpstr>Tahoma</vt:lpstr>
      <vt:lpstr>Times New Roman</vt:lpstr>
      <vt:lpstr>Wingdings</vt:lpstr>
      <vt:lpstr>Default Design</vt:lpstr>
      <vt:lpstr>PowerPoint Presentation</vt:lpstr>
      <vt:lpstr>The Main Purpose of Index Structures</vt:lpstr>
      <vt:lpstr>B+tree rules</vt:lpstr>
      <vt:lpstr>Search in B+tree</vt:lpstr>
      <vt:lpstr>Range Search in B+tree</vt:lpstr>
      <vt:lpstr>Range Search in B+tree</vt:lpstr>
      <vt:lpstr>Range Search in B+tree</vt:lpstr>
      <vt:lpstr>Range Search in B+tree</vt:lpstr>
      <vt:lpstr>Insert into B+tree</vt:lpstr>
      <vt:lpstr>Insert into B+tree</vt:lpstr>
      <vt:lpstr>Insert into B+tree</vt:lpstr>
      <vt:lpstr>PowerPoint Presentation</vt:lpstr>
      <vt:lpstr>PowerPoint Presentation</vt:lpstr>
      <vt:lpstr>Insert into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 into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Pseudo Code for Insertion in B+tree</vt:lpstr>
      <vt:lpstr>Delete in B+tree</vt:lpstr>
      <vt:lpstr>Delete in B+tree</vt:lpstr>
      <vt:lpstr>Delete in B+tree</vt:lpstr>
      <vt:lpstr>PowerPoint Presentation</vt:lpstr>
      <vt:lpstr>PowerPoint Presentation</vt:lpstr>
      <vt:lpstr>PowerPoint Presentation</vt:lpstr>
      <vt:lpstr>Delete in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Delete in B+tree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Pseudo Code for Deletion in a B+tree</vt:lpstr>
      <vt:lpstr>B+tree deletions in practice</vt:lpstr>
      <vt:lpstr>PowerPoint Presentation</vt:lpstr>
      <vt:lpstr>Variation on B+tree: B-tree (no “+”)</vt:lpstr>
      <vt:lpstr>Variation on B+tree: B-tree (no “+”)</vt:lpstr>
      <vt:lpstr>B-tree example    n=2</vt:lpstr>
      <vt:lpstr>B-tree example    n=2</vt:lpstr>
      <vt:lpstr>B-tree example    n=2</vt:lpstr>
      <vt:lpstr>Tradeoffs: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 Database System Principles</dc:title>
  <dc:creator>Zoltan Gyongyi</dc:creator>
  <cp:lastModifiedBy>Chen, Jianer</cp:lastModifiedBy>
  <cp:revision>360</cp:revision>
  <cp:lastPrinted>2000-01-10T02:52:33Z</cp:lastPrinted>
  <dcterms:created xsi:type="dcterms:W3CDTF">1999-07-13T19:55:20Z</dcterms:created>
  <dcterms:modified xsi:type="dcterms:W3CDTF">2023-03-23T17:38:39Z</dcterms:modified>
</cp:coreProperties>
</file>