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3" r:id="rId5"/>
    <p:sldId id="258" r:id="rId6"/>
    <p:sldId id="264" r:id="rId7"/>
    <p:sldId id="262" r:id="rId8"/>
    <p:sldId id="257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13DDC-A2B9-479E-8367-051A94E34F08}" v="5" dt="2022-11-01T00:13:03.052"/>
    <p1510:client id="{3DEA55C3-9EB3-422D-BBFD-4013F9DA9498}" v="1" dt="2023-07-17T19:09:26.521"/>
    <p1510:client id="{4F383104-DA0A-414E-8C45-82D090769C49}" v="2" dt="2022-10-19T12:33:13.209"/>
    <p1510:client id="{4F7068D5-F4EB-46C6-81BA-A601B547D4DE}" v="1" dt="2022-11-22T20:05:2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odriguez" userId="S::evelynrodriguez.bootcamp@justit.co.uk::eff249ce-3864-400c-9c95-958171774f3f" providerId="AD" clId="Web-{4F383104-DA0A-414E-8C45-82D090769C49}"/>
    <pc:docChg chg="modSld">
      <pc:chgData name="Evelyn Rodriguez" userId="S::evelynrodriguez.bootcamp@justit.co.uk::eff249ce-3864-400c-9c95-958171774f3f" providerId="AD" clId="Web-{4F383104-DA0A-414E-8C45-82D090769C49}" dt="2022-10-19T12:33:13.209" v="1"/>
      <pc:docMkLst>
        <pc:docMk/>
      </pc:docMkLst>
      <pc:sldChg chg="modSp">
        <pc:chgData name="Evelyn Rodriguez" userId="S::evelynrodriguez.bootcamp@justit.co.uk::eff249ce-3864-400c-9c95-958171774f3f" providerId="AD" clId="Web-{4F383104-DA0A-414E-8C45-82D090769C49}" dt="2022-10-19T12:33:13.209" v="1"/>
        <pc:sldMkLst>
          <pc:docMk/>
          <pc:sldMk cId="0" sldId="258"/>
        </pc:sldMkLst>
        <pc:graphicFrameChg chg="modGraphic">
          <ac:chgData name="Evelyn Rodriguez" userId="S::evelynrodriguez.bootcamp@justit.co.uk::eff249ce-3864-400c-9c95-958171774f3f" providerId="AD" clId="Web-{4F383104-DA0A-414E-8C45-82D090769C49}" dt="2022-10-19T12:33:13.209" v="1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  <pc:docChgLst>
    <pc:chgData name="Mohammad Khan" userId="S::mohammadkhan.bootcamp@justit.co.uk::27a1f51b-f53c-4bd3-88b2-5fe9a819c752" providerId="AD" clId="Web-{3DEA55C3-9EB3-422D-BBFD-4013F9DA9498}"/>
    <pc:docChg chg="modSld">
      <pc:chgData name="Mohammad Khan" userId="S::mohammadkhan.bootcamp@justit.co.uk::27a1f51b-f53c-4bd3-88b2-5fe9a819c752" providerId="AD" clId="Web-{3DEA55C3-9EB3-422D-BBFD-4013F9DA9498}" dt="2023-07-17T19:09:26.521" v="0" actId="1076"/>
      <pc:docMkLst>
        <pc:docMk/>
      </pc:docMkLst>
      <pc:sldChg chg="modSp">
        <pc:chgData name="Mohammad Khan" userId="S::mohammadkhan.bootcamp@justit.co.uk::27a1f51b-f53c-4bd3-88b2-5fe9a819c752" providerId="AD" clId="Web-{3DEA55C3-9EB3-422D-BBFD-4013F9DA9498}" dt="2023-07-17T19:09:26.521" v="0" actId="1076"/>
        <pc:sldMkLst>
          <pc:docMk/>
          <pc:sldMk cId="0" sldId="260"/>
        </pc:sldMkLst>
        <pc:spChg chg="mod">
          <ac:chgData name="Mohammad Khan" userId="S::mohammadkhan.bootcamp@justit.co.uk::27a1f51b-f53c-4bd3-88b2-5fe9a819c752" providerId="AD" clId="Web-{3DEA55C3-9EB3-422D-BBFD-4013F9DA9498}" dt="2023-07-17T19:09:26.521" v="0" actId="1076"/>
          <ac:spMkLst>
            <pc:docMk/>
            <pc:sldMk cId="0" sldId="260"/>
            <ac:spMk id="214" creationId="{00000000-0000-0000-0000-000000000000}"/>
          </ac:spMkLst>
        </pc:spChg>
      </pc:sldChg>
    </pc:docChg>
  </pc:docChgLst>
  <pc:docChgLst>
    <pc:chgData name="Constantin Horghidan" userId="S::constantinhorghidan.bootcamp@justit.co.uk::705104c4-01f0-453d-a0be-e72b29e42cc6" providerId="AD" clId="Web-{05F13DDC-A2B9-479E-8367-051A94E34F08}"/>
    <pc:docChg chg="modSld">
      <pc:chgData name="Constantin Horghidan" userId="S::constantinhorghidan.bootcamp@justit.co.uk::705104c4-01f0-453d-a0be-e72b29e42cc6" providerId="AD" clId="Web-{05F13DDC-A2B9-479E-8367-051A94E34F08}" dt="2022-11-01T00:12:59.583" v="2"/>
      <pc:docMkLst>
        <pc:docMk/>
      </pc:docMkLst>
      <pc:sldChg chg="modSp">
        <pc:chgData name="Constantin Horghidan" userId="S::constantinhorghidan.bootcamp@justit.co.uk::705104c4-01f0-453d-a0be-e72b29e42cc6" providerId="AD" clId="Web-{05F13DDC-A2B9-479E-8367-051A94E34F08}" dt="2022-11-01T00:12:59.583" v="2"/>
        <pc:sldMkLst>
          <pc:docMk/>
          <pc:sldMk cId="0" sldId="258"/>
        </pc:sldMkLst>
        <pc:graphicFrameChg chg="modGraphic">
          <ac:chgData name="Constantin Horghidan" userId="S::constantinhorghidan.bootcamp@justit.co.uk::705104c4-01f0-453d-a0be-e72b29e42cc6" providerId="AD" clId="Web-{05F13DDC-A2B9-479E-8367-051A94E34F08}" dt="2022-11-01T00:12:59.583" v="2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  <pc:docChgLst>
    <pc:chgData name="Sadia Ibrahim" userId="S::sadiaibrahim.bootcamp@justit.co.uk::be2d90aa-a180-4b10-9455-904d6cacc4f3" providerId="AD" clId="Web-{4F7068D5-F4EB-46C6-81BA-A601B547D4DE}"/>
    <pc:docChg chg="modSld">
      <pc:chgData name="Sadia Ibrahim" userId="S::sadiaibrahim.bootcamp@justit.co.uk::be2d90aa-a180-4b10-9455-904d6cacc4f3" providerId="AD" clId="Web-{4F7068D5-F4EB-46C6-81BA-A601B547D4DE}" dt="2022-11-22T20:05:23.251" v="0" actId="1076"/>
      <pc:docMkLst>
        <pc:docMk/>
      </pc:docMkLst>
      <pc:sldChg chg="modSp">
        <pc:chgData name="Sadia Ibrahim" userId="S::sadiaibrahim.bootcamp@justit.co.uk::be2d90aa-a180-4b10-9455-904d6cacc4f3" providerId="AD" clId="Web-{4F7068D5-F4EB-46C6-81BA-A601B547D4DE}" dt="2022-11-22T20:05:23.251" v="0" actId="1076"/>
        <pc:sldMkLst>
          <pc:docMk/>
          <pc:sldMk cId="0" sldId="258"/>
        </pc:sldMkLst>
        <pc:graphicFrameChg chg="mod">
          <ac:chgData name="Sadia Ibrahim" userId="S::sadiaibrahim.bootcamp@justit.co.uk::be2d90aa-a180-4b10-9455-904d6cacc4f3" providerId="AD" clId="Web-{4F7068D5-F4EB-46C6-81BA-A601B547D4DE}" dt="2022-11-22T20:05:23.251" v="0" actId="1076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9BFF-54F9-4FD3-BDC8-1A7EE374A595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5C15-66D5-4DC7-8916-C18256E548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ed08e8d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ed08e8d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571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282" y="714354"/>
          <a:ext cx="8786874" cy="5786479"/>
        </p:xfrm>
        <a:graphic>
          <a:graphicData uri="http://schemas.openxmlformats.org/drawingml/2006/table">
            <a:tbl>
              <a:tblPr/>
              <a:tblGrid>
                <a:gridCol w="213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Arithmetic expression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results in a numeric value.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BIDMAS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Acronym used to show the order of operations in an arithmetic expression: brackets, indices, division, multiplication, addition and subtraction. Add and subtract are interchangeable and should be read from left to right.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MOD/modulo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Calculates the remainder of a division. For example 7 MOD 3 will calculate as 1.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Integer division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integer division there can be remainders because the resulting value will be a whole number. For example 7 ÷ 3 will calculate as 2.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Real division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real division there are no remainders because the resulting value can be a decimal number. For example 7 ÷ 3 will be calculated as 2.3333333333333335.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Operator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symbol or function that performs an operation. For example +.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Condition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Used to control the flow of execution in a program. A condition contains a logical expression.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Selection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Controlling the flow of execution in programs using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Roboto Mono"/>
                          <a:ea typeface="Roboto Mono"/>
                          <a:cs typeface="Roboto Mono"/>
                        </a:rPr>
                        <a:t>if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statements.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Control flow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order in which instructions are executed in a program.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Execution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Carrying out the instructions for a computer program.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expression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results in either True or False.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85720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500042"/>
          <a:ext cx="8858312" cy="2922270"/>
        </p:xfrm>
        <a:graphic>
          <a:graphicData uri="http://schemas.openxmlformats.org/drawingml/2006/table">
            <a:tbl>
              <a:tblPr/>
              <a:tblGrid>
                <a:gridCol w="21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Boolean expression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evaluates as True or False. Also known as a logical expression.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expression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evaluates as True or False.</a:t>
                      </a:r>
                      <a:endParaRPr lang="en-GB" sz="11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Boolean 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operator used in a Boolean expression. For example, AND, OR, and NOT. Also known as logical operators.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operator used in a logical expression. For example AND, OR, and NOT.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Expression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is a collection of operands and operators that can be evaluated.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symbol or function that performs an operation. For example, +.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36573"/>
              </p:ext>
            </p:extLst>
          </p:nvPr>
        </p:nvGraphicFramePr>
        <p:xfrm>
          <a:off x="142844" y="3511071"/>
          <a:ext cx="8858312" cy="3480726"/>
        </p:xfrm>
        <a:graphic>
          <a:graphicData uri="http://schemas.openxmlformats.org/drawingml/2006/table">
            <a:tbl>
              <a:tblPr/>
              <a:tblGrid>
                <a:gridCol w="2155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True random number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This type of random number is generated using unpredictable physical means, such as atmospheric noise.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Pseudorandom number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This type of random number is generated using mathematical algorithms which are computer-generated and therefore highly predictable.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Module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Python, a module is a file containing Python definitions and statements. The functionality of these definitions and statements is then available for use.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Import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keyword that enables a module to be brought into your programs.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Library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Python, the library contains built-in modules that provide access to system functionality, such as file i/o.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85720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785794"/>
          <a:ext cx="8786874" cy="916249"/>
        </p:xfrm>
        <a:graphic>
          <a:graphicData uri="http://schemas.openxmlformats.org/drawingml/2006/table">
            <a:tbl>
              <a:tblPr/>
              <a:tblGrid>
                <a:gridCol w="21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2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Selection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To control the flow of execution in programs using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Roboto Mono"/>
                          <a:ea typeface="Roboto Mono"/>
                          <a:cs typeface="Roboto Mono"/>
                        </a:rPr>
                        <a:t>if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statements.</a:t>
                      </a:r>
                      <a:endParaRPr lang="en-GB" sz="11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Nested selection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selection block placed within another selection block.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10900" y="1124744"/>
            <a:ext cx="2964956" cy="5314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Arithmetic expressions are evaluated in order of operator precedence.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You can use </a:t>
            </a:r>
            <a:r>
              <a:rPr lang="en-GB" sz="1400" b="1" dirty="0"/>
              <a:t>BIDMAS </a:t>
            </a:r>
            <a:r>
              <a:rPr lang="en-GB" sz="1400" dirty="0"/>
              <a:t>to help remind you of the correct order.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/>
              <a:t>It is important to note that </a:t>
            </a:r>
            <a:r>
              <a:rPr lang="en-GB" sz="1400" b="1" dirty="0"/>
              <a:t>add</a:t>
            </a:r>
            <a:r>
              <a:rPr lang="en-GB" sz="1400" dirty="0"/>
              <a:t> and </a:t>
            </a:r>
            <a:r>
              <a:rPr lang="en-GB" sz="1400" b="1" dirty="0"/>
              <a:t>subtract </a:t>
            </a:r>
            <a:r>
              <a:rPr lang="en-GB" sz="1400" dirty="0"/>
              <a:t>are interchangeable and should be evaluated from left to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B </a:t>
            </a:r>
            <a:r>
              <a:rPr lang="en-GB" sz="1400" dirty="0"/>
              <a:t>- brackets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I </a:t>
            </a:r>
            <a:r>
              <a:rPr lang="en-GB" sz="1400" dirty="0"/>
              <a:t>- indices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D </a:t>
            </a:r>
            <a:r>
              <a:rPr lang="en-GB" sz="1400" dirty="0"/>
              <a:t>- division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M </a:t>
            </a:r>
            <a:r>
              <a:rPr lang="en-GB" sz="1400" dirty="0"/>
              <a:t>- multiplication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A </a:t>
            </a:r>
            <a:r>
              <a:rPr lang="en-GB" sz="1400" dirty="0"/>
              <a:t>- addition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b="1" dirty="0"/>
              <a:t>S </a:t>
            </a:r>
            <a:r>
              <a:rPr lang="en-GB" sz="1400" dirty="0"/>
              <a:t>- subtract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/>
              <a:t> </a:t>
            </a:r>
            <a:endParaRPr sz="1400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18435" y="260648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Arithmetic Expression: BIDMAS and PEMDAS</a:t>
            </a:r>
            <a:endParaRPr sz="1800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736600" y="1124744"/>
            <a:ext cx="4096500" cy="561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GB" sz="1400" dirty="0"/>
              <a:t>Python uses PEMDAS,  the Python Operators Precedence rule. Thus, follows the PEMDAS rule for arithmetic expressions. </a:t>
            </a:r>
          </a:p>
          <a:p>
            <a:pPr marL="114300" indent="0" algn="l">
              <a:buNone/>
            </a:pPr>
            <a:endParaRPr lang="en-GB" sz="1400" dirty="0"/>
          </a:p>
          <a:p>
            <a:pPr marL="114300" indent="0" algn="l">
              <a:buNone/>
            </a:pPr>
            <a:r>
              <a:rPr lang="en-GB" sz="1400" dirty="0"/>
              <a:t>See the list of the precedence of operators below, from top to bottom, firstly, parentheses will be evaluated, then exponentiation, multiplication and so on.</a:t>
            </a:r>
          </a:p>
          <a:p>
            <a:pPr marL="114300" indent="0" algn="l">
              <a:buNone/>
            </a:pPr>
            <a:endParaRPr lang="en-GB" sz="1400" dirty="0"/>
          </a:p>
          <a:p>
            <a:r>
              <a:rPr lang="en-GB" sz="1400" dirty="0"/>
              <a:t>P – Parentheses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E – Exponentiation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M – Multiplication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D – Division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A – Addition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S – Subtraction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 &gt;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13828"/>
          <a:ext cx="8264142" cy="570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Arithmetic expressions evaluate to a number.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Logical expressions evaluate to True or False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Comparison operators compare values </a:t>
                      </a:r>
                      <a:endParaRPr lang="en-GB" sz="1200" b="1" i="0" u="none" strike="noStrike" cap="none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+	Addition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And 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== 	Equal to</a:t>
                      </a:r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- 	Subtract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Or 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&lt; 	Less than</a:t>
                      </a:r>
                    </a:p>
                    <a:p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*	Multiplication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&gt;              Greater than</a:t>
                      </a:r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/ 	Real division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!=               Not</a:t>
                      </a: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//	Integer division (quotient)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&gt;=</a:t>
                      </a:r>
                      <a:r>
                        <a:rPr lang="en-GB" sz="1400" baseline="0" dirty="0"/>
                        <a:t>   Greater than or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**	Powers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&lt;=  Less</a:t>
                      </a:r>
                      <a:r>
                        <a:rPr lang="en-GB" sz="1400" baseline="0" dirty="0"/>
                        <a:t> than or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%	Modulo (MOD)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0900" y="1500174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Selection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Selection statements control the flow of execution because a block of code will only run if the condition is True.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idx="1"/>
          </p:nvPr>
        </p:nvSpPr>
        <p:spPr>
          <a:xfrm>
            <a:off x="214282" y="3571876"/>
            <a:ext cx="8690256" cy="265277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When a selection block is placed within another selection block, it is called </a:t>
            </a:r>
            <a:r>
              <a:rPr lang="en-GB" b="1" dirty="0"/>
              <a:t>nested selection</a:t>
            </a:r>
            <a:r>
              <a:rPr lang="en-GB" dirty="0"/>
              <a:t>. Any type of selection block can be </a:t>
            </a:r>
            <a:r>
              <a:rPr lang="en-GB" b="1" dirty="0"/>
              <a:t>nested inside </a:t>
            </a:r>
            <a:r>
              <a:rPr lang="en-GB" dirty="0"/>
              <a:t>a selection block.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-501659" y="-2345940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Python Libraries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Python Libraries are </a:t>
            </a:r>
            <a:r>
              <a:rPr lang="en-GB" sz="3200" b="1" dirty="0"/>
              <a:t>a set of useful functions that eliminate the need for writing codes from scratch.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Example: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Random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Time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Math</a:t>
            </a:r>
            <a:endParaRPr lang="en-GB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FF21D32371541A60E70C74CF9BFCC" ma:contentTypeVersion="14" ma:contentTypeDescription="Create a new document." ma:contentTypeScope="" ma:versionID="41a3047e33996d7340b6e8c6449aa514">
  <xsd:schema xmlns:xsd="http://www.w3.org/2001/XMLSchema" xmlns:xs="http://www.w3.org/2001/XMLSchema" xmlns:p="http://schemas.microsoft.com/office/2006/metadata/properties" xmlns:ns2="b3e3bf14-728c-4337-898f-4f14d29f9e4a" xmlns:ns3="076fcd47-158d-4b52-b7ab-5d70aa0f10d5" targetNamespace="http://schemas.microsoft.com/office/2006/metadata/properties" ma:root="true" ma:fieldsID="665a884efda64dc10ced2c247a4d0936" ns2:_="" ns3:_="">
    <xsd:import namespace="b3e3bf14-728c-4337-898f-4f14d29f9e4a"/>
    <xsd:import namespace="076fcd47-158d-4b52-b7ab-5d70aa0f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3bf14-728c-4337-898f-4f14d29f9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fcd47-158d-4b52-b7ab-5d70aa0f10d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e19c6dd-10c4-4ebf-b8eb-eb9cd9382e24}" ma:internalName="TaxCatchAll" ma:showField="CatchAllData" ma:web="076fcd47-158d-4b52-b7ab-5d70aa0f1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6fcd47-158d-4b52-b7ab-5d70aa0f10d5">
      <UserInfo>
        <DisplayName/>
        <AccountId xsi:nil="true"/>
        <AccountType/>
      </UserInfo>
    </SharedWithUsers>
    <MediaLengthInSeconds xmlns="b3e3bf14-728c-4337-898f-4f14d29f9e4a" xsi:nil="true"/>
    <TaxCatchAll xmlns="076fcd47-158d-4b52-b7ab-5d70aa0f10d5" xsi:nil="true"/>
    <lcf76f155ced4ddcb4097134ff3c332f xmlns="b3e3bf14-728c-4337-898f-4f14d29f9e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D229A7-C33C-449C-B93A-A84C4D0001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83F6-F573-47FE-B56C-4D0D47CBA8EF}"/>
</file>

<file path=customXml/itemProps3.xml><?xml version="1.0" encoding="utf-8"?>
<ds:datastoreItem xmlns:ds="http://schemas.openxmlformats.org/officeDocument/2006/customXml" ds:itemID="{1D960571-DA73-4211-ABD7-DD34CC51C679}">
  <ds:schemaRefs>
    <ds:schemaRef ds:uri="http://schemas.microsoft.com/office/2006/metadata/properties"/>
    <ds:schemaRef ds:uri="http://schemas.microsoft.com/office/infopath/2007/PartnerControls"/>
    <ds:schemaRef ds:uri="accc32cc-effa-48b0-9c2d-6a1ae3484496"/>
    <ds:schemaRef ds:uri="c1cfbcd2-ba7c-4938-90f0-785f0417989d"/>
    <ds:schemaRef ds:uri="468eca47-a765-4196-8f43-8cc8c54507fb"/>
    <ds:schemaRef ds:uri="439a1f43-c4dc-4ceb-a78c-6804348549bc"/>
    <ds:schemaRef ds:uri="7e47923e-4faf-4ba6-a3de-c63e73b0b112"/>
    <ds:schemaRef ds:uri="6a40f954-1ce4-44a8-a12a-a0fdba23b834"/>
    <ds:schemaRef ds:uri="29aca6ad-ae6c-4452-adf7-9f23457e9cf4"/>
    <ds:schemaRef ds:uri="53df4f1d-3657-412b-a8da-bac363419b48"/>
    <ds:schemaRef ds:uri="055155b3-cbc3-4cfc-8963-c46fa7962a3c"/>
    <ds:schemaRef ds:uri="bbd51b45-74d7-428a-bf07-eb48fd8c7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743</Words>
  <Application>Microsoft Office PowerPoint</Application>
  <PresentationFormat>On-screen Show (4:3)</PresentationFormat>
  <Paragraphs>113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Selection Vocabularies</vt:lpstr>
      <vt:lpstr>Selection Vocabularies</vt:lpstr>
      <vt:lpstr>Selection Vocabularies</vt:lpstr>
      <vt:lpstr>Arithmetic Expression: BIDMAS and PEMDAS</vt:lpstr>
      <vt:lpstr>     3 &gt; 4  </vt:lpstr>
      <vt:lpstr>Selection</vt:lpstr>
      <vt:lpstr>Python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Expression: BIDMAS</dc:title>
  <dc:creator>Abdul M Jalloh</dc:creator>
  <cp:lastModifiedBy>Abdul Malik Jalloh</cp:lastModifiedBy>
  <cp:revision>13</cp:revision>
  <dcterms:created xsi:type="dcterms:W3CDTF">2021-11-23T12:51:58Z</dcterms:created>
  <dcterms:modified xsi:type="dcterms:W3CDTF">2023-07-17T19:09:27Z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0x010100DF3FF21D32371541A60E70C74CF9BFCC</vt:lpwstr>
  </property>
  <property fmtid="{D5CDD505-2E9C-101B-9397-08002B2CF9AE}" pid="3" name="Order">
    <vt:r8>10400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