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58" r:id="rId5"/>
    <p:sldId id="263" r:id="rId6"/>
    <p:sldId id="268"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D9BFF-54F9-4FD3-BDC8-1A7EE374A595}" type="datetimeFigureOut">
              <a:rPr lang="en-US" smtClean="0"/>
              <a:pPr/>
              <a:t>4/6/2023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15C15-66D5-4DC7-8916-C18256E5489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686d4d112_0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686d4d11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80cef44e1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80cef44e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dfea785ac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dfea785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310900" y="1560165"/>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7"/>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7"/>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lvl1pPr lvl="0" rtl="0">
              <a:buNone/>
              <a:defRPr sz="800">
                <a:solidFill>
                  <a:srgbClr val="494985"/>
                </a:solidFill>
                <a:latin typeface="Quicksand Light"/>
                <a:ea typeface="Quicksand Light"/>
                <a:cs typeface="Quicksand Light"/>
                <a:sym typeface="Quicksand Light"/>
              </a:defRPr>
            </a:lvl1pPr>
            <a:lvl2pPr lvl="1" rtl="0">
              <a:buNone/>
              <a:defRPr sz="800">
                <a:solidFill>
                  <a:srgbClr val="494985"/>
                </a:solidFill>
                <a:latin typeface="Quicksand Light"/>
                <a:ea typeface="Quicksand Light"/>
                <a:cs typeface="Quicksand Light"/>
                <a:sym typeface="Quicksand Light"/>
              </a:defRPr>
            </a:lvl2pPr>
            <a:lvl3pPr lvl="2" rtl="0">
              <a:buNone/>
              <a:defRPr sz="800">
                <a:solidFill>
                  <a:srgbClr val="494985"/>
                </a:solidFill>
                <a:latin typeface="Quicksand Light"/>
                <a:ea typeface="Quicksand Light"/>
                <a:cs typeface="Quicksand Light"/>
                <a:sym typeface="Quicksand Light"/>
              </a:defRPr>
            </a:lvl3pPr>
            <a:lvl4pPr lvl="3" rtl="0">
              <a:buNone/>
              <a:defRPr sz="800">
                <a:solidFill>
                  <a:srgbClr val="494985"/>
                </a:solidFill>
                <a:latin typeface="Quicksand Light"/>
                <a:ea typeface="Quicksand Light"/>
                <a:cs typeface="Quicksand Light"/>
                <a:sym typeface="Quicksand Light"/>
              </a:defRPr>
            </a:lvl4pPr>
            <a:lvl5pPr lvl="4" rtl="0">
              <a:buNone/>
              <a:defRPr sz="800">
                <a:solidFill>
                  <a:srgbClr val="494985"/>
                </a:solidFill>
                <a:latin typeface="Quicksand Light"/>
                <a:ea typeface="Quicksand Light"/>
                <a:cs typeface="Quicksand Light"/>
                <a:sym typeface="Quicksand Light"/>
              </a:defRPr>
            </a:lvl5pPr>
            <a:lvl6pPr lvl="5" rtl="0">
              <a:buNone/>
              <a:defRPr sz="800">
                <a:solidFill>
                  <a:srgbClr val="494985"/>
                </a:solidFill>
                <a:latin typeface="Quicksand Light"/>
                <a:ea typeface="Quicksand Light"/>
                <a:cs typeface="Quicksand Light"/>
                <a:sym typeface="Quicksand Light"/>
              </a:defRPr>
            </a:lvl6pPr>
            <a:lvl7pPr lvl="6" rtl="0">
              <a:buNone/>
              <a:defRPr sz="800">
                <a:solidFill>
                  <a:srgbClr val="494985"/>
                </a:solidFill>
                <a:latin typeface="Quicksand Light"/>
                <a:ea typeface="Quicksand Light"/>
                <a:cs typeface="Quicksand Light"/>
                <a:sym typeface="Quicksand Light"/>
              </a:defRPr>
            </a:lvl7pPr>
            <a:lvl8pPr lvl="7" rtl="0">
              <a:buNone/>
              <a:defRPr sz="800">
                <a:solidFill>
                  <a:srgbClr val="494985"/>
                </a:solidFill>
                <a:latin typeface="Quicksand Light"/>
                <a:ea typeface="Quicksand Light"/>
                <a:cs typeface="Quicksand Light"/>
                <a:sym typeface="Quicksand Light"/>
              </a:defRPr>
            </a:lvl8pPr>
            <a:lvl9pPr lvl="8" rtl="0">
              <a:buNone/>
              <a:defRPr sz="800">
                <a:solidFill>
                  <a:srgbClr val="494985"/>
                </a:solidFill>
                <a:latin typeface="Quicksand Light"/>
                <a:ea typeface="Quicksand Light"/>
                <a:cs typeface="Quicksand Light"/>
                <a:sym typeface="Quicksand Light"/>
              </a:defRPr>
            </a:lvl9p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a:t>
            </a:fld>
            <a:endParaRPr/>
          </a:p>
        </p:txBody>
      </p:sp>
      <p:sp>
        <p:nvSpPr>
          <p:cNvPr id="39" name="Google Shape;39;p7"/>
          <p:cNvSpPr txBox="1">
            <a:spLocks noGrp="1"/>
          </p:cNvSpPr>
          <p:nvPr>
            <p:ph type="body" idx="2"/>
          </p:nvPr>
        </p:nvSpPr>
        <p:spPr>
          <a:xfrm>
            <a:off x="4736600" y="1560133"/>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7"/>
          <p:cNvSpPr txBox="1">
            <a:spLocks noGrp="1"/>
          </p:cNvSpPr>
          <p:nvPr>
            <p:ph type="subTitle" idx="3"/>
          </p:nvPr>
        </p:nvSpPr>
        <p:spPr>
          <a:xfrm>
            <a:off x="5257800" y="0"/>
            <a:ext cx="35649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200" b="1"/>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859A13B-56DD-4A13-8CE0-5271E0DB36E0}" type="datetimeFigureOut">
              <a:rPr lang="en-US" smtClean="0"/>
              <a:pPr/>
              <a:t>4/6/2023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859A13B-56DD-4A13-8CE0-5271E0DB36E0}" type="datetimeFigureOut">
              <a:rPr lang="en-US" smtClean="0"/>
              <a:pPr/>
              <a:t>4/6/2023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859A13B-56DD-4A13-8CE0-5271E0DB36E0}" type="datetimeFigureOut">
              <a:rPr lang="en-US" smtClean="0"/>
              <a:pPr/>
              <a:t>4/6/2023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9A13B-56DD-4A13-8CE0-5271E0DB36E0}" type="datetimeFigureOut">
              <a:rPr lang="en-US" smtClean="0"/>
              <a:pPr/>
              <a:t>4/6/2023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59A13B-56DD-4A13-8CE0-5271E0DB36E0}" type="datetimeFigureOut">
              <a:rPr lang="en-US" smtClean="0"/>
              <a:pPr/>
              <a:t>4/6/2023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59A13B-56DD-4A13-8CE0-5271E0DB36E0}" type="datetimeFigureOut">
              <a:rPr lang="en-US" smtClean="0"/>
              <a:pPr/>
              <a:t>4/6/2023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9A13B-56DD-4A13-8CE0-5271E0DB36E0}" type="datetimeFigureOut">
              <a:rPr lang="en-US" smtClean="0"/>
              <a:pPr/>
              <a:t>4/6/2023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A959F-ABE6-4230-B89B-6646C03015D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1"/>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p>
            <a:pPr fontAlgn="base"/>
            <a:r>
              <a:rPr lang="en-GB" sz="1800" dirty="0"/>
              <a:t>Programming Part 3: Iteration </a:t>
            </a:r>
          </a:p>
        </p:txBody>
      </p:sp>
      <p:graphicFrame>
        <p:nvGraphicFramePr>
          <p:cNvPr id="5" name="Table 4"/>
          <p:cNvGraphicFramePr>
            <a:graphicFrameLocks noGrp="1"/>
          </p:cNvGraphicFramePr>
          <p:nvPr/>
        </p:nvGraphicFramePr>
        <p:xfrm>
          <a:off x="357158" y="1785927"/>
          <a:ext cx="8286808" cy="4857783"/>
        </p:xfrm>
        <a:graphic>
          <a:graphicData uri="http://schemas.openxmlformats.org/drawingml/2006/table">
            <a:tbl>
              <a:tblPr/>
              <a:tblGrid>
                <a:gridCol w="2016457">
                  <a:extLst>
                    <a:ext uri="{9D8B030D-6E8A-4147-A177-3AD203B41FA5}">
                      <a16:colId xmlns:a16="http://schemas.microsoft.com/office/drawing/2014/main" val="20000"/>
                    </a:ext>
                  </a:extLst>
                </a:gridCol>
                <a:gridCol w="6270351">
                  <a:extLst>
                    <a:ext uri="{9D8B030D-6E8A-4147-A177-3AD203B41FA5}">
                      <a16:colId xmlns:a16="http://schemas.microsoft.com/office/drawing/2014/main" val="20001"/>
                    </a:ext>
                  </a:extLst>
                </a:gridCol>
              </a:tblGrid>
              <a:tr h="584929">
                <a:tc>
                  <a:txBody>
                    <a:bodyPr/>
                    <a:lstStyle/>
                    <a:p>
                      <a:pPr>
                        <a:lnSpc>
                          <a:spcPct val="115000"/>
                        </a:lnSpc>
                        <a:spcAft>
                          <a:spcPts val="0"/>
                        </a:spcAft>
                      </a:pPr>
                      <a:r>
                        <a:rPr lang="en-GB" sz="1200" b="1" dirty="0">
                          <a:solidFill>
                            <a:srgbClr val="5B5BA5"/>
                          </a:solidFill>
                          <a:latin typeface="Quicksand"/>
                          <a:ea typeface="Quicksand"/>
                          <a:cs typeface="Quicksand"/>
                        </a:rPr>
                        <a:t>Iteration</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kern="1200" dirty="0">
                          <a:solidFill>
                            <a:schemeClr val="tx1"/>
                          </a:solidFill>
                          <a:latin typeface="+mn-lt"/>
                          <a:ea typeface="+mn-ea"/>
                          <a:cs typeface="+mn-cs"/>
                        </a:rPr>
                        <a:t>Repetition of code blocks. For example, a while loop.</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847941">
                <a:tc>
                  <a:txBody>
                    <a:bodyPr/>
                    <a:lstStyle/>
                    <a:p>
                      <a:pPr>
                        <a:lnSpc>
                          <a:spcPct val="115000"/>
                        </a:lnSpc>
                        <a:spcAft>
                          <a:spcPts val="0"/>
                        </a:spcAft>
                      </a:pPr>
                      <a:r>
                        <a:rPr lang="en-GB" sz="1200" b="1">
                          <a:solidFill>
                            <a:srgbClr val="5B5BA5"/>
                          </a:solidFill>
                          <a:latin typeface="Quicksand"/>
                          <a:ea typeface="Quicksand"/>
                          <a:cs typeface="Quicksand"/>
                        </a:rPr>
                        <a:t>Data validation</a:t>
                      </a:r>
                      <a:endParaRPr lang="en-GB" sz="110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kern="1200" dirty="0">
                          <a:solidFill>
                            <a:schemeClr val="tx1"/>
                          </a:solidFill>
                          <a:latin typeface="+mn-lt"/>
                          <a:ea typeface="+mn-ea"/>
                          <a:cs typeface="+mn-cs"/>
                        </a:rPr>
                        <a:t>A check performed on data input to ensure that it can be accepted by the program without causing an error.</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847941">
                <a:tc>
                  <a:txBody>
                    <a:bodyPr/>
                    <a:lstStyle/>
                    <a:p>
                      <a:pPr>
                        <a:lnSpc>
                          <a:spcPct val="115000"/>
                        </a:lnSpc>
                        <a:spcAft>
                          <a:spcPts val="0"/>
                        </a:spcAft>
                      </a:pPr>
                      <a:r>
                        <a:rPr lang="en-GB" sz="1200" b="1">
                          <a:solidFill>
                            <a:srgbClr val="5B5BA5"/>
                          </a:solidFill>
                          <a:latin typeface="Quicksand"/>
                          <a:ea typeface="Quicksand"/>
                          <a:cs typeface="Quicksand"/>
                        </a:rPr>
                        <a:t>Robustness</a:t>
                      </a:r>
                      <a:endParaRPr lang="en-GB" sz="110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kern="1200" dirty="0">
                          <a:solidFill>
                            <a:schemeClr val="tx1"/>
                          </a:solidFill>
                          <a:latin typeface="+mn-lt"/>
                          <a:ea typeface="+mn-ea"/>
                          <a:cs typeface="+mn-cs"/>
                        </a:rPr>
                        <a:t>A program is robust when it does not produce any errors during execution.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1145787">
                <a:tc>
                  <a:txBody>
                    <a:bodyPr/>
                    <a:lstStyle/>
                    <a:p>
                      <a:pPr>
                        <a:lnSpc>
                          <a:spcPct val="115000"/>
                        </a:lnSpc>
                        <a:spcAft>
                          <a:spcPts val="0"/>
                        </a:spcAft>
                      </a:pPr>
                      <a:r>
                        <a:rPr lang="en-GB" sz="1200" b="1" dirty="0">
                          <a:solidFill>
                            <a:srgbClr val="5B5BA5"/>
                          </a:solidFill>
                          <a:latin typeface="Quicksand"/>
                          <a:ea typeface="Quicksand"/>
                          <a:cs typeface="Quicksand"/>
                        </a:rPr>
                        <a:t>Try and except</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kern="1200" dirty="0">
                          <a:solidFill>
                            <a:schemeClr val="tx1"/>
                          </a:solidFill>
                          <a:latin typeface="+mn-lt"/>
                          <a:ea typeface="+mn-ea"/>
                          <a:cs typeface="+mn-cs"/>
                        </a:rPr>
                        <a:t>A data validation check to see if the data entered can be accepted by the program. If a defined error occurs, the user will be prompted with a warning.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584929">
                <a:tc>
                  <a:txBody>
                    <a:bodyPr/>
                    <a:lstStyle/>
                    <a:p>
                      <a:pPr>
                        <a:lnSpc>
                          <a:spcPct val="115000"/>
                        </a:lnSpc>
                        <a:spcAft>
                          <a:spcPts val="0"/>
                        </a:spcAft>
                      </a:pPr>
                      <a:r>
                        <a:rPr lang="en-GB" sz="1200" b="1" kern="1200" dirty="0">
                          <a:solidFill>
                            <a:srgbClr val="5B5BA5"/>
                          </a:solidFill>
                          <a:latin typeface="Quicksand"/>
                          <a:ea typeface="Quicksand"/>
                          <a:cs typeface="Quicksand"/>
                        </a:rPr>
                        <a:t>While</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dirty="0"/>
                        <a:t>The While</a:t>
                      </a:r>
                      <a:r>
                        <a:rPr lang="en-GB" sz="1600" dirty="0">
                          <a:solidFill>
                            <a:srgbClr val="FF0000"/>
                          </a:solidFill>
                          <a:effectLst>
                            <a:outerShdw blurRad="38100" dist="38100" dir="2700000" algn="tl">
                              <a:srgbClr val="000000">
                                <a:alpha val="43137"/>
                              </a:srgbClr>
                            </a:outerShdw>
                          </a:effectLst>
                        </a:rPr>
                        <a:t> </a:t>
                      </a:r>
                      <a:r>
                        <a:rPr lang="en-GB" sz="1600" dirty="0"/>
                        <a:t>loop keeps going until the condition is met. </a:t>
                      </a:r>
                      <a:endParaRPr lang="en-GB" sz="16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846256">
                <a:tc>
                  <a:txBody>
                    <a:bodyPr/>
                    <a:lstStyle/>
                    <a:p>
                      <a:pPr>
                        <a:lnSpc>
                          <a:spcPct val="115000"/>
                        </a:lnSpc>
                        <a:spcAft>
                          <a:spcPts val="0"/>
                        </a:spcAft>
                      </a:pPr>
                      <a:r>
                        <a:rPr lang="en-GB" sz="1200" b="1" kern="1200" dirty="0">
                          <a:solidFill>
                            <a:srgbClr val="5B5BA5"/>
                          </a:solidFill>
                          <a:latin typeface="Quicksand"/>
                          <a:ea typeface="Quicksand"/>
                          <a:cs typeface="Quicksand"/>
                        </a:rPr>
                        <a:t>For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dirty="0"/>
                        <a:t>for loops is used when you have definite iteration (the number of iterations is known). </a:t>
                      </a:r>
                      <a:endParaRPr lang="en-GB" sz="16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289" name="Rectangle 1"/>
          <p:cNvSpPr>
            <a:spLocks noChangeArrowheads="1"/>
          </p:cNvSpPr>
          <p:nvPr/>
        </p:nvSpPr>
        <p:spPr bwMode="auto">
          <a:xfrm>
            <a:off x="928662" y="1285860"/>
            <a:ext cx="700092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effectLst/>
                <a:latin typeface="Arial" pitchFamily="34" charset="0"/>
                <a:ea typeface="Quicksand" charset="0"/>
                <a:cs typeface="Quicksand" charset="0"/>
              </a:rPr>
              <a:t>Vocabularies: Iteration Validation</a:t>
            </a:r>
            <a:endParaRPr kumimoji="0" lang="en-GB" sz="1800" b="0" i="0" u="none" strike="noStrike" cap="none" normalizeH="0" baseline="0" dirty="0">
              <a:ln>
                <a:noFill/>
              </a:ln>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14282" y="142852"/>
            <a:ext cx="8521200" cy="50006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dirty="0"/>
              <a:t>While Loop Vs For Loop</a:t>
            </a:r>
            <a:endParaRPr/>
          </a:p>
        </p:txBody>
      </p:sp>
      <p:sp>
        <p:nvSpPr>
          <p:cNvPr id="91" name="Google Shape;91;p14"/>
          <p:cNvSpPr txBox="1">
            <a:spLocks noGrp="1"/>
          </p:cNvSpPr>
          <p:nvPr>
            <p:ph type="body" idx="2"/>
          </p:nvPr>
        </p:nvSpPr>
        <p:spPr>
          <a:xfrm>
            <a:off x="285720" y="785794"/>
            <a:ext cx="8475942" cy="57864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a:t>
            </a:r>
            <a:r>
              <a:rPr lang="en-GB" b="1" dirty="0">
                <a:latin typeface="Roboto Mono"/>
                <a:ea typeface="Roboto Mono"/>
                <a:cs typeface="Roboto Mono"/>
                <a:sym typeface="Roboto Mono"/>
              </a:rPr>
              <a:t>while</a:t>
            </a:r>
            <a:r>
              <a:rPr lang="en-GB" b="1" dirty="0"/>
              <a:t> loop</a:t>
            </a:r>
            <a:r>
              <a:rPr lang="en-GB" dirty="0"/>
              <a:t> can do everything that a </a:t>
            </a:r>
            <a:r>
              <a:rPr lang="en-GB" b="1" dirty="0">
                <a:latin typeface="Roboto Mono"/>
                <a:ea typeface="Roboto Mono"/>
                <a:cs typeface="Roboto Mono"/>
                <a:sym typeface="Roboto Mono"/>
              </a:rPr>
              <a:t>for</a:t>
            </a:r>
            <a:r>
              <a:rPr lang="en-GB" b="1" dirty="0"/>
              <a:t> loop</a:t>
            </a:r>
            <a:r>
              <a:rPr lang="en-GB" dirty="0"/>
              <a:t> can do. </a:t>
            </a:r>
            <a:endParaRPr dirty="0"/>
          </a:p>
          <a:p>
            <a:pPr marL="0" lvl="0" indent="0" algn="l" rtl="0">
              <a:spcBef>
                <a:spcPts val="1600"/>
              </a:spcBef>
              <a:spcAft>
                <a:spcPts val="1600"/>
              </a:spcAft>
              <a:buNone/>
            </a:pPr>
            <a:r>
              <a:rPr lang="en-GB" dirty="0"/>
              <a:t>However, it is more convenient to use a </a:t>
            </a:r>
            <a:r>
              <a:rPr lang="en-GB" b="1" dirty="0">
                <a:latin typeface="Roboto Mono"/>
                <a:ea typeface="Roboto Mono"/>
                <a:cs typeface="Roboto Mono"/>
                <a:sym typeface="Roboto Mono"/>
              </a:rPr>
              <a:t>for</a:t>
            </a:r>
            <a:r>
              <a:rPr lang="en-GB" b="1" dirty="0"/>
              <a:t> loop</a:t>
            </a:r>
            <a:r>
              <a:rPr lang="en-GB" dirty="0"/>
              <a:t> for </a:t>
            </a:r>
            <a:r>
              <a:rPr lang="en-GB" b="1" dirty="0"/>
              <a:t>iterating through sequences. </a:t>
            </a:r>
            <a:r>
              <a:rPr lang="en-GB" dirty="0"/>
              <a:t>Therefore, for loops is used when you have definite iteration (the number of iterations is known). </a:t>
            </a:r>
          </a:p>
          <a:p>
            <a:pPr marL="0" indent="0">
              <a:spcBef>
                <a:spcPts val="1600"/>
              </a:spcBef>
              <a:spcAft>
                <a:spcPts val="1600"/>
              </a:spcAft>
              <a:buNone/>
            </a:pPr>
            <a:r>
              <a:rPr lang="en-GB" dirty="0"/>
              <a:t>The While</a:t>
            </a:r>
            <a:r>
              <a:rPr lang="en-GB" dirty="0">
                <a:solidFill>
                  <a:srgbClr val="FF0000"/>
                </a:solidFill>
                <a:effectLst>
                  <a:outerShdw blurRad="38100" dist="38100" dir="2700000" algn="tl">
                    <a:srgbClr val="000000">
                      <a:alpha val="43137"/>
                    </a:srgbClr>
                  </a:outerShdw>
                </a:effectLst>
              </a:rPr>
              <a:t> </a:t>
            </a:r>
            <a:r>
              <a:rPr lang="en-GB" dirty="0"/>
              <a:t>loop keeps going until the condition is met.  While loop is </a:t>
            </a:r>
            <a:r>
              <a:rPr lang="en-GB" b="1" dirty="0"/>
              <a:t>an indefinite iteration</a:t>
            </a:r>
            <a:r>
              <a:rPr lang="en-GB" dirty="0"/>
              <a:t> that is used when a loop repeats unknown number of times and end when some condition is met .</a:t>
            </a:r>
          </a:p>
          <a:p>
            <a:pPr marL="0" indent="0">
              <a:spcBef>
                <a:spcPts val="1600"/>
              </a:spcBef>
              <a:spcAft>
                <a:spcPts val="1600"/>
              </a:spcAft>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0034" y="214290"/>
            <a:ext cx="8229600" cy="928710"/>
          </a:xfrm>
        </p:spPr>
        <p:txBody>
          <a:bodyPr>
            <a:normAutofit/>
          </a:bodyPr>
          <a:lstStyle/>
          <a:p>
            <a:r>
              <a:rPr lang="en-GB" sz="3200" dirty="0"/>
              <a:t>For loops</a:t>
            </a:r>
          </a:p>
        </p:txBody>
      </p:sp>
      <p:sp>
        <p:nvSpPr>
          <p:cNvPr id="6" name="Content Placeholder 5"/>
          <p:cNvSpPr>
            <a:spLocks noGrp="1"/>
          </p:cNvSpPr>
          <p:nvPr>
            <p:ph idx="1"/>
          </p:nvPr>
        </p:nvSpPr>
        <p:spPr>
          <a:xfrm>
            <a:off x="107504" y="1000108"/>
            <a:ext cx="8856984" cy="5643602"/>
          </a:xfrm>
        </p:spPr>
        <p:txBody>
          <a:bodyPr>
            <a:noAutofit/>
          </a:bodyPr>
          <a:lstStyle/>
          <a:p>
            <a:pPr marL="0" lvl="0" indent="0" algn="just">
              <a:buNone/>
            </a:pPr>
            <a:r>
              <a:rPr lang="en-GB" sz="2400" dirty="0"/>
              <a:t>A </a:t>
            </a:r>
            <a:r>
              <a:rPr lang="en-GB" sz="2400" b="1" dirty="0">
                <a:latin typeface="Roboto Mono"/>
                <a:ea typeface="Roboto Mono"/>
                <a:cs typeface="Roboto Mono"/>
                <a:sym typeface="Roboto Mono"/>
              </a:rPr>
              <a:t>for</a:t>
            </a:r>
            <a:r>
              <a:rPr lang="en-GB" sz="2400" b="1" dirty="0"/>
              <a:t> loop </a:t>
            </a:r>
            <a:r>
              <a:rPr lang="en-GB" sz="2400" dirty="0"/>
              <a:t>is another tool to </a:t>
            </a:r>
            <a:r>
              <a:rPr lang="en-GB" sz="2400" b="1" dirty="0"/>
              <a:t>control </a:t>
            </a:r>
            <a:r>
              <a:rPr lang="en-GB" sz="2400" dirty="0"/>
              <a:t>the flow of execution in your programs and it is set to run a set number of times.</a:t>
            </a:r>
          </a:p>
          <a:p>
            <a:pPr marL="0" indent="0" algn="just">
              <a:buNone/>
            </a:pPr>
            <a:r>
              <a:rPr lang="en-GB" sz="2400" b="1" dirty="0">
                <a:solidFill>
                  <a:srgbClr val="FF0000"/>
                </a:solidFill>
              </a:rPr>
              <a:t>range </a:t>
            </a:r>
            <a:r>
              <a:rPr lang="en-GB" sz="2400" dirty="0"/>
              <a:t>is a function which sets the upper and lower limits; for instance range (10) would count from 0 to 9. </a:t>
            </a:r>
          </a:p>
          <a:p>
            <a:pPr marL="0" indent="0">
              <a:buNone/>
            </a:pPr>
            <a:endParaRPr lang="en-GB" sz="2400" dirty="0"/>
          </a:p>
          <a:p>
            <a:pPr marL="0" indent="0" algn="ctr">
              <a:buNone/>
            </a:pPr>
            <a:r>
              <a:rPr lang="en-GB" dirty="0">
                <a:latin typeface="+mj-lt"/>
                <a:ea typeface="+mj-ea"/>
                <a:cs typeface="+mj-cs"/>
              </a:rPr>
              <a:t>Data Validation</a:t>
            </a:r>
          </a:p>
          <a:p>
            <a:pPr marL="0" indent="0">
              <a:buNone/>
            </a:pPr>
            <a:endParaRPr lang="en-GB" sz="2400" dirty="0"/>
          </a:p>
          <a:p>
            <a:pPr marL="0" indent="0" algn="just">
              <a:buNone/>
            </a:pPr>
            <a:r>
              <a:rPr lang="en-GB" sz="2400" dirty="0"/>
              <a:t>Validation in python prevents third-party users from mishandling the code accidentally or intentionally. It can be used to check if the input data type is correct or not. It can be used to check if there are no invalid values in the given input.</a:t>
            </a:r>
          </a:p>
          <a:p>
            <a:pPr marL="0" indent="0">
              <a:buNone/>
            </a:pPr>
            <a:endParaRPr lang="en-GB" sz="2400" dirty="0"/>
          </a:p>
          <a:p>
            <a:pPr marL="0" lvl="0" indent="0">
              <a:buNone/>
            </a:pPr>
            <a:endParaRPr lang="en-GB" sz="2400" dirty="0"/>
          </a:p>
          <a:p>
            <a:pPr marL="0" lvl="0" indent="0">
              <a:buNone/>
            </a:pPr>
            <a:endParaRPr lang="en-GB" sz="2400" dirty="0"/>
          </a:p>
          <a:p>
            <a:pPr marL="0" lvl="0" indent="0">
              <a:buNone/>
            </a:pPr>
            <a:endParaRPr lang="en-GB" sz="2400" dirty="0"/>
          </a:p>
        </p:txBody>
      </p:sp>
      <p:sp>
        <p:nvSpPr>
          <p:cNvPr id="4" name="Slide Number Placeholder 3"/>
          <p:cNvSpPr>
            <a:spLocks noGrp="1"/>
          </p:cNvSpPr>
          <p:nvPr>
            <p:ph type="sldNum" sz="quarter" idx="12"/>
          </p:nvPr>
        </p:nvSpPr>
        <p:spPr/>
        <p:txBody>
          <a:bodyPr/>
          <a:lstStyle/>
          <a:p>
            <a:fld id="{525555F4-47BE-4721-8CA0-7B59355C00EB}" type="slidenum">
              <a:rPr lang="en-GB" smtClean="0"/>
              <a:pPr/>
              <a:t>3</a:t>
            </a:fld>
            <a:endParaRPr lang="en-GB" dirty="0"/>
          </a:p>
        </p:txBody>
      </p:sp>
      <p:sp>
        <p:nvSpPr>
          <p:cNvPr id="10" name="Rectangle 9"/>
          <p:cNvSpPr/>
          <p:nvPr/>
        </p:nvSpPr>
        <p:spPr>
          <a:xfrm>
            <a:off x="2286000" y="3105835"/>
            <a:ext cx="4572000" cy="369332"/>
          </a:xfrm>
          <a:prstGeom prst="rect">
            <a:avLst/>
          </a:prstGeom>
        </p:spPr>
        <p:txBody>
          <a:bodyPr>
            <a:spAutoFit/>
          </a:bodyPr>
          <a:lstStyle/>
          <a:p>
            <a:pPr lvl="0">
              <a:spcBef>
                <a:spcPts val="1600"/>
              </a:spcBef>
              <a:spcAft>
                <a:spcPts val="1600"/>
              </a:spcAft>
            </a:pPr>
            <a:endParaRPr lang="en-GB" dirty="0"/>
          </a:p>
        </p:txBody>
      </p:sp>
    </p:spTree>
    <p:extLst>
      <p:ext uri="{BB962C8B-B14F-4D97-AF65-F5344CB8AC3E}">
        <p14:creationId xmlns:p14="http://schemas.microsoft.com/office/powerpoint/2010/main" val="316535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body" idx="1"/>
          </p:nvPr>
        </p:nvSpPr>
        <p:spPr>
          <a:xfrm>
            <a:off x="179512" y="764705"/>
            <a:ext cx="8856984" cy="38884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t>Pseudocode </a:t>
            </a:r>
            <a:r>
              <a:rPr lang="en-GB" sz="2400" dirty="0"/>
              <a:t>is </a:t>
            </a:r>
            <a:r>
              <a:rPr lang="en-GB" sz="2400" b="1" dirty="0"/>
              <a:t>informal</a:t>
            </a:r>
            <a:r>
              <a:rPr lang="en-GB" sz="2400" dirty="0"/>
              <a:t> steps for an algorithm using structured English. </a:t>
            </a:r>
            <a:endParaRPr sz="2400" dirty="0"/>
          </a:p>
          <a:p>
            <a:pPr marL="0" lvl="0" indent="0" algn="l" rtl="0">
              <a:spcBef>
                <a:spcPts val="1600"/>
              </a:spcBef>
              <a:spcAft>
                <a:spcPts val="1600"/>
              </a:spcAft>
              <a:buNone/>
            </a:pPr>
            <a:r>
              <a:rPr lang="en-GB" sz="2400" dirty="0"/>
              <a:t>There is no specific </a:t>
            </a:r>
            <a:r>
              <a:rPr lang="en-GB" sz="2400" b="1" dirty="0"/>
              <a:t>syntax </a:t>
            </a:r>
            <a:r>
              <a:rPr lang="en-GB" sz="2400" dirty="0"/>
              <a:t>for </a:t>
            </a:r>
            <a:r>
              <a:rPr lang="en-GB" sz="2400" b="1" dirty="0"/>
              <a:t>pseudocode</a:t>
            </a:r>
            <a:r>
              <a:rPr lang="en-GB" sz="2400" dirty="0"/>
              <a:t>,</a:t>
            </a:r>
            <a:r>
              <a:rPr lang="en-GB" sz="2400" b="1" dirty="0"/>
              <a:t> </a:t>
            </a:r>
            <a:r>
              <a:rPr lang="en-GB" sz="2400" dirty="0"/>
              <a:t>and it should be human readable so that a programmer can translate it into program code. </a:t>
            </a:r>
          </a:p>
          <a:p>
            <a:pPr marL="0" lvl="0" indent="0" algn="ctr" rtl="0">
              <a:spcBef>
                <a:spcPts val="1600"/>
              </a:spcBef>
              <a:spcAft>
                <a:spcPts val="1600"/>
              </a:spcAft>
              <a:buNone/>
            </a:pPr>
            <a:r>
              <a:rPr lang="en-GB" sz="2400" b="1" dirty="0"/>
              <a:t>Purpose of Pseudocode</a:t>
            </a:r>
          </a:p>
          <a:p>
            <a:pPr marL="0" lvl="0" indent="0" algn="l" rtl="0">
              <a:spcBef>
                <a:spcPts val="0"/>
              </a:spcBef>
              <a:spcAft>
                <a:spcPts val="0"/>
              </a:spcAft>
              <a:buNone/>
            </a:pPr>
            <a:r>
              <a:rPr lang="en-GB" sz="2400" b="1" dirty="0"/>
              <a:t>Pseudocode </a:t>
            </a:r>
            <a:r>
              <a:rPr lang="en-GB" sz="2400" dirty="0"/>
              <a:t>is used to design programs</a:t>
            </a:r>
          </a:p>
          <a:p>
            <a:pPr marL="0" lvl="0" indent="0" algn="l" rtl="0">
              <a:spcBef>
                <a:spcPts val="1600"/>
              </a:spcBef>
              <a:spcAft>
                <a:spcPts val="1600"/>
              </a:spcAft>
              <a:buNone/>
            </a:pPr>
            <a:r>
              <a:rPr lang="en-GB" sz="2400" dirty="0"/>
              <a:t>It is intended for </a:t>
            </a:r>
            <a:r>
              <a:rPr lang="en-GB" sz="2400" b="1" dirty="0"/>
              <a:t>humans </a:t>
            </a:r>
            <a:r>
              <a:rPr lang="en-GB" sz="2400" dirty="0"/>
              <a:t>to read and not for a </a:t>
            </a:r>
            <a:r>
              <a:rPr lang="en-GB" sz="2400" b="1" dirty="0"/>
              <a:t>computer </a:t>
            </a:r>
            <a:r>
              <a:rPr lang="en-GB" sz="2400" dirty="0"/>
              <a:t>to interpret. </a:t>
            </a:r>
          </a:p>
          <a:p>
            <a:pPr marL="0" lvl="0" indent="0" algn="l" rtl="0">
              <a:spcBef>
                <a:spcPts val="1600"/>
              </a:spcBef>
              <a:spcAft>
                <a:spcPts val="1600"/>
              </a:spcAft>
              <a:buNone/>
            </a:pPr>
            <a:endParaRPr sz="2400" dirty="0"/>
          </a:p>
        </p:txBody>
      </p:sp>
      <p:sp>
        <p:nvSpPr>
          <p:cNvPr id="91" name="Google Shape;91;p13"/>
          <p:cNvSpPr txBox="1">
            <a:spLocks noGrp="1"/>
          </p:cNvSpPr>
          <p:nvPr>
            <p:ph type="title"/>
          </p:nvPr>
        </p:nvSpPr>
        <p:spPr>
          <a:xfrm>
            <a:off x="344756" y="0"/>
            <a:ext cx="8521200" cy="7647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dirty="0"/>
              <a:t>Pseudocode</a:t>
            </a:r>
            <a:r>
              <a:rPr lang="en-GB" sz="1800" dirty="0"/>
              <a:t> </a:t>
            </a:r>
            <a:endParaRPr sz="1800" dirty="0"/>
          </a:p>
        </p:txBody>
      </p:sp>
      <p:sp>
        <p:nvSpPr>
          <p:cNvPr id="4" name="Google Shape;92;p13">
            <a:extLst>
              <a:ext uri="{FF2B5EF4-FFF2-40B4-BE49-F238E27FC236}">
                <a16:creationId xmlns:a16="http://schemas.microsoft.com/office/drawing/2014/main" id="{DAD78BC8-D070-95E0-E32D-9496E51733B5}"/>
              </a:ext>
            </a:extLst>
          </p:cNvPr>
          <p:cNvSpPr txBox="1">
            <a:spLocks noGrp="1"/>
          </p:cNvSpPr>
          <p:nvPr>
            <p:ph type="body" idx="2"/>
          </p:nvPr>
        </p:nvSpPr>
        <p:spPr>
          <a:xfrm>
            <a:off x="2339752" y="4797152"/>
            <a:ext cx="4096500" cy="17248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000000"/>
                </a:solidFill>
                <a:latin typeface="Roboto Mono"/>
                <a:ea typeface="Roboto Mono"/>
                <a:cs typeface="Roboto Mono"/>
                <a:sym typeface="Roboto Mono"/>
              </a:rPr>
              <a:t>IF 8 &gt; 5 THEN </a:t>
            </a:r>
            <a:endParaRPr sz="2400" dirty="0">
              <a:solidFill>
                <a:srgbClr val="000000"/>
              </a:solidFill>
              <a:latin typeface="Roboto Mono"/>
              <a:ea typeface="Roboto Mono"/>
              <a:cs typeface="Roboto Mono"/>
              <a:sym typeface="Roboto Mono"/>
            </a:endParaRPr>
          </a:p>
          <a:p>
            <a:pPr marL="0" lvl="0" indent="457200" algn="l" rtl="0">
              <a:spcBef>
                <a:spcPts val="0"/>
              </a:spcBef>
              <a:spcAft>
                <a:spcPts val="0"/>
              </a:spcAft>
              <a:buNone/>
            </a:pPr>
            <a:r>
              <a:rPr lang="en-GB" sz="2400" dirty="0">
                <a:solidFill>
                  <a:srgbClr val="000000"/>
                </a:solidFill>
                <a:latin typeface="Roboto Mono"/>
                <a:ea typeface="Roboto Mono"/>
                <a:cs typeface="Roboto Mono"/>
                <a:sym typeface="Roboto Mono"/>
              </a:rPr>
              <a:t>OUTPUT “This is true”</a:t>
            </a:r>
            <a:endParaRPr sz="2400" dirty="0">
              <a:solidFill>
                <a:srgbClr val="000000"/>
              </a:solidFill>
              <a:latin typeface="Roboto Mono"/>
              <a:ea typeface="Roboto Mono"/>
              <a:cs typeface="Roboto Mono"/>
              <a:sym typeface="Roboto Mono"/>
            </a:endParaRPr>
          </a:p>
          <a:p>
            <a:pPr marL="0" lvl="0" indent="0" algn="l" rtl="0">
              <a:spcBef>
                <a:spcPts val="0"/>
              </a:spcBef>
              <a:spcAft>
                <a:spcPts val="0"/>
              </a:spcAft>
              <a:buNone/>
            </a:pPr>
            <a:r>
              <a:rPr lang="en-GB" sz="2400" dirty="0">
                <a:solidFill>
                  <a:srgbClr val="000000"/>
                </a:solidFill>
                <a:latin typeface="Roboto Mono"/>
                <a:ea typeface="Roboto Mono"/>
                <a:cs typeface="Roboto Mono"/>
                <a:sym typeface="Roboto Mono"/>
              </a:rPr>
              <a:t>ENDIF</a:t>
            </a:r>
            <a:endParaRPr sz="2400" dirty="0">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3FF21D32371541A60E70C74CF9BFCC" ma:contentTypeVersion="14" ma:contentTypeDescription="Create a new document." ma:contentTypeScope="" ma:versionID="41a3047e33996d7340b6e8c6449aa514">
  <xsd:schema xmlns:xsd="http://www.w3.org/2001/XMLSchema" xmlns:xs="http://www.w3.org/2001/XMLSchema" xmlns:p="http://schemas.microsoft.com/office/2006/metadata/properties" xmlns:ns2="b3e3bf14-728c-4337-898f-4f14d29f9e4a" xmlns:ns3="076fcd47-158d-4b52-b7ab-5d70aa0f10d5" targetNamespace="http://schemas.microsoft.com/office/2006/metadata/properties" ma:root="true" ma:fieldsID="665a884efda64dc10ced2c247a4d0936" ns2:_="" ns3:_="">
    <xsd:import namespace="b3e3bf14-728c-4337-898f-4f14d29f9e4a"/>
    <xsd:import namespace="076fcd47-158d-4b52-b7ab-5d70aa0f10d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3bf14-728c-4337-898f-4f14d29f9e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6fcd47-158d-4b52-b7ab-5d70aa0f10d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6e19c6dd-10c4-4ebf-b8eb-eb9cd9382e24}" ma:internalName="TaxCatchAll" ma:showField="CatchAllData" ma:web="076fcd47-158d-4b52-b7ab-5d70aa0f10d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76fcd47-158d-4b52-b7ab-5d70aa0f10d5">
      <UserInfo>
        <DisplayName/>
        <AccountId xsi:nil="true"/>
        <AccountType/>
      </UserInfo>
    </SharedWithUsers>
    <MediaLengthInSeconds xmlns="b3e3bf14-728c-4337-898f-4f14d29f9e4a" xsi:nil="true"/>
    <TaxCatchAll xmlns="076fcd47-158d-4b52-b7ab-5d70aa0f10d5" xsi:nil="true"/>
    <lcf76f155ced4ddcb4097134ff3c332f xmlns="b3e3bf14-728c-4337-898f-4f14d29f9e4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F093BA3-1F32-4B18-BE1F-1D6B4152727B}">
  <ds:schemaRefs>
    <ds:schemaRef ds:uri="http://schemas.microsoft.com/sharepoint/v3/contenttype/forms"/>
  </ds:schemaRefs>
</ds:datastoreItem>
</file>

<file path=customXml/itemProps2.xml><?xml version="1.0" encoding="utf-8"?>
<ds:datastoreItem xmlns:ds="http://schemas.openxmlformats.org/officeDocument/2006/customXml" ds:itemID="{5B368F09-0B53-477A-A4E5-9447BFF2CD32}"/>
</file>

<file path=customXml/itemProps3.xml><?xml version="1.0" encoding="utf-8"?>
<ds:datastoreItem xmlns:ds="http://schemas.openxmlformats.org/officeDocument/2006/customXml" ds:itemID="{CB1CF121-CD17-456B-93FF-95C9FBFF6C79}">
  <ds:schemaRefs>
    <ds:schemaRef ds:uri="http://schemas.microsoft.com/office/2006/metadata/properties"/>
    <ds:schemaRef ds:uri="http://schemas.microsoft.com/office/infopath/2007/PartnerControls"/>
    <ds:schemaRef ds:uri="29aca6ad-ae6c-4452-adf7-9f23457e9cf4"/>
    <ds:schemaRef ds:uri="53df4f1d-3657-412b-a8da-bac363419b48"/>
  </ds:schemaRefs>
</ds:datastoreItem>
</file>

<file path=docProps/app.xml><?xml version="1.0" encoding="utf-8"?>
<Properties xmlns="http://schemas.openxmlformats.org/officeDocument/2006/extended-properties" xmlns:vt="http://schemas.openxmlformats.org/officeDocument/2006/docPropsVTypes">
  <TotalTime>647</TotalTime>
  <Words>391</Words>
  <Application>Microsoft Office PowerPoint</Application>
  <PresentationFormat>On-screen Show (4:3)</PresentationFormat>
  <Paragraphs>37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Quicksand</vt:lpstr>
      <vt:lpstr>Quicksand Light</vt:lpstr>
      <vt:lpstr>Roboto Mono</vt:lpstr>
      <vt:lpstr>Office Theme</vt:lpstr>
      <vt:lpstr>Programming Part 3: Iteration </vt:lpstr>
      <vt:lpstr>While Loop Vs For Loop</vt:lpstr>
      <vt:lpstr>For loops</vt:lpstr>
      <vt:lpstr>Pseudocode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Expression: BIDMAS</dc:title>
  <dc:creator>Abdul M Jalloh</dc:creator>
  <cp:lastModifiedBy>Abdul Malik Jalloh</cp:lastModifiedBy>
  <cp:revision>16</cp:revision>
  <dcterms:created xsi:type="dcterms:W3CDTF">2021-11-23T12:51:58Z</dcterms:created>
  <dcterms:modified xsi:type="dcterms:W3CDTF">2023-04-06T13:55:55Z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0x010100DF3FF21D32371541A60E70C74CF9BFCC</vt:lpwstr>
  </property>
  <property fmtid="{D5CDD505-2E9C-101B-9397-08002B2CF9AE}" pid="3" name="Order">
    <vt:r8>14200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