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300" r:id="rId4"/>
    <p:sldId id="318" r:id="rId5"/>
    <p:sldId id="319" r:id="rId6"/>
    <p:sldId id="302" r:id="rId7"/>
    <p:sldId id="321" r:id="rId8"/>
    <p:sldId id="320" r:id="rId9"/>
    <p:sldId id="322" r:id="rId10"/>
    <p:sldId id="323" r:id="rId11"/>
    <p:sldId id="324" r:id="rId12"/>
    <p:sldId id="315" r:id="rId13"/>
    <p:sldId id="31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5428" userDrawn="1">
          <p15:clr>
            <a:srgbClr val="A4A3A4"/>
          </p15:clr>
        </p15:guide>
        <p15:guide id="3" pos="189" userDrawn="1">
          <p15:clr>
            <a:srgbClr val="A4A3A4"/>
          </p15:clr>
        </p15:guide>
        <p15:guide id="4" orient="horz" pos="3498" userDrawn="1">
          <p15:clr>
            <a:srgbClr val="A4A3A4"/>
          </p15:clr>
        </p15:guide>
        <p15:guide id="5" pos="438" userDrawn="1">
          <p15:clr>
            <a:srgbClr val="A4A3A4"/>
          </p15:clr>
        </p15:guide>
        <p15:guide id="6" pos="5201" userDrawn="1">
          <p15:clr>
            <a:srgbClr val="A4A3A4"/>
          </p15:clr>
        </p15:guide>
        <p15:guide id="7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8B6"/>
    <a:srgbClr val="1346BE"/>
    <a:srgbClr val="1289CB"/>
    <a:srgbClr val="EAB200"/>
    <a:srgbClr val="01C9F3"/>
    <a:srgbClr val="04FEFD"/>
    <a:srgbClr val="2CCEF4"/>
    <a:srgbClr val="0BB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29" autoAdjust="0"/>
  </p:normalViewPr>
  <p:slideViewPr>
    <p:cSldViewPr snapToGrid="0" showGuides="1">
      <p:cViewPr varScale="1">
        <p:scale>
          <a:sx n="94" d="100"/>
          <a:sy n="94" d="100"/>
        </p:scale>
        <p:origin x="1176" y="90"/>
      </p:cViewPr>
      <p:guideLst>
        <p:guide orient="horz" pos="482"/>
        <p:guide pos="5428"/>
        <p:guide pos="189"/>
        <p:guide orient="horz" pos="3498"/>
        <p:guide pos="438"/>
        <p:guide pos="5201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C68B-525E-4A9D-8A7D-FF8122DBD39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8E12-4334-44C1-9FCF-FB8EE91A8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2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B8E12-4334-44C1-9FCF-FB8EE91A8F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6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B8E12-4334-44C1-9FCF-FB8EE91A8F7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4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1DE2C95-F34C-4CC7-98AC-D3757B8716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49C43A-CBE7-498D-A1FC-C6DB3F58B0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3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A0D05-B97A-4ECF-82DD-C568BC4D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8ECF09-6790-4006-9B58-C29F1B44E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FF2AB-F9AD-45AE-A268-8F0A8ABE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7E5D85-0DBE-4C87-97B6-9678E037D18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5416F-D383-4A9C-BF70-1DDD2D3C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316A6-4543-44B5-8600-0252D30C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AB9BB2-6E45-4EB8-BF7C-313F5ED7C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5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8E5E9C-E76C-4381-BC99-A02570977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ABF3A1-CD40-456E-914C-387585BCB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C4732-F348-48B4-9EC8-16EFE047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7E5D85-0DBE-4C87-97B6-9678E037D18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2E87D-0798-4F68-BB7A-11A72C66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83705-FE90-4375-9876-6D020C65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AB9BB2-6E45-4EB8-BF7C-313F5ED7C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0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517" y="1337937"/>
            <a:ext cx="11061468" cy="1746699"/>
          </a:xfrm>
        </p:spPr>
        <p:txBody>
          <a:bodyPr anchor="b">
            <a:normAutofit/>
          </a:bodyPr>
          <a:lstStyle>
            <a:lvl1pPr algn="ctr">
              <a:defRPr sz="53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141" y="3413403"/>
            <a:ext cx="11055928" cy="1104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33"/>
            </a:lvl1pPr>
            <a:lvl2pPr marL="601417" indent="0" algn="ctr">
              <a:buNone/>
              <a:defRPr sz="2631"/>
            </a:lvl2pPr>
            <a:lvl3pPr marL="1202833" indent="0" algn="ctr">
              <a:buNone/>
              <a:defRPr sz="2368"/>
            </a:lvl3pPr>
            <a:lvl4pPr marL="1804250" indent="0" algn="ctr">
              <a:buNone/>
              <a:defRPr sz="2105"/>
            </a:lvl4pPr>
            <a:lvl5pPr marL="2405665" indent="0" algn="ctr">
              <a:buNone/>
              <a:defRPr sz="2105"/>
            </a:lvl5pPr>
            <a:lvl6pPr marL="3007082" indent="0" algn="ctr">
              <a:buNone/>
              <a:defRPr sz="2105"/>
            </a:lvl6pPr>
            <a:lvl7pPr marL="3608498" indent="0" algn="ctr">
              <a:buNone/>
              <a:defRPr sz="2105"/>
            </a:lvl7pPr>
            <a:lvl8pPr marL="4209915" indent="0" algn="ctr">
              <a:buNone/>
              <a:defRPr sz="2105"/>
            </a:lvl8pPr>
            <a:lvl9pPr marL="4811330" indent="0" algn="ctr">
              <a:buNone/>
              <a:defRPr sz="210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7985"/>
            <a:ext cx="12192000" cy="1800017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7985"/>
            <a:ext cx="12192000" cy="1800017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7985"/>
            <a:ext cx="12192000" cy="18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9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8518" y="365126"/>
            <a:ext cx="11139053" cy="1089804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516" y="1465707"/>
            <a:ext cx="11150139" cy="4711256"/>
          </a:xfrm>
        </p:spPr>
        <p:txBody>
          <a:bodyPr/>
          <a:lstStyle>
            <a:lvl1pPr marL="685783" indent="-685783">
              <a:buFont typeface="+mj-lt"/>
              <a:buAutoNum type="arabicPeriod"/>
              <a:defRPr/>
            </a:lvl1pPr>
            <a:lvl2pPr marL="1211000" indent="-609585">
              <a:buFont typeface="+mj-ea"/>
              <a:buAutoNum type="circleNumDbPlai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D038-9149-40B0-80BC-6A95C4DA3B7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0EF0-5959-4773-978D-7A29499078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7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63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3CA93-BF9C-4E59-97E4-F73D8D50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8219A-1189-420C-9EBF-23234893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8FD98-43C0-409F-86F9-1B0C8F0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7E5D85-0DBE-4C87-97B6-9678E037D18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01032-9048-48A0-9FEC-071C356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A9107-FCFC-4E66-A752-3D0B2F1D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AB9BB2-6E45-4EB8-BF7C-313F5ED7C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32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36F52-4C45-406C-A9D4-6FAA05F1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126DC-B00A-4E0C-A60E-99643DB6B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FC12A-2037-45F8-BD0B-542BA8C8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E11A6-84DA-4A90-ADA4-11A1760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7E5D85-0DBE-4C87-97B6-9678E037D18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5BDBF-CCC2-4D7E-84C7-231F847E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8ACA3-5E15-476F-81E2-AA5A78F0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AB9BB2-6E45-4EB8-BF7C-313F5ED7C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B747D-20CE-41F5-918D-C19A3B4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E4E20-CB6B-439C-BEEA-C6AF46F4D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259B25-7099-4283-9E62-9AF41E723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C4A3A4-FF4B-47AF-B76A-DAD034275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5DD341-CBC2-40CD-A4B7-EF219DE6D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D2B91A-E216-4279-8732-B307CA57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7E5D85-0DBE-4C87-97B6-9678E037D18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334AE2-DE81-4DED-949B-78904F00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1C88D-AE05-4EF7-92E6-6A5FCB8C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AB9BB2-6E45-4EB8-BF7C-313F5ED7C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D0B6F-9A36-4630-B7A5-A987D39E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7C84F-4D5A-4FBC-9F68-885EAE38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7E5D85-0DBE-4C87-97B6-9678E037D18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72C5B-2A2D-405A-B485-F74B3CEF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6573EB-ED15-4FD2-A60B-41E2D0A4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AB9BB2-6E45-4EB8-BF7C-313F5ED7C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6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D96D66-C8D9-4723-A27D-6EBE29DA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7E5D85-0DBE-4C87-97B6-9678E037D18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2338A0-20BC-4722-8D96-7CBE7D62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95FB8-D3AC-426B-9B74-BDE21288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AB9BB2-6E45-4EB8-BF7C-313F5ED7C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3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9F5A0-6932-4F3F-9E82-04E5F367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69774-0416-49A7-950B-7E8F2CF8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5FAD4D-1B61-4EDE-833A-B8385E15A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3AC94-D4E6-411A-9B57-BC00D58B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7E5D85-0DBE-4C87-97B6-9678E037D18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9B98B-B6D1-474A-8FB5-9ADE5984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DD5AD-DC41-4ED3-AF02-F18E0382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AB9BB2-6E45-4EB8-BF7C-313F5ED7C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7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C33EB-C4B5-4741-B717-CE36BA53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F097A-3A81-4D4D-BF36-A0FD2EF43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81BAD2-1B24-4400-B643-9E6BFB1F5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907E5B-1CDA-466E-9B20-04B5F05C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7E5D85-0DBE-4C87-97B6-9678E037D18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7FF6B-582F-4F18-97D9-C941C799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BA212C-1462-41CD-8C9D-D9D39E07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AB9BB2-6E45-4EB8-BF7C-313F5ED7C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7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16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B7F1AE7-9436-4128-9F90-0D9D0D904991}"/>
              </a:ext>
            </a:extLst>
          </p:cNvPr>
          <p:cNvGrpSpPr/>
          <p:nvPr/>
        </p:nvGrpSpPr>
        <p:grpSpPr>
          <a:xfrm>
            <a:off x="596208" y="1741013"/>
            <a:ext cx="2516941" cy="2309830"/>
            <a:chOff x="596208" y="1741013"/>
            <a:chExt cx="2516941" cy="23098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6223C13-709C-4D30-A3E1-7E6A53FF1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96208" y="1741013"/>
              <a:ext cx="2516941" cy="2309830"/>
            </a:xfrm>
            <a:custGeom>
              <a:avLst/>
              <a:gdLst>
                <a:gd name="connsiteX0" fmla="*/ 379096 w 2516941"/>
                <a:gd name="connsiteY0" fmla="*/ 990281 h 2309830"/>
                <a:gd name="connsiteX1" fmla="*/ 162402 w 2516941"/>
                <a:gd name="connsiteY1" fmla="*/ 1206975 h 2309830"/>
                <a:gd name="connsiteX2" fmla="*/ 379096 w 2516941"/>
                <a:gd name="connsiteY2" fmla="*/ 1423669 h 2309830"/>
                <a:gd name="connsiteX3" fmla="*/ 595790 w 2516941"/>
                <a:gd name="connsiteY3" fmla="*/ 1206975 h 2309830"/>
                <a:gd name="connsiteX4" fmla="*/ 379096 w 2516941"/>
                <a:gd name="connsiteY4" fmla="*/ 990281 h 2309830"/>
                <a:gd name="connsiteX5" fmla="*/ 0 w 2516941"/>
                <a:gd name="connsiteY5" fmla="*/ 0 h 2309830"/>
                <a:gd name="connsiteX6" fmla="*/ 2516941 w 2516941"/>
                <a:gd name="connsiteY6" fmla="*/ 0 h 2309830"/>
                <a:gd name="connsiteX7" fmla="*/ 2516941 w 2516941"/>
                <a:gd name="connsiteY7" fmla="*/ 2309830 h 2309830"/>
                <a:gd name="connsiteX8" fmla="*/ 0 w 2516941"/>
                <a:gd name="connsiteY8" fmla="*/ 2309830 h 230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6941" h="2309830">
                  <a:moveTo>
                    <a:pt x="379096" y="990281"/>
                  </a:moveTo>
                  <a:cubicBezTo>
                    <a:pt x="259419" y="990281"/>
                    <a:pt x="162402" y="1087298"/>
                    <a:pt x="162402" y="1206975"/>
                  </a:cubicBezTo>
                  <a:cubicBezTo>
                    <a:pt x="162402" y="1326652"/>
                    <a:pt x="259419" y="1423669"/>
                    <a:pt x="379096" y="1423669"/>
                  </a:cubicBezTo>
                  <a:cubicBezTo>
                    <a:pt x="498773" y="1423669"/>
                    <a:pt x="595790" y="1326652"/>
                    <a:pt x="595790" y="1206975"/>
                  </a:cubicBezTo>
                  <a:cubicBezTo>
                    <a:pt x="595790" y="1087298"/>
                    <a:pt x="498773" y="990281"/>
                    <a:pt x="379096" y="990281"/>
                  </a:cubicBezTo>
                  <a:close/>
                  <a:moveTo>
                    <a:pt x="0" y="0"/>
                  </a:moveTo>
                  <a:lnTo>
                    <a:pt x="2516941" y="0"/>
                  </a:lnTo>
                  <a:lnTo>
                    <a:pt x="2516941" y="2309830"/>
                  </a:lnTo>
                  <a:lnTo>
                    <a:pt x="0" y="2309830"/>
                  </a:lnTo>
                  <a:close/>
                </a:path>
              </a:pathLst>
            </a:cu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0ACFB4E-3A90-4F3D-9ACE-D94C6FC9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958" y="2805363"/>
              <a:ext cx="318501" cy="268037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1A0619C-B6BD-43D8-B9E8-3474047C37A5}"/>
              </a:ext>
            </a:extLst>
          </p:cNvPr>
          <p:cNvGrpSpPr/>
          <p:nvPr/>
        </p:nvGrpSpPr>
        <p:grpSpPr>
          <a:xfrm>
            <a:off x="5702723" y="2829393"/>
            <a:ext cx="2109639" cy="1104431"/>
            <a:chOff x="5702723" y="2829393"/>
            <a:chExt cx="2109639" cy="11044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6EF7D46-C6D4-41EB-8D05-D6821C06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702723" y="2829393"/>
              <a:ext cx="2109639" cy="1104431"/>
            </a:xfrm>
            <a:custGeom>
              <a:avLst/>
              <a:gdLst>
                <a:gd name="connsiteX0" fmla="*/ 0 w 1988399"/>
                <a:gd name="connsiteY0" fmla="*/ 0 h 1040960"/>
                <a:gd name="connsiteX1" fmla="*/ 1988399 w 1988399"/>
                <a:gd name="connsiteY1" fmla="*/ 0 h 1040960"/>
                <a:gd name="connsiteX2" fmla="*/ 1988399 w 1988399"/>
                <a:gd name="connsiteY2" fmla="*/ 1040960 h 1040960"/>
                <a:gd name="connsiteX3" fmla="*/ 1154925 w 1988399"/>
                <a:gd name="connsiteY3" fmla="*/ 1040960 h 1040960"/>
                <a:gd name="connsiteX4" fmla="*/ 1154925 w 1988399"/>
                <a:gd name="connsiteY4" fmla="*/ 567282 h 1040960"/>
                <a:gd name="connsiteX5" fmla="*/ 0 w 1988399"/>
                <a:gd name="connsiteY5" fmla="*/ 567282 h 104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8399" h="1040960">
                  <a:moveTo>
                    <a:pt x="0" y="0"/>
                  </a:moveTo>
                  <a:lnTo>
                    <a:pt x="1988399" y="0"/>
                  </a:lnTo>
                  <a:lnTo>
                    <a:pt x="1988399" y="1040960"/>
                  </a:lnTo>
                  <a:lnTo>
                    <a:pt x="1154925" y="1040960"/>
                  </a:lnTo>
                  <a:lnTo>
                    <a:pt x="1154925" y="567282"/>
                  </a:lnTo>
                  <a:lnTo>
                    <a:pt x="0" y="567282"/>
                  </a:lnTo>
                  <a:close/>
                </a:path>
              </a:pathLst>
            </a:custGeom>
            <a:effectLst/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37D53CB-156E-48AE-806A-C39F41646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2786" y="3356817"/>
              <a:ext cx="534976" cy="534976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2BD7DBA-8F62-489D-9CF0-8AC6D5F97B11}"/>
              </a:ext>
            </a:extLst>
          </p:cNvPr>
          <p:cNvGrpSpPr/>
          <p:nvPr/>
        </p:nvGrpSpPr>
        <p:grpSpPr>
          <a:xfrm>
            <a:off x="3257550" y="3303923"/>
            <a:ext cx="3006337" cy="584775"/>
            <a:chOff x="3257550" y="3303923"/>
            <a:chExt cx="3006337" cy="584775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5AE53B9-5C93-454F-A492-968436271E01}"/>
                </a:ext>
              </a:extLst>
            </p:cNvPr>
            <p:cNvCxnSpPr/>
            <p:nvPr/>
          </p:nvCxnSpPr>
          <p:spPr>
            <a:xfrm>
              <a:off x="3257550" y="3860599"/>
              <a:ext cx="3006337" cy="0"/>
            </a:xfrm>
            <a:prstGeom prst="line">
              <a:avLst/>
            </a:prstGeom>
            <a:ln w="19050" cap="rnd">
              <a:solidFill>
                <a:srgbClr val="EAB20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0F0BC6-EA93-4DE1-8017-DC7055EC0153}"/>
                </a:ext>
              </a:extLst>
            </p:cNvPr>
            <p:cNvSpPr/>
            <p:nvPr/>
          </p:nvSpPr>
          <p:spPr>
            <a:xfrm>
              <a:off x="3421382" y="3303923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0" i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北方工业大学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00AD9B8-B7BB-484D-99FB-4B3F95B3036E}"/>
              </a:ext>
            </a:extLst>
          </p:cNvPr>
          <p:cNvSpPr/>
          <p:nvPr/>
        </p:nvSpPr>
        <p:spPr>
          <a:xfrm>
            <a:off x="1386858" y="2136688"/>
            <a:ext cx="6083717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8000" b="0" i="0" dirty="0">
                <a:solidFill>
                  <a:schemeClr val="bg1"/>
                </a:solidFill>
                <a:effectLst/>
                <a:latin typeface="造字工房力黑（非商用）常规体" pitchFamily="50" charset="-122"/>
                <a:ea typeface="造字工房力黑（非商用）常规体" pitchFamily="50" charset="-122"/>
              </a:rPr>
              <a:t>微信</a:t>
            </a:r>
            <a:r>
              <a:rPr lang="zh-CN" altLang="en-US" sz="6000" i="0" dirty="0">
                <a:solidFill>
                  <a:schemeClr val="bg1"/>
                </a:solidFill>
                <a:effectLst/>
                <a:latin typeface="造字工房力黑（非商用）常规体" pitchFamily="50" charset="-122"/>
                <a:ea typeface="造字工房力黑（非商用）常规体" pitchFamily="50" charset="-122"/>
              </a:rPr>
              <a:t>小程序开发</a:t>
            </a:r>
            <a:endParaRPr lang="zh-CN" altLang="en-US" sz="60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23DE7D-7E12-456B-A5C2-532436C23B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4949909"/>
            <a:ext cx="3273056" cy="19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9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F37B49-36F9-4AF8-91C2-20DFC070D500}"/>
              </a:ext>
            </a:extLst>
          </p:cNvPr>
          <p:cNvGrpSpPr/>
          <p:nvPr/>
        </p:nvGrpSpPr>
        <p:grpSpPr>
          <a:xfrm>
            <a:off x="604879" y="1201857"/>
            <a:ext cx="2720212" cy="544618"/>
            <a:chOff x="888234" y="2032952"/>
            <a:chExt cx="2720212" cy="544618"/>
          </a:xfrm>
        </p:grpSpPr>
        <p:sp>
          <p:nvSpPr>
            <p:cNvPr id="21" name="矩形: 对角圆角 20">
              <a:extLst>
                <a:ext uri="{FF2B5EF4-FFF2-40B4-BE49-F238E27FC236}">
                  <a16:creationId xmlns:a16="http://schemas.microsoft.com/office/drawing/2014/main" id="{CDB0688F-4403-46A9-9C56-5C6FD4A2C119}"/>
                </a:ext>
              </a:extLst>
            </p:cNvPr>
            <p:cNvSpPr/>
            <p:nvPr/>
          </p:nvSpPr>
          <p:spPr>
            <a:xfrm>
              <a:off x="1188187" y="2032952"/>
              <a:ext cx="2420259" cy="523220"/>
            </a:xfrm>
            <a:prstGeom prst="round2DiagRect">
              <a:avLst/>
            </a:prstGeom>
            <a:solidFill>
              <a:srgbClr val="EAB200"/>
            </a:solidFill>
            <a:ln w="38100">
              <a:solidFill>
                <a:schemeClr val="accent4">
                  <a:lumMod val="40000"/>
                  <a:lumOff val="6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6784DBD-8328-4F35-A850-E27DE0FE6479}"/>
                </a:ext>
              </a:extLst>
            </p:cNvPr>
            <p:cNvSpPr/>
            <p:nvPr/>
          </p:nvSpPr>
          <p:spPr>
            <a:xfrm>
              <a:off x="888234" y="2054350"/>
              <a:ext cx="26703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80472"/>
              <a:r>
                <a:rPr lang="en-US" altLang="zh-CN" sz="2800" dirty="0">
                  <a:solidFill>
                    <a:srgbClr val="1A58B6"/>
                  </a:solidFill>
                </a:rPr>
                <a:t>Number </a:t>
              </a:r>
              <a:r>
                <a:rPr lang="zh-CN" altLang="en-US" sz="2800" dirty="0">
                  <a:solidFill>
                    <a:srgbClr val="1A58B6"/>
                  </a:solidFill>
                  <a:latin typeface="+mj-ea"/>
                  <a:ea typeface="+mj-ea"/>
                </a:rPr>
                <a:t>对象</a:t>
              </a:r>
              <a:endParaRPr lang="en-US" altLang="zh-CN" sz="2800" dirty="0">
                <a:solidFill>
                  <a:srgbClr val="1A58B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8610E7D-9205-4E46-BA54-083AECE18D3D}"/>
              </a:ext>
            </a:extLst>
          </p:cNvPr>
          <p:cNvSpPr txBox="1">
            <a:spLocks/>
          </p:cNvSpPr>
          <p:nvPr/>
        </p:nvSpPr>
        <p:spPr>
          <a:xfrm>
            <a:off x="871582" y="1783506"/>
            <a:ext cx="7385006" cy="883494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12000" algn="just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该对象是原始数值的包装对象，其常用属性和   方法如表所示。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34E78AB-002A-42C0-A494-6152D1E8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60343"/>
              </p:ext>
            </p:extLst>
          </p:nvPr>
        </p:nvGraphicFramePr>
        <p:xfrm>
          <a:off x="871582" y="2828896"/>
          <a:ext cx="738500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属性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0" dirty="0">
                          <a:effectLst/>
                          <a:latin typeface="+mj-ea"/>
                          <a:ea typeface="+mj-ea"/>
                          <a:cs typeface="+mn-cs"/>
                        </a:rPr>
                        <a:t>说明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MAX_VALUE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可表示的最大的数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MIN_VALUE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可表示的最小的数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NaN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非数字值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NEGATIVE_INFINITY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负无穷大，溢出时返回该值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POSITIVE_INFINITY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正无穷大，溢出时返回该值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F37B49-36F9-4AF8-91C2-20DFC070D500}"/>
              </a:ext>
            </a:extLst>
          </p:cNvPr>
          <p:cNvGrpSpPr/>
          <p:nvPr/>
        </p:nvGrpSpPr>
        <p:grpSpPr>
          <a:xfrm>
            <a:off x="604879" y="1201857"/>
            <a:ext cx="2720212" cy="544618"/>
            <a:chOff x="888234" y="2032952"/>
            <a:chExt cx="2720212" cy="544618"/>
          </a:xfrm>
        </p:grpSpPr>
        <p:sp>
          <p:nvSpPr>
            <p:cNvPr id="21" name="矩形: 对角圆角 20">
              <a:extLst>
                <a:ext uri="{FF2B5EF4-FFF2-40B4-BE49-F238E27FC236}">
                  <a16:creationId xmlns:a16="http://schemas.microsoft.com/office/drawing/2014/main" id="{CDB0688F-4403-46A9-9C56-5C6FD4A2C119}"/>
                </a:ext>
              </a:extLst>
            </p:cNvPr>
            <p:cNvSpPr/>
            <p:nvPr/>
          </p:nvSpPr>
          <p:spPr>
            <a:xfrm>
              <a:off x="1188187" y="2032952"/>
              <a:ext cx="2420259" cy="523220"/>
            </a:xfrm>
            <a:prstGeom prst="round2DiagRect">
              <a:avLst/>
            </a:prstGeom>
            <a:solidFill>
              <a:srgbClr val="EAB200"/>
            </a:solidFill>
            <a:ln w="38100">
              <a:solidFill>
                <a:schemeClr val="accent4">
                  <a:lumMod val="40000"/>
                  <a:lumOff val="6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6784DBD-8328-4F35-A850-E27DE0FE6479}"/>
                </a:ext>
              </a:extLst>
            </p:cNvPr>
            <p:cNvSpPr/>
            <p:nvPr/>
          </p:nvSpPr>
          <p:spPr>
            <a:xfrm>
              <a:off x="888234" y="2054350"/>
              <a:ext cx="26703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80472"/>
              <a:r>
                <a:rPr lang="en-US" altLang="zh-CN" sz="2800" dirty="0">
                  <a:solidFill>
                    <a:srgbClr val="1A58B6"/>
                  </a:solidFill>
                </a:rPr>
                <a:t>Number </a:t>
              </a:r>
              <a:r>
                <a:rPr lang="zh-CN" altLang="en-US" sz="2800" dirty="0">
                  <a:solidFill>
                    <a:srgbClr val="1A58B6"/>
                  </a:solidFill>
                  <a:latin typeface="+mj-ea"/>
                  <a:ea typeface="+mj-ea"/>
                </a:rPr>
                <a:t>对象</a:t>
              </a:r>
              <a:endParaRPr lang="en-US" altLang="zh-CN" sz="2800" dirty="0">
                <a:solidFill>
                  <a:srgbClr val="1A58B6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F65591CA-8967-45D9-8499-04DE1FCD3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634164"/>
              </p:ext>
            </p:extLst>
          </p:nvPr>
        </p:nvGraphicFramePr>
        <p:xfrm>
          <a:off x="705701" y="1916832"/>
          <a:ext cx="7776864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方法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说明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toString()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把数字转换为字符串，使用指定的基数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toLocaleString()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把数字转换为字符串，使用本地数字</a:t>
                      </a:r>
                      <a:endParaRPr lang="en-US" altLang="zh-CN" sz="2400" kern="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格式顺序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toFixed()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把数字转换为字符串，结果的小数点后有指定位数的数字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toExponential()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把对象的值转换为指数计数法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toPrecision()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把数字格式化为指定的长度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valueOf()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返回一个</a:t>
                      </a:r>
                      <a:r>
                        <a:rPr lang="en-US" sz="2400" kern="0" dirty="0">
                          <a:effectLst/>
                        </a:rPr>
                        <a:t> Number </a:t>
                      </a:r>
                      <a:r>
                        <a:rPr lang="zh-CN" sz="2400" kern="0" dirty="0">
                          <a:effectLst/>
                        </a:rPr>
                        <a:t>对象的基本数字值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59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D17B0D6D-E07D-49F9-BBFC-7D7D3B497835}"/>
              </a:ext>
            </a:extLst>
          </p:cNvPr>
          <p:cNvGrpSpPr/>
          <p:nvPr/>
        </p:nvGrpSpPr>
        <p:grpSpPr>
          <a:xfrm>
            <a:off x="464077" y="889238"/>
            <a:ext cx="1785326" cy="1756560"/>
            <a:chOff x="464077" y="889238"/>
            <a:chExt cx="1785326" cy="175656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938D7E3-AF57-41B5-AAE2-A5A17B3FB903}"/>
                </a:ext>
              </a:extLst>
            </p:cNvPr>
            <p:cNvSpPr/>
            <p:nvPr/>
          </p:nvSpPr>
          <p:spPr>
            <a:xfrm>
              <a:off x="683754" y="1080149"/>
              <a:ext cx="1565649" cy="1565649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A3D6B95-C30D-4472-B02C-2E3EC19E77D0}"/>
                </a:ext>
              </a:extLst>
            </p:cNvPr>
            <p:cNvSpPr/>
            <p:nvPr/>
          </p:nvSpPr>
          <p:spPr>
            <a:xfrm>
              <a:off x="528365" y="954845"/>
              <a:ext cx="1565649" cy="1565649"/>
            </a:xfrm>
            <a:prstGeom prst="ellipse">
              <a:avLst/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78B7C4-5074-4DBA-B0DF-DB05B95C5B81}"/>
                </a:ext>
              </a:extLst>
            </p:cNvPr>
            <p:cNvSpPr/>
            <p:nvPr/>
          </p:nvSpPr>
          <p:spPr>
            <a:xfrm>
              <a:off x="824963" y="1415567"/>
              <a:ext cx="110145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rgbClr val="1A58B6"/>
                  </a:solidFill>
                  <a:latin typeface="+mj-ea"/>
                </a:rPr>
                <a:t>案例</a:t>
              </a:r>
              <a:endParaRPr lang="en-US" altLang="zh-CN" sz="3200" b="1" dirty="0">
                <a:solidFill>
                  <a:srgbClr val="1A58B6"/>
                </a:solidFill>
                <a:latin typeface="+mj-ea"/>
              </a:endParaRPr>
            </a:p>
            <a:p>
              <a:r>
                <a:rPr lang="zh-CN" altLang="en-US" sz="3200" b="1" dirty="0">
                  <a:solidFill>
                    <a:srgbClr val="1A58B6"/>
                  </a:solidFill>
                  <a:latin typeface="+mj-ea"/>
                </a:rPr>
                <a:t>总结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F1D71E1-BBDE-483D-B42C-661B89559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681" y="921144"/>
              <a:ext cx="340557" cy="4373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3ABE2521-9E16-4348-881A-3E1239E747C0}"/>
                </a:ext>
              </a:extLst>
            </p:cNvPr>
            <p:cNvSpPr/>
            <p:nvPr/>
          </p:nvSpPr>
          <p:spPr>
            <a:xfrm rot="11682309">
              <a:off x="464077" y="889238"/>
              <a:ext cx="1702481" cy="1702481"/>
            </a:xfrm>
            <a:prstGeom prst="arc">
              <a:avLst>
                <a:gd name="adj1" fmla="val 18304472"/>
                <a:gd name="adj2" fmla="val 6522591"/>
              </a:avLst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8DB540A-4D12-4626-B9BC-829A0E5FD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15" y="2165903"/>
              <a:ext cx="373703" cy="4798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5B30B5B-78F4-4D90-80AD-E7CEB15CC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269" y="1030048"/>
              <a:ext cx="403033" cy="4545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E22F16B-EA69-4276-84DF-B9F042861199}"/>
              </a:ext>
            </a:extLst>
          </p:cNvPr>
          <p:cNvGrpSpPr/>
          <p:nvPr/>
        </p:nvGrpSpPr>
        <p:grpSpPr>
          <a:xfrm>
            <a:off x="1375689" y="3081341"/>
            <a:ext cx="6320511" cy="1831212"/>
            <a:chOff x="8832399" y="2255267"/>
            <a:chExt cx="5984537" cy="12323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F6102A29-9304-4147-86DB-F8984BF9BEDF}"/>
                </a:ext>
              </a:extLst>
            </p:cNvPr>
            <p:cNvGrpSpPr/>
            <p:nvPr/>
          </p:nvGrpSpPr>
          <p:grpSpPr>
            <a:xfrm>
              <a:off x="8832399" y="2280295"/>
              <a:ext cx="5984537" cy="1207324"/>
              <a:chOff x="8832399" y="2280295"/>
              <a:chExt cx="5984537" cy="1207324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C5B60234-71DB-4D33-A9EA-A886EA2F069F}"/>
                  </a:ext>
                </a:extLst>
              </p:cNvPr>
              <p:cNvGrpSpPr/>
              <p:nvPr/>
            </p:nvGrpSpPr>
            <p:grpSpPr>
              <a:xfrm>
                <a:off x="8832399" y="2286251"/>
                <a:ext cx="5984537" cy="1201368"/>
                <a:chOff x="8832399" y="2286251"/>
                <a:chExt cx="5984537" cy="1201368"/>
              </a:xfrm>
              <a:effectLst/>
            </p:grpSpPr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0CB2F627-92D6-4785-AE3E-1789D21E19A1}"/>
                    </a:ext>
                  </a:extLst>
                </p:cNvPr>
                <p:cNvGrpSpPr/>
                <p:nvPr/>
              </p:nvGrpSpPr>
              <p:grpSpPr>
                <a:xfrm flipH="1">
                  <a:off x="8832399" y="2286251"/>
                  <a:ext cx="216136" cy="1198193"/>
                  <a:chOff x="10604500" y="1605858"/>
                  <a:chExt cx="216136" cy="1198193"/>
                </a:xfrm>
              </p:grpSpPr>
              <p:sp>
                <p:nvSpPr>
                  <p:cNvPr id="76" name="弧形 75">
                    <a:extLst>
                      <a:ext uri="{FF2B5EF4-FFF2-40B4-BE49-F238E27FC236}">
                        <a16:creationId xmlns:a16="http://schemas.microsoft.com/office/drawing/2014/main" id="{C3FE1E1F-E586-4B00-B624-1FDA4E4B717F}"/>
                      </a:ext>
                    </a:extLst>
                  </p:cNvPr>
                  <p:cNvSpPr/>
                  <p:nvPr/>
                </p:nvSpPr>
                <p:spPr>
                  <a:xfrm>
                    <a:off x="10604500" y="1605858"/>
                    <a:ext cx="216136" cy="216136"/>
                  </a:xfrm>
                  <a:prstGeom prst="arc">
                    <a:avLst/>
                  </a:prstGeom>
                  <a:ln w="1270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7BC6037B-17AE-4857-8718-18B71B4C3B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820636" y="1726626"/>
                    <a:ext cx="0" cy="954984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弧形 77">
                    <a:extLst>
                      <a:ext uri="{FF2B5EF4-FFF2-40B4-BE49-F238E27FC236}">
                        <a16:creationId xmlns:a16="http://schemas.microsoft.com/office/drawing/2014/main" id="{EDEE3745-35DD-485C-B4F8-5FF0B7DED9A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04500" y="2587915"/>
                    <a:ext cx="216136" cy="216136"/>
                  </a:xfrm>
                  <a:prstGeom prst="arc">
                    <a:avLst/>
                  </a:prstGeom>
                  <a:ln w="1270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2619DEB4-159D-4777-9186-4A2D1D61B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9517" y="3487619"/>
                  <a:ext cx="5764904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D8F84D3B-BFB7-448E-AF30-0BA3E850D308}"/>
                    </a:ext>
                  </a:extLst>
                </p:cNvPr>
                <p:cNvGrpSpPr/>
                <p:nvPr/>
              </p:nvGrpSpPr>
              <p:grpSpPr>
                <a:xfrm>
                  <a:off x="14600800" y="2286251"/>
                  <a:ext cx="216136" cy="1198193"/>
                  <a:chOff x="10604500" y="1605858"/>
                  <a:chExt cx="216136" cy="1198193"/>
                </a:xfrm>
              </p:grpSpPr>
              <p:sp>
                <p:nvSpPr>
                  <p:cNvPr id="73" name="弧形 72">
                    <a:extLst>
                      <a:ext uri="{FF2B5EF4-FFF2-40B4-BE49-F238E27FC236}">
                        <a16:creationId xmlns:a16="http://schemas.microsoft.com/office/drawing/2014/main" id="{239C4E98-6686-4915-BC50-4054EC4E4D84}"/>
                      </a:ext>
                    </a:extLst>
                  </p:cNvPr>
                  <p:cNvSpPr/>
                  <p:nvPr/>
                </p:nvSpPr>
                <p:spPr>
                  <a:xfrm>
                    <a:off x="10604500" y="1605858"/>
                    <a:ext cx="216136" cy="216136"/>
                  </a:xfrm>
                  <a:prstGeom prst="arc">
                    <a:avLst/>
                  </a:prstGeom>
                  <a:ln w="1270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5B4B9795-3D14-4380-8A8B-90E58F8981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820636" y="1726626"/>
                    <a:ext cx="0" cy="954984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弧形 74">
                    <a:extLst>
                      <a:ext uri="{FF2B5EF4-FFF2-40B4-BE49-F238E27FC236}">
                        <a16:creationId xmlns:a16="http://schemas.microsoft.com/office/drawing/2014/main" id="{FC0CCCDD-A209-48FF-B3E4-FE822AF761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04500" y="2587915"/>
                    <a:ext cx="216136" cy="216136"/>
                  </a:xfrm>
                  <a:prstGeom prst="arc">
                    <a:avLst/>
                  </a:prstGeom>
                  <a:ln w="12700">
                    <a:solidFill>
                      <a:schemeClr val="bg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3CD36EF7-BE66-42D4-9FF0-EEED29419715}"/>
                  </a:ext>
                </a:extLst>
              </p:cNvPr>
              <p:cNvCxnSpPr/>
              <p:nvPr/>
            </p:nvCxnSpPr>
            <p:spPr>
              <a:xfrm>
                <a:off x="8979479" y="2280295"/>
                <a:ext cx="578065" cy="0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17F327C8-1AA4-4FF1-90F0-1874B6205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4643" y="2281735"/>
                <a:ext cx="885919" cy="0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D4AECA4-C476-49DF-B13F-A19BA770592A}"/>
                </a:ext>
              </a:extLst>
            </p:cNvPr>
            <p:cNvSpPr/>
            <p:nvPr/>
          </p:nvSpPr>
          <p:spPr>
            <a:xfrm>
              <a:off x="9557544" y="2255267"/>
              <a:ext cx="85962" cy="68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D1AFED4-D1BD-4779-9A64-7B995EEC664B}"/>
                </a:ext>
              </a:extLst>
            </p:cNvPr>
            <p:cNvSpPr/>
            <p:nvPr/>
          </p:nvSpPr>
          <p:spPr>
            <a:xfrm>
              <a:off x="13688681" y="2255267"/>
              <a:ext cx="85962" cy="66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37CD2CA-1D11-48C0-BF60-50F373757FE2}"/>
              </a:ext>
            </a:extLst>
          </p:cNvPr>
          <p:cNvGrpSpPr/>
          <p:nvPr/>
        </p:nvGrpSpPr>
        <p:grpSpPr>
          <a:xfrm>
            <a:off x="2254068" y="2796927"/>
            <a:ext cx="4228505" cy="525442"/>
            <a:chOff x="3347589" y="1954176"/>
            <a:chExt cx="4228505" cy="525442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FF78FAC1-1BA0-4E3A-93AA-E2096C286703}"/>
                </a:ext>
              </a:extLst>
            </p:cNvPr>
            <p:cNvSpPr/>
            <p:nvPr/>
          </p:nvSpPr>
          <p:spPr>
            <a:xfrm>
              <a:off x="3347589" y="1954176"/>
              <a:ext cx="4228505" cy="525442"/>
            </a:xfrm>
            <a:prstGeom prst="roundRect">
              <a:avLst/>
            </a:prstGeom>
            <a:noFill/>
            <a:ln w="28575">
              <a:solidFill>
                <a:srgbClr val="EAB2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1C6497E-AE7C-475E-A8C6-F23F54F1BA08}"/>
                </a:ext>
              </a:extLst>
            </p:cNvPr>
            <p:cNvSpPr/>
            <p:nvPr/>
          </p:nvSpPr>
          <p:spPr>
            <a:xfrm>
              <a:off x="3595351" y="1997516"/>
              <a:ext cx="37870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本案例主要演示了</a:t>
              </a:r>
            </a:p>
          </p:txBody>
        </p:sp>
      </p:grpSp>
      <p:sp>
        <p:nvSpPr>
          <p:cNvPr id="52" name="内容占位符 2">
            <a:extLst>
              <a:ext uri="{FF2B5EF4-FFF2-40B4-BE49-F238E27FC236}">
                <a16:creationId xmlns:a16="http://schemas.microsoft.com/office/drawing/2014/main" id="{1A7F150F-00C8-429D-A412-CC78751B9C83}"/>
              </a:ext>
            </a:extLst>
          </p:cNvPr>
          <p:cNvSpPr txBox="1">
            <a:spLocks/>
          </p:cNvSpPr>
          <p:nvPr/>
        </p:nvSpPr>
        <p:spPr>
          <a:xfrm>
            <a:off x="1536618" y="3413344"/>
            <a:ext cx="5849036" cy="647133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6000"/>
              </a:lnSpc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JavaScript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Array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对象函数的使用方法</a:t>
            </a:r>
          </a:p>
        </p:txBody>
      </p:sp>
      <p:sp>
        <p:nvSpPr>
          <p:cNvPr id="82" name="内容占位符 2">
            <a:extLst>
              <a:ext uri="{FF2B5EF4-FFF2-40B4-BE49-F238E27FC236}">
                <a16:creationId xmlns:a16="http://schemas.microsoft.com/office/drawing/2014/main" id="{89067E01-BA8C-4420-932C-06BF5756AFE4}"/>
              </a:ext>
            </a:extLst>
          </p:cNvPr>
          <p:cNvSpPr txBox="1">
            <a:spLocks/>
          </p:cNvSpPr>
          <p:nvPr/>
        </p:nvSpPr>
        <p:spPr>
          <a:xfrm>
            <a:off x="1536617" y="4088170"/>
            <a:ext cx="6088543" cy="647133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6000"/>
              </a:lnSpc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JavaScript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Number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对象函数的使用方法</a:t>
            </a:r>
          </a:p>
        </p:txBody>
      </p:sp>
    </p:spTree>
    <p:extLst>
      <p:ext uri="{BB962C8B-B14F-4D97-AF65-F5344CB8AC3E}">
        <p14:creationId xmlns:p14="http://schemas.microsoft.com/office/powerpoint/2010/main" val="15452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8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build="p"/>
          <p:bldP spid="82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8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build="p"/>
          <p:bldP spid="82" grpId="0" build="p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F9877D-40C1-4945-93CB-E0A62F1984B0}"/>
              </a:ext>
            </a:extLst>
          </p:cNvPr>
          <p:cNvSpPr txBox="1"/>
          <p:nvPr/>
        </p:nvSpPr>
        <p:spPr>
          <a:xfrm>
            <a:off x="1178560" y="1402080"/>
            <a:ext cx="360547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标准色：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标准字号：</a:t>
            </a:r>
            <a:r>
              <a:rPr lang="en-US" altLang="zh-CN" sz="2400" dirty="0">
                <a:solidFill>
                  <a:schemeClr val="bg1"/>
                </a:solidFill>
              </a:rPr>
              <a:t>24</a:t>
            </a:r>
            <a:r>
              <a:rPr lang="zh-CN" altLang="en-US" sz="2400" dirty="0">
                <a:solidFill>
                  <a:schemeClr val="bg1"/>
                </a:solidFill>
              </a:rPr>
              <a:t>号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一级标题：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二级标题：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PS</a:t>
            </a:r>
            <a:r>
              <a:rPr lang="zh-CN" altLang="en-US" sz="2400" dirty="0">
                <a:solidFill>
                  <a:schemeClr val="bg1"/>
                </a:solidFill>
              </a:rPr>
              <a:t>：建议老师着深色服饰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C7AF8C-2502-4D85-9E7C-52535D2B95F7}"/>
              </a:ext>
            </a:extLst>
          </p:cNvPr>
          <p:cNvSpPr/>
          <p:nvPr/>
        </p:nvSpPr>
        <p:spPr>
          <a:xfrm>
            <a:off x="2654062" y="1402080"/>
            <a:ext cx="863600" cy="477520"/>
          </a:xfrm>
          <a:prstGeom prst="rect">
            <a:avLst/>
          </a:prstGeom>
          <a:solidFill>
            <a:srgbClr val="01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B0BC216-AE35-489E-86AD-B837D8437F0C}"/>
              </a:ext>
            </a:extLst>
          </p:cNvPr>
          <p:cNvSpPr/>
          <p:nvPr/>
        </p:nvSpPr>
        <p:spPr>
          <a:xfrm>
            <a:off x="3834924" y="1397000"/>
            <a:ext cx="863600" cy="47752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7668B2-1DCD-4CB7-ACD8-11E1B48C8A3E}"/>
              </a:ext>
            </a:extLst>
          </p:cNvPr>
          <p:cNvGrpSpPr/>
          <p:nvPr/>
        </p:nvGrpSpPr>
        <p:grpSpPr>
          <a:xfrm>
            <a:off x="2654062" y="3961683"/>
            <a:ext cx="5441246" cy="544618"/>
            <a:chOff x="938109" y="2032952"/>
            <a:chExt cx="5441246" cy="544618"/>
          </a:xfrm>
        </p:grpSpPr>
        <p:sp>
          <p:nvSpPr>
            <p:cNvPr id="37" name="矩形: 对角圆角 36">
              <a:extLst>
                <a:ext uri="{FF2B5EF4-FFF2-40B4-BE49-F238E27FC236}">
                  <a16:creationId xmlns:a16="http://schemas.microsoft.com/office/drawing/2014/main" id="{DFAFDE43-EC04-457E-B3FB-BF0EE8A22E5D}"/>
                </a:ext>
              </a:extLst>
            </p:cNvPr>
            <p:cNvSpPr/>
            <p:nvPr/>
          </p:nvSpPr>
          <p:spPr>
            <a:xfrm>
              <a:off x="1188187" y="2032952"/>
              <a:ext cx="4724400" cy="523220"/>
            </a:xfrm>
            <a:prstGeom prst="round2DiagRect">
              <a:avLst/>
            </a:prstGeom>
            <a:solidFill>
              <a:srgbClr val="EAB200"/>
            </a:solidFill>
            <a:ln w="38100">
              <a:solidFill>
                <a:schemeClr val="accent4">
                  <a:lumMod val="40000"/>
                  <a:lumOff val="6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DA4BC27-990B-4E91-B15B-3D32D6A7DAEF}"/>
                </a:ext>
              </a:extLst>
            </p:cNvPr>
            <p:cNvSpPr/>
            <p:nvPr/>
          </p:nvSpPr>
          <p:spPr>
            <a:xfrm>
              <a:off x="938109" y="2054350"/>
              <a:ext cx="54412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80472"/>
              <a:r>
                <a:rPr lang="zh-CN" altLang="zh-CN" sz="2800" dirty="0">
                  <a:solidFill>
                    <a:srgbClr val="1A58B6"/>
                  </a:solidFill>
                </a:rPr>
                <a:t>本案例用到了</a:t>
              </a:r>
              <a:r>
                <a:rPr lang="en-US" altLang="zh-CN" sz="2800" dirty="0">
                  <a:solidFill>
                    <a:srgbClr val="1A58B6"/>
                  </a:solidFill>
                </a:rPr>
                <a:t>4</a:t>
              </a:r>
              <a:r>
                <a:rPr lang="zh-CN" altLang="en-US" sz="2800" dirty="0">
                  <a:solidFill>
                    <a:srgbClr val="1A58B6"/>
                  </a:solidFill>
                  <a:latin typeface="+mn-ea"/>
                </a:rPr>
                <a:t>个</a:t>
              </a:r>
              <a:r>
                <a:rPr lang="en-US" altLang="zh-CN" sz="2800" dirty="0">
                  <a:solidFill>
                    <a:srgbClr val="1A58B6"/>
                  </a:solidFill>
                </a:rPr>
                <a:t>API</a:t>
              </a:r>
              <a:r>
                <a:rPr lang="zh-CN" altLang="zh-CN" sz="2800" dirty="0">
                  <a:solidFill>
                    <a:srgbClr val="1A58B6"/>
                  </a:solidFill>
                  <a:latin typeface="+mn-ea"/>
                </a:rPr>
                <a:t>函数</a:t>
              </a:r>
              <a:r>
                <a:rPr lang="zh-CN" altLang="en-US" sz="2800" dirty="0">
                  <a:solidFill>
                    <a:srgbClr val="1A58B6"/>
                  </a:solidFill>
                  <a:latin typeface="+mn-ea"/>
                </a:rPr>
                <a:t>：</a:t>
              </a:r>
              <a:endParaRPr lang="en-US" altLang="zh-CN" sz="2800" dirty="0">
                <a:solidFill>
                  <a:srgbClr val="1A58B6"/>
                </a:solidFill>
                <a:latin typeface="+mn-ea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3E5F64B-A92E-4164-B6EB-660BCFA07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56" y="3642640"/>
            <a:ext cx="327229" cy="86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E326854-3444-4504-B95A-1D0D56F06499}"/>
              </a:ext>
            </a:extLst>
          </p:cNvPr>
          <p:cNvSpPr txBox="1">
            <a:spLocks/>
          </p:cNvSpPr>
          <p:nvPr/>
        </p:nvSpPr>
        <p:spPr>
          <a:xfrm>
            <a:off x="4056913" y="2961959"/>
            <a:ext cx="1883727" cy="467041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案例描述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3B45784-251C-4ACF-B7DD-C7FCCDAD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72" y="2787672"/>
            <a:ext cx="327229" cy="86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2A24E1B-8CE4-4C50-83D1-256C7FC0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03" y="2609502"/>
            <a:ext cx="1122353" cy="1122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58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52D44E13-7D5E-4A40-BFF6-0F24DF1C4D36}"/>
              </a:ext>
            </a:extLst>
          </p:cNvPr>
          <p:cNvGrpSpPr/>
          <p:nvPr/>
        </p:nvGrpSpPr>
        <p:grpSpPr>
          <a:xfrm>
            <a:off x="2273918" y="3249517"/>
            <a:ext cx="4823741" cy="784321"/>
            <a:chOff x="2226382" y="3189948"/>
            <a:chExt cx="5181519" cy="78432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D016454-E01B-4CAD-8670-2722371B704A}"/>
                </a:ext>
              </a:extLst>
            </p:cNvPr>
            <p:cNvSpPr/>
            <p:nvPr/>
          </p:nvSpPr>
          <p:spPr>
            <a:xfrm>
              <a:off x="2318017" y="3271422"/>
              <a:ext cx="5089884" cy="70284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77B12DB-9865-4FD5-B962-AC34E448BC01}"/>
                </a:ext>
              </a:extLst>
            </p:cNvPr>
            <p:cNvSpPr/>
            <p:nvPr/>
          </p:nvSpPr>
          <p:spPr>
            <a:xfrm>
              <a:off x="2226382" y="3189948"/>
              <a:ext cx="5089884" cy="702847"/>
            </a:xfrm>
            <a:prstGeom prst="roundRect">
              <a:avLst/>
            </a:prstGeom>
            <a:solidFill>
              <a:srgbClr val="EAB200"/>
            </a:solidFill>
            <a:ln w="38100">
              <a:solidFill>
                <a:schemeClr val="accent4">
                  <a:lumMod val="40000"/>
                  <a:lumOff val="6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2315685" y="3307442"/>
            <a:ext cx="4783758" cy="6524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rgbClr val="1A58B6"/>
                </a:solidFill>
                <a:latin typeface="+mj-ea"/>
                <a:ea typeface="+mj-ea"/>
              </a:rPr>
              <a:t>第</a:t>
            </a:r>
            <a:r>
              <a:rPr lang="en-US" altLang="zh-CN" sz="3600" dirty="0">
                <a:solidFill>
                  <a:srgbClr val="1A58B6"/>
                </a:solidFill>
                <a:latin typeface="+mj-lt"/>
                <a:ea typeface="+mj-ea"/>
              </a:rPr>
              <a:t>2</a:t>
            </a:r>
            <a:r>
              <a:rPr lang="zh-CN" altLang="en-US" sz="3600" dirty="0">
                <a:solidFill>
                  <a:srgbClr val="1A58B6"/>
                </a:solidFill>
                <a:latin typeface="+mj-ea"/>
                <a:ea typeface="+mj-ea"/>
              </a:rPr>
              <a:t>章 小程序编程基础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F9B0ADB-DC16-4F55-BA43-5D752CEF5A8D}"/>
              </a:ext>
            </a:extLst>
          </p:cNvPr>
          <p:cNvGrpSpPr/>
          <p:nvPr/>
        </p:nvGrpSpPr>
        <p:grpSpPr>
          <a:xfrm>
            <a:off x="1556340" y="1921968"/>
            <a:ext cx="1873810" cy="902195"/>
            <a:chOff x="1556340" y="1921968"/>
            <a:chExt cx="1873810" cy="90219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5332CB-4B0D-499B-BB1E-D2A15A8AD771}"/>
                </a:ext>
              </a:extLst>
            </p:cNvPr>
            <p:cNvSpPr/>
            <p:nvPr/>
          </p:nvSpPr>
          <p:spPr>
            <a:xfrm>
              <a:off x="1755922" y="1921968"/>
              <a:ext cx="1502334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案例</a:t>
              </a:r>
              <a:endParaRPr lang="zh-CN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5E59F3F-A95B-4159-98CF-786AA1605818}"/>
                </a:ext>
              </a:extLst>
            </p:cNvPr>
            <p:cNvGrpSpPr/>
            <p:nvPr/>
          </p:nvGrpSpPr>
          <p:grpSpPr>
            <a:xfrm>
              <a:off x="1556340" y="2242450"/>
              <a:ext cx="1873810" cy="581713"/>
              <a:chOff x="1702390" y="2242450"/>
              <a:chExt cx="1873810" cy="5817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0BF7CC76-2396-4FC6-893A-1B9D2152695D}"/>
                  </a:ext>
                </a:extLst>
              </p:cNvPr>
              <p:cNvSpPr/>
              <p:nvPr/>
            </p:nvSpPr>
            <p:spPr>
              <a:xfrm>
                <a:off x="3502424" y="2750387"/>
                <a:ext cx="73776" cy="737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23889587-6134-4AC0-88CB-B6DC6135AFEC}"/>
                  </a:ext>
                </a:extLst>
              </p:cNvPr>
              <p:cNvGrpSpPr/>
              <p:nvPr/>
            </p:nvGrpSpPr>
            <p:grpSpPr>
              <a:xfrm>
                <a:off x="1718310" y="2305488"/>
                <a:ext cx="1791257" cy="480618"/>
                <a:chOff x="1718310" y="2305488"/>
                <a:chExt cx="1791257" cy="480618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561DB550-E0B5-471D-8CF0-AE5EAFAAC8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8310" y="2786106"/>
                  <a:ext cx="1791257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77EB191B-884B-4E1D-ABBB-CA210F91D73C}"/>
                    </a:ext>
                  </a:extLst>
                </p:cNvPr>
                <p:cNvCxnSpPr/>
                <p:nvPr/>
              </p:nvCxnSpPr>
              <p:spPr>
                <a:xfrm>
                  <a:off x="1734515" y="2305488"/>
                  <a:ext cx="0" cy="46855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FE23514B-A2B7-4519-A8F3-CDC243278BFB}"/>
                  </a:ext>
                </a:extLst>
              </p:cNvPr>
              <p:cNvSpPr/>
              <p:nvPr/>
            </p:nvSpPr>
            <p:spPr>
              <a:xfrm>
                <a:off x="1702390" y="2242450"/>
                <a:ext cx="73776" cy="737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B70CFAF-2D11-44C5-BDFE-DDD55D4B3075}"/>
              </a:ext>
            </a:extLst>
          </p:cNvPr>
          <p:cNvGrpSpPr/>
          <p:nvPr/>
        </p:nvGrpSpPr>
        <p:grpSpPr>
          <a:xfrm>
            <a:off x="3610440" y="2261875"/>
            <a:ext cx="3495933" cy="861774"/>
            <a:chOff x="3610440" y="2261875"/>
            <a:chExt cx="3495933" cy="86177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59888A-4C14-4F58-9E70-83A89CA11861}"/>
                </a:ext>
              </a:extLst>
            </p:cNvPr>
            <p:cNvSpPr/>
            <p:nvPr/>
          </p:nvSpPr>
          <p:spPr>
            <a:xfrm>
              <a:off x="3715701" y="2261875"/>
              <a:ext cx="3390672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随机数求和</a:t>
              </a:r>
              <a:endParaRPr lang="zh-CN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1860096-48F5-4C58-8D4C-8E6DEE37338E}"/>
                </a:ext>
              </a:extLst>
            </p:cNvPr>
            <p:cNvGrpSpPr/>
            <p:nvPr/>
          </p:nvGrpSpPr>
          <p:grpSpPr>
            <a:xfrm>
              <a:off x="3610440" y="2352855"/>
              <a:ext cx="61913" cy="642758"/>
              <a:chOff x="3610440" y="2352855"/>
              <a:chExt cx="61913" cy="642758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18A3329B-93D2-413F-BC23-F7DBBB10E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440" y="2352855"/>
                <a:ext cx="0" cy="642758"/>
              </a:xfrm>
              <a:prstGeom prst="line">
                <a:avLst/>
              </a:prstGeom>
              <a:ln w="38100" cmpd="thinThick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06CF3D10-8A3F-485C-97BF-9486E1F4E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2353" y="2352855"/>
                <a:ext cx="0" cy="642758"/>
              </a:xfrm>
              <a:prstGeom prst="line">
                <a:avLst/>
              </a:prstGeom>
              <a:ln w="38100" cmpd="thinThick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600B5B93-D9D3-46F3-B7C1-4264A03E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4949909"/>
            <a:ext cx="3273056" cy="19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424B7698-4BB5-4D34-8619-F5ADB29B6FC2}"/>
              </a:ext>
            </a:extLst>
          </p:cNvPr>
          <p:cNvGrpSpPr/>
          <p:nvPr/>
        </p:nvGrpSpPr>
        <p:grpSpPr>
          <a:xfrm>
            <a:off x="633317" y="1966863"/>
            <a:ext cx="7647083" cy="2718012"/>
            <a:chOff x="633317" y="1966863"/>
            <a:chExt cx="7647083" cy="2718012"/>
          </a:xfrm>
        </p:grpSpPr>
        <p:sp>
          <p:nvSpPr>
            <p:cNvPr id="10" name="矩形: 对角圆角 9">
              <a:extLst>
                <a:ext uri="{FF2B5EF4-FFF2-40B4-BE49-F238E27FC236}">
                  <a16:creationId xmlns:a16="http://schemas.microsoft.com/office/drawing/2014/main" id="{C8124B39-A64A-478E-9C1B-3944461B1951}"/>
                </a:ext>
              </a:extLst>
            </p:cNvPr>
            <p:cNvSpPr/>
            <p:nvPr/>
          </p:nvSpPr>
          <p:spPr>
            <a:xfrm>
              <a:off x="633318" y="1971626"/>
              <a:ext cx="7647082" cy="2713249"/>
            </a:xfrm>
            <a:prstGeom prst="round2DiagRect">
              <a:avLst>
                <a:gd name="adj1" fmla="val 11848"/>
                <a:gd name="adj2" fmla="val 0"/>
              </a:avLst>
            </a:prstGeom>
            <a:solidFill>
              <a:srgbClr val="0070C0">
                <a:alpha val="34000"/>
              </a:srgbClr>
            </a:solidFill>
            <a:ln>
              <a:solidFill>
                <a:schemeClr val="accent5">
                  <a:lumMod val="60000"/>
                  <a:lumOff val="4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4C31E5-DEE0-4AE0-A07C-4CE417DA5D90}"/>
                </a:ext>
              </a:extLst>
            </p:cNvPr>
            <p:cNvCxnSpPr>
              <a:cxnSpLocks/>
            </p:cNvCxnSpPr>
            <p:nvPr/>
          </p:nvCxnSpPr>
          <p:spPr>
            <a:xfrm>
              <a:off x="633317" y="2705100"/>
              <a:ext cx="0" cy="1979775"/>
            </a:xfrm>
            <a:prstGeom prst="line">
              <a:avLst/>
            </a:prstGeom>
            <a:ln w="63500">
              <a:solidFill>
                <a:srgbClr val="EAB200">
                  <a:alpha val="3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2C7CED6-CD2B-477C-BF66-CF995235197C}"/>
                </a:ext>
              </a:extLst>
            </p:cNvPr>
            <p:cNvCxnSpPr>
              <a:cxnSpLocks/>
            </p:cNvCxnSpPr>
            <p:nvPr/>
          </p:nvCxnSpPr>
          <p:spPr>
            <a:xfrm>
              <a:off x="8280400" y="1966863"/>
              <a:ext cx="0" cy="2106373"/>
            </a:xfrm>
            <a:prstGeom prst="line">
              <a:avLst/>
            </a:prstGeom>
            <a:ln w="63500">
              <a:solidFill>
                <a:srgbClr val="EAB200">
                  <a:alpha val="3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56412" y="2128525"/>
            <a:ext cx="7200893" cy="2674937"/>
          </a:xfrm>
        </p:spPr>
        <p:txBody>
          <a:bodyPr/>
          <a:lstStyle/>
          <a:p>
            <a:pPr marL="0" indent="612000" algn="just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设计一个小程序，运行后产生一列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100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以内的   随机数（保留小数点后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位），并显示这些随机数的和；当点击按钮时，产生一列新的随机数，并显示 这些随机数的和。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541611" y="1157288"/>
            <a:ext cx="1882775" cy="466725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案例描述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D65D0A-1FC6-4B80-9DCF-6E1EFF6B5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1" y="1683114"/>
            <a:ext cx="327229" cy="86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278B1F-94BA-415D-B91F-E4AFB1AD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57" y="982402"/>
            <a:ext cx="327229" cy="86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C2D22D-044E-4C09-94AE-3C3B8DC2095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804232"/>
            <a:ext cx="1122353" cy="1122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4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795258" y="2981456"/>
            <a:ext cx="1882776" cy="89508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手机录屏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541611" y="1157288"/>
            <a:ext cx="1882775" cy="466725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D65D0A-1FC6-4B80-9DCF-6E1EFF6B5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1" y="1683114"/>
            <a:ext cx="327229" cy="86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278B1F-94BA-415D-B91F-E4AFB1AD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57" y="982402"/>
            <a:ext cx="327229" cy="86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C2D22D-044E-4C09-94AE-3C3B8DC2095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804232"/>
            <a:ext cx="1122353" cy="1122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6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773663" y="2970946"/>
            <a:ext cx="1682723" cy="56053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电脑录屏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541611" y="1157288"/>
            <a:ext cx="1882775" cy="466725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案例实现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D65D0A-1FC6-4B80-9DCF-6E1EFF6B5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1" y="1683114"/>
            <a:ext cx="327229" cy="86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278B1F-94BA-415D-B91F-E4AFB1AD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57" y="982402"/>
            <a:ext cx="327229" cy="86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C2D22D-044E-4C09-94AE-3C3B8DC2095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804232"/>
            <a:ext cx="1122353" cy="1122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65A839-479A-4417-A684-7881941D3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1" y="1682036"/>
            <a:ext cx="327229" cy="86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D3CF08A-8EAC-4F43-ADA3-56BED663CD2A}"/>
              </a:ext>
            </a:extLst>
          </p:cNvPr>
          <p:cNvSpPr txBox="1">
            <a:spLocks/>
          </p:cNvSpPr>
          <p:nvPr/>
        </p:nvSpPr>
        <p:spPr>
          <a:xfrm>
            <a:off x="1592356" y="1168090"/>
            <a:ext cx="1883727" cy="467041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知识要点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FB2B70-B847-4675-B445-9AFED0283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54" y="982402"/>
            <a:ext cx="327229" cy="86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B25A0B-B8BE-4ED2-B262-D39AE8AEE5B5}"/>
              </a:ext>
            </a:extLst>
          </p:cNvPr>
          <p:cNvGrpSpPr/>
          <p:nvPr/>
        </p:nvGrpSpPr>
        <p:grpSpPr>
          <a:xfrm>
            <a:off x="1014294" y="2791698"/>
            <a:ext cx="2856666" cy="523220"/>
            <a:chOff x="681789" y="2668328"/>
            <a:chExt cx="2856666" cy="52322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792A0CE-1D99-47FF-AD01-CA85DFEA8AB1}"/>
                </a:ext>
              </a:extLst>
            </p:cNvPr>
            <p:cNvSpPr/>
            <p:nvPr/>
          </p:nvSpPr>
          <p:spPr>
            <a:xfrm>
              <a:off x="681789" y="2668328"/>
              <a:ext cx="28566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09585"/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对象的概念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4AB49EE-4A74-4520-AB37-D7A3259EBD4F}"/>
                </a:ext>
              </a:extLst>
            </p:cNvPr>
            <p:cNvGrpSpPr/>
            <p:nvPr/>
          </p:nvGrpSpPr>
          <p:grpSpPr>
            <a:xfrm>
              <a:off x="985515" y="2872950"/>
              <a:ext cx="202672" cy="202672"/>
              <a:chOff x="6934200" y="2933700"/>
              <a:chExt cx="381000" cy="381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B6A63F0-110B-43E2-AC34-4331C7D0FBF9}"/>
                  </a:ext>
                </a:extLst>
              </p:cNvPr>
              <p:cNvSpPr/>
              <p:nvPr/>
            </p:nvSpPr>
            <p:spPr>
              <a:xfrm>
                <a:off x="6934200" y="2933700"/>
                <a:ext cx="381000" cy="3810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DEA136B-85A0-4850-9776-FCF4F5DE5BD9}"/>
                  </a:ext>
                </a:extLst>
              </p:cNvPr>
              <p:cNvSpPr/>
              <p:nvPr/>
            </p:nvSpPr>
            <p:spPr>
              <a:xfrm>
                <a:off x="7033022" y="3032522"/>
                <a:ext cx="183356" cy="183356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9864FDB-6D80-4BC1-8080-086B32587E3B}"/>
              </a:ext>
            </a:extLst>
          </p:cNvPr>
          <p:cNvGrpSpPr/>
          <p:nvPr/>
        </p:nvGrpSpPr>
        <p:grpSpPr>
          <a:xfrm>
            <a:off x="1014294" y="3539421"/>
            <a:ext cx="4704858" cy="523220"/>
            <a:chOff x="681789" y="2668328"/>
            <a:chExt cx="4704858" cy="52322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4710793-A584-4809-9CAC-D27C25341AD7}"/>
                </a:ext>
              </a:extLst>
            </p:cNvPr>
            <p:cNvSpPr/>
            <p:nvPr/>
          </p:nvSpPr>
          <p:spPr>
            <a:xfrm>
              <a:off x="681789" y="2668328"/>
              <a:ext cx="47048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09585"/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JavaScript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中的</a:t>
              </a: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Array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对象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EDC6F44-4AE9-46C1-8909-9CA6994DACDB}"/>
                </a:ext>
              </a:extLst>
            </p:cNvPr>
            <p:cNvGrpSpPr/>
            <p:nvPr/>
          </p:nvGrpSpPr>
          <p:grpSpPr>
            <a:xfrm>
              <a:off x="985515" y="2872950"/>
              <a:ext cx="202672" cy="202672"/>
              <a:chOff x="6934200" y="2933700"/>
              <a:chExt cx="381000" cy="381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8A21C77-C453-4510-961A-C5334FB1A382}"/>
                  </a:ext>
                </a:extLst>
              </p:cNvPr>
              <p:cNvSpPr/>
              <p:nvPr/>
            </p:nvSpPr>
            <p:spPr>
              <a:xfrm>
                <a:off x="6934200" y="2933700"/>
                <a:ext cx="381000" cy="3810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9BBC0035-B397-43BF-B3FF-3D6193695981}"/>
                  </a:ext>
                </a:extLst>
              </p:cNvPr>
              <p:cNvSpPr/>
              <p:nvPr/>
            </p:nvSpPr>
            <p:spPr>
              <a:xfrm>
                <a:off x="7033022" y="3032522"/>
                <a:ext cx="183356" cy="183356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EFC39C-BD49-41AA-8C50-856185A1F0B3}"/>
              </a:ext>
            </a:extLst>
          </p:cNvPr>
          <p:cNvGrpSpPr/>
          <p:nvPr/>
        </p:nvGrpSpPr>
        <p:grpSpPr>
          <a:xfrm>
            <a:off x="1014294" y="4287145"/>
            <a:ext cx="5020742" cy="523220"/>
            <a:chOff x="681789" y="2668328"/>
            <a:chExt cx="5020742" cy="52322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29C98F6-A994-467F-BB31-1CCEAEC96261}"/>
                </a:ext>
              </a:extLst>
            </p:cNvPr>
            <p:cNvSpPr/>
            <p:nvPr/>
          </p:nvSpPr>
          <p:spPr>
            <a:xfrm>
              <a:off x="681789" y="2668328"/>
              <a:ext cx="50207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09585"/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JavaScript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中的</a:t>
              </a: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Number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对象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9D661D3-CCB4-434E-8DE6-8A7AC9F48E4F}"/>
                </a:ext>
              </a:extLst>
            </p:cNvPr>
            <p:cNvGrpSpPr/>
            <p:nvPr/>
          </p:nvGrpSpPr>
          <p:grpSpPr>
            <a:xfrm>
              <a:off x="985515" y="2872950"/>
              <a:ext cx="202672" cy="202672"/>
              <a:chOff x="6934200" y="2933700"/>
              <a:chExt cx="381000" cy="381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251265E-CE95-4514-B37C-AEC4236C111C}"/>
                  </a:ext>
                </a:extLst>
              </p:cNvPr>
              <p:cNvSpPr/>
              <p:nvPr/>
            </p:nvSpPr>
            <p:spPr>
              <a:xfrm>
                <a:off x="6934200" y="2933700"/>
                <a:ext cx="381000" cy="3810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AFB544E-2074-4489-AD0A-756E747EC481}"/>
                  </a:ext>
                </a:extLst>
              </p:cNvPr>
              <p:cNvSpPr/>
              <p:nvPr/>
            </p:nvSpPr>
            <p:spPr>
              <a:xfrm>
                <a:off x="7033022" y="3032522"/>
                <a:ext cx="183356" cy="183356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59E2290A-4B49-4414-9525-2BD554E9FBA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804232"/>
            <a:ext cx="1122353" cy="1122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2EE70971-5E5D-47AD-A0AA-E625A8EBBD03}"/>
              </a:ext>
            </a:extLst>
          </p:cNvPr>
          <p:cNvGrpSpPr/>
          <p:nvPr/>
        </p:nvGrpSpPr>
        <p:grpSpPr>
          <a:xfrm>
            <a:off x="938109" y="2032952"/>
            <a:ext cx="5407969" cy="544618"/>
            <a:chOff x="938109" y="2032952"/>
            <a:chExt cx="5407969" cy="544618"/>
          </a:xfrm>
        </p:grpSpPr>
        <p:sp>
          <p:nvSpPr>
            <p:cNvPr id="10" name="矩形: 对角圆角 9">
              <a:extLst>
                <a:ext uri="{FF2B5EF4-FFF2-40B4-BE49-F238E27FC236}">
                  <a16:creationId xmlns:a16="http://schemas.microsoft.com/office/drawing/2014/main" id="{446FE0BB-6398-4670-B6E5-E49204476E48}"/>
                </a:ext>
              </a:extLst>
            </p:cNvPr>
            <p:cNvSpPr/>
            <p:nvPr/>
          </p:nvSpPr>
          <p:spPr>
            <a:xfrm>
              <a:off x="1188187" y="2032952"/>
              <a:ext cx="5157891" cy="523220"/>
            </a:xfrm>
            <a:prstGeom prst="round2DiagRect">
              <a:avLst/>
            </a:prstGeom>
            <a:solidFill>
              <a:srgbClr val="EAB200"/>
            </a:solidFill>
            <a:ln w="38100">
              <a:solidFill>
                <a:schemeClr val="accent4">
                  <a:lumMod val="40000"/>
                  <a:lumOff val="6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BCB9738-960C-458B-AB83-48576BD95E3C}"/>
                </a:ext>
              </a:extLst>
            </p:cNvPr>
            <p:cNvSpPr/>
            <p:nvPr/>
          </p:nvSpPr>
          <p:spPr>
            <a:xfrm>
              <a:off x="938109" y="2054350"/>
              <a:ext cx="51578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80472"/>
              <a:r>
                <a:rPr lang="zh-CN" altLang="en-US" sz="2800" dirty="0">
                  <a:solidFill>
                    <a:srgbClr val="1A58B6"/>
                  </a:solidFill>
                  <a:latin typeface="+mj-ea"/>
                  <a:ea typeface="+mj-ea"/>
                </a:rPr>
                <a:t>本案例涉及到如下知识要点：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541611" y="1157288"/>
            <a:ext cx="2531625" cy="466725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对象的概念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D65D0A-1FC6-4B80-9DCF-6E1EFF6B5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1" y="1683114"/>
            <a:ext cx="327229" cy="86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278B1F-94BA-415D-B91F-E4AFB1AD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790" y="982402"/>
            <a:ext cx="327229" cy="86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C2D22D-044E-4C09-94AE-3C3B8DC2095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804232"/>
            <a:ext cx="1122353" cy="1122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983E1D7-DE61-4256-AD1A-00914B8AC8BC}"/>
              </a:ext>
            </a:extLst>
          </p:cNvPr>
          <p:cNvGrpSpPr/>
          <p:nvPr/>
        </p:nvGrpSpPr>
        <p:grpSpPr>
          <a:xfrm>
            <a:off x="700144" y="2037898"/>
            <a:ext cx="7556444" cy="1052532"/>
            <a:chOff x="906236" y="1484445"/>
            <a:chExt cx="7556444" cy="105253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E2125A0-7931-4DCB-B496-DF6C61DCF099}"/>
                </a:ext>
              </a:extLst>
            </p:cNvPr>
            <p:cNvGrpSpPr/>
            <p:nvPr/>
          </p:nvGrpSpPr>
          <p:grpSpPr>
            <a:xfrm>
              <a:off x="906236" y="1605754"/>
              <a:ext cx="360417" cy="314326"/>
              <a:chOff x="922338" y="1605754"/>
              <a:chExt cx="360417" cy="314326"/>
            </a:xfrm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5C5BB10F-F103-4E4D-8F3F-7F526F91DEEA}"/>
                  </a:ext>
                </a:extLst>
              </p:cNvPr>
              <p:cNvSpPr/>
              <p:nvPr/>
            </p:nvSpPr>
            <p:spPr>
              <a:xfrm>
                <a:off x="922338" y="1605755"/>
                <a:ext cx="288810" cy="314325"/>
              </a:xfrm>
              <a:prstGeom prst="chevron">
                <a:avLst>
                  <a:gd name="adj" fmla="val 35050"/>
                </a:avLst>
              </a:prstGeom>
              <a:solidFill>
                <a:srgbClr val="EAB2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箭头: V 形 17">
                <a:extLst>
                  <a:ext uri="{FF2B5EF4-FFF2-40B4-BE49-F238E27FC236}">
                    <a16:creationId xmlns:a16="http://schemas.microsoft.com/office/drawing/2014/main" id="{2B20B24B-3369-4E3C-8061-F8B9C2BB4FD4}"/>
                  </a:ext>
                </a:extLst>
              </p:cNvPr>
              <p:cNvSpPr/>
              <p:nvPr/>
            </p:nvSpPr>
            <p:spPr>
              <a:xfrm>
                <a:off x="1139540" y="1605754"/>
                <a:ext cx="143215" cy="314325"/>
              </a:xfrm>
              <a:prstGeom prst="chevron">
                <a:avLst>
                  <a:gd name="adj" fmla="val 69952"/>
                </a:avLst>
              </a:prstGeom>
              <a:solidFill>
                <a:srgbClr val="EAB2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6434E8E-056D-47C9-9DFD-133173DE7904}"/>
                </a:ext>
              </a:extLst>
            </p:cNvPr>
            <p:cNvSpPr/>
            <p:nvPr/>
          </p:nvSpPr>
          <p:spPr>
            <a:xfrm>
              <a:off x="909638" y="1484445"/>
              <a:ext cx="7553042" cy="1052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80472" algn="just">
                <a:lnSpc>
                  <a:spcPct val="136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对象是拥有属性和方法的数据，属性是静态数据，方法是能够在对象上执行的动作，即动态数据。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CD42756-D822-4E45-8970-CBE3FDC6481D}"/>
              </a:ext>
            </a:extLst>
          </p:cNvPr>
          <p:cNvGrpSpPr/>
          <p:nvPr/>
        </p:nvGrpSpPr>
        <p:grpSpPr>
          <a:xfrm>
            <a:off x="700144" y="3556590"/>
            <a:ext cx="7404044" cy="1052532"/>
            <a:chOff x="906236" y="1502917"/>
            <a:chExt cx="7404044" cy="105253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C4B295B-82A5-4805-8E4E-71A6E868A2D5}"/>
                </a:ext>
              </a:extLst>
            </p:cNvPr>
            <p:cNvGrpSpPr/>
            <p:nvPr/>
          </p:nvGrpSpPr>
          <p:grpSpPr>
            <a:xfrm>
              <a:off x="906236" y="1605754"/>
              <a:ext cx="360417" cy="314326"/>
              <a:chOff x="922338" y="1605754"/>
              <a:chExt cx="360417" cy="314326"/>
            </a:xfrm>
          </p:grpSpPr>
          <p:sp>
            <p:nvSpPr>
              <p:cNvPr id="22" name="箭头: V 形 21">
                <a:extLst>
                  <a:ext uri="{FF2B5EF4-FFF2-40B4-BE49-F238E27FC236}">
                    <a16:creationId xmlns:a16="http://schemas.microsoft.com/office/drawing/2014/main" id="{16ACBB2D-C0AD-4CF4-A85A-94B236D219FA}"/>
                  </a:ext>
                </a:extLst>
              </p:cNvPr>
              <p:cNvSpPr/>
              <p:nvPr/>
            </p:nvSpPr>
            <p:spPr>
              <a:xfrm>
                <a:off x="922338" y="1605755"/>
                <a:ext cx="288810" cy="314325"/>
              </a:xfrm>
              <a:prstGeom prst="chevron">
                <a:avLst>
                  <a:gd name="adj" fmla="val 35050"/>
                </a:avLst>
              </a:prstGeom>
              <a:solidFill>
                <a:srgbClr val="EAB2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箭头: V 形 22">
                <a:extLst>
                  <a:ext uri="{FF2B5EF4-FFF2-40B4-BE49-F238E27FC236}">
                    <a16:creationId xmlns:a16="http://schemas.microsoft.com/office/drawing/2014/main" id="{8CAB9E38-B3EF-4E25-A0AC-B6CA3E577A8A}"/>
                  </a:ext>
                </a:extLst>
              </p:cNvPr>
              <p:cNvSpPr/>
              <p:nvPr/>
            </p:nvSpPr>
            <p:spPr>
              <a:xfrm>
                <a:off x="1139540" y="1605754"/>
                <a:ext cx="143215" cy="314325"/>
              </a:xfrm>
              <a:prstGeom prst="chevron">
                <a:avLst>
                  <a:gd name="adj" fmla="val 69952"/>
                </a:avLst>
              </a:prstGeom>
              <a:solidFill>
                <a:srgbClr val="EAB2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B141925-26AE-42ED-9580-86D47A1E243C}"/>
                </a:ext>
              </a:extLst>
            </p:cNvPr>
            <p:cNvSpPr/>
            <p:nvPr/>
          </p:nvSpPr>
          <p:spPr>
            <a:xfrm>
              <a:off x="909638" y="1502917"/>
              <a:ext cx="7400642" cy="1052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80472" algn="just">
                <a:lnSpc>
                  <a:spcPct val="136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JavaScript 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中的常用对象包括：字符串、数字、    数组、日期，等等。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7C8DCFFC-40C2-45FE-8A5C-051E294CA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4949909"/>
            <a:ext cx="3273056" cy="19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F37B49-36F9-4AF8-91C2-20DFC070D500}"/>
              </a:ext>
            </a:extLst>
          </p:cNvPr>
          <p:cNvGrpSpPr/>
          <p:nvPr/>
        </p:nvGrpSpPr>
        <p:grpSpPr>
          <a:xfrm>
            <a:off x="654754" y="1190005"/>
            <a:ext cx="2670337" cy="535072"/>
            <a:chOff x="938109" y="2021100"/>
            <a:chExt cx="2670337" cy="535072"/>
          </a:xfrm>
        </p:grpSpPr>
        <p:sp>
          <p:nvSpPr>
            <p:cNvPr id="21" name="矩形: 对角圆角 20">
              <a:extLst>
                <a:ext uri="{FF2B5EF4-FFF2-40B4-BE49-F238E27FC236}">
                  <a16:creationId xmlns:a16="http://schemas.microsoft.com/office/drawing/2014/main" id="{CDB0688F-4403-46A9-9C56-5C6FD4A2C119}"/>
                </a:ext>
              </a:extLst>
            </p:cNvPr>
            <p:cNvSpPr/>
            <p:nvPr/>
          </p:nvSpPr>
          <p:spPr>
            <a:xfrm>
              <a:off x="1188187" y="2032952"/>
              <a:ext cx="2420259" cy="523220"/>
            </a:xfrm>
            <a:prstGeom prst="round2DiagRect">
              <a:avLst/>
            </a:prstGeom>
            <a:solidFill>
              <a:srgbClr val="EAB200"/>
            </a:solidFill>
            <a:ln w="38100">
              <a:solidFill>
                <a:schemeClr val="accent4">
                  <a:lumMod val="40000"/>
                  <a:lumOff val="6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6784DBD-8328-4F35-A850-E27DE0FE6479}"/>
                </a:ext>
              </a:extLst>
            </p:cNvPr>
            <p:cNvSpPr/>
            <p:nvPr/>
          </p:nvSpPr>
          <p:spPr>
            <a:xfrm>
              <a:off x="938109" y="2021100"/>
              <a:ext cx="24202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80472"/>
              <a:r>
                <a:rPr lang="en-US" altLang="zh-CN" sz="2800" dirty="0">
                  <a:solidFill>
                    <a:srgbClr val="1A58B6"/>
                  </a:solidFill>
                </a:rPr>
                <a:t>Array </a:t>
              </a:r>
              <a:r>
                <a:rPr lang="zh-CN" altLang="en-US" sz="2800" dirty="0">
                  <a:solidFill>
                    <a:srgbClr val="1A58B6"/>
                  </a:solidFill>
                  <a:latin typeface="+mj-ea"/>
                  <a:ea typeface="+mj-ea"/>
                </a:rPr>
                <a:t>对象</a:t>
              </a:r>
              <a:endParaRPr lang="en-US" altLang="zh-CN" sz="2800" dirty="0">
                <a:solidFill>
                  <a:srgbClr val="1A58B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55236BBC-A212-4263-924B-5555DFDBD6A6}"/>
              </a:ext>
            </a:extLst>
          </p:cNvPr>
          <p:cNvSpPr txBox="1">
            <a:spLocks/>
          </p:cNvSpPr>
          <p:nvPr/>
        </p:nvSpPr>
        <p:spPr>
          <a:xfrm>
            <a:off x="904832" y="1800131"/>
            <a:ext cx="6975634" cy="112503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12000" algn="just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用于在单个的变量中存储多个值，其常用属性和方法如表所示。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2A80CB0-E1E4-4E89-8504-4FAB27EC0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04739"/>
              </p:ext>
            </p:extLst>
          </p:nvPr>
        </p:nvGraphicFramePr>
        <p:xfrm>
          <a:off x="730995" y="2821826"/>
          <a:ext cx="774244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+mj-ea"/>
                          <a:ea typeface="+mj-ea"/>
                        </a:rPr>
                        <a:t>属性和方法</a:t>
                      </a:r>
                      <a:endParaRPr lang="zh-CN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0" dirty="0">
                          <a:effectLst/>
                          <a:latin typeface="+mj-ea"/>
                          <a:ea typeface="+mj-ea"/>
                          <a:cs typeface="+mn-cs"/>
                        </a:rPr>
                        <a:t>说明</a:t>
                      </a:r>
                      <a:endParaRPr lang="zh-CN" sz="20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length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设置或返回数组中元素的</a:t>
                      </a:r>
                      <a:r>
                        <a:rPr lang="zh-CN" altLang="en-US" sz="2000" kern="0" dirty="0">
                          <a:effectLst/>
                        </a:rPr>
                        <a:t>个数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concat()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连接两个或更多的数组，并返回结果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join()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把数组的所有元素放入一个字符串</a:t>
                      </a:r>
                      <a:r>
                        <a:rPr lang="zh-CN" altLang="en-US" sz="2000" kern="0" dirty="0">
                          <a:effectLst/>
                        </a:rPr>
                        <a:t>，</a:t>
                      </a:r>
                      <a:r>
                        <a:rPr lang="zh-CN" sz="2000" kern="0" dirty="0">
                          <a:effectLst/>
                        </a:rPr>
                        <a:t>元素通过指定的分隔符进行分隔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pop()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删除并返回数组的最后一个元素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push()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向数组的末尾添加一个或</a:t>
                      </a:r>
                      <a:r>
                        <a:rPr lang="zh-CN" altLang="en-US" sz="2000" kern="0" dirty="0">
                          <a:effectLst/>
                        </a:rPr>
                        <a:t>多个</a:t>
                      </a:r>
                      <a:r>
                        <a:rPr lang="zh-CN" sz="2000" kern="0" dirty="0">
                          <a:effectLst/>
                        </a:rPr>
                        <a:t>元素，并返回新的长度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reverse()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0" dirty="0">
                          <a:effectLst/>
                        </a:rPr>
                        <a:t>使</a:t>
                      </a:r>
                      <a:r>
                        <a:rPr lang="zh-CN" sz="2000" kern="0" dirty="0">
                          <a:effectLst/>
                        </a:rPr>
                        <a:t>数组中</a:t>
                      </a:r>
                      <a:r>
                        <a:rPr lang="zh-CN" altLang="en-US" sz="2000" kern="0" dirty="0">
                          <a:effectLst/>
                        </a:rPr>
                        <a:t>的</a:t>
                      </a:r>
                      <a:r>
                        <a:rPr lang="zh-CN" sz="2000" kern="0" dirty="0">
                          <a:effectLst/>
                        </a:rPr>
                        <a:t>元素</a:t>
                      </a:r>
                      <a:r>
                        <a:rPr lang="zh-CN" altLang="en-US" sz="2000" kern="0" dirty="0">
                          <a:effectLst/>
                        </a:rPr>
                        <a:t>反序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shift()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删除并返回数组的第一个元素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61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F37B49-36F9-4AF8-91C2-20DFC070D500}"/>
              </a:ext>
            </a:extLst>
          </p:cNvPr>
          <p:cNvGrpSpPr/>
          <p:nvPr/>
        </p:nvGrpSpPr>
        <p:grpSpPr>
          <a:xfrm>
            <a:off x="654754" y="1190005"/>
            <a:ext cx="2670337" cy="535072"/>
            <a:chOff x="938109" y="2021100"/>
            <a:chExt cx="2670337" cy="535072"/>
          </a:xfrm>
        </p:grpSpPr>
        <p:sp>
          <p:nvSpPr>
            <p:cNvPr id="21" name="矩形: 对角圆角 20">
              <a:extLst>
                <a:ext uri="{FF2B5EF4-FFF2-40B4-BE49-F238E27FC236}">
                  <a16:creationId xmlns:a16="http://schemas.microsoft.com/office/drawing/2014/main" id="{CDB0688F-4403-46A9-9C56-5C6FD4A2C119}"/>
                </a:ext>
              </a:extLst>
            </p:cNvPr>
            <p:cNvSpPr/>
            <p:nvPr/>
          </p:nvSpPr>
          <p:spPr>
            <a:xfrm>
              <a:off x="1188187" y="2032952"/>
              <a:ext cx="2420259" cy="523220"/>
            </a:xfrm>
            <a:prstGeom prst="round2DiagRect">
              <a:avLst/>
            </a:prstGeom>
            <a:solidFill>
              <a:srgbClr val="EAB200"/>
            </a:solidFill>
            <a:ln w="38100">
              <a:solidFill>
                <a:schemeClr val="accent4">
                  <a:lumMod val="40000"/>
                  <a:lumOff val="6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6784DBD-8328-4F35-A850-E27DE0FE6479}"/>
                </a:ext>
              </a:extLst>
            </p:cNvPr>
            <p:cNvSpPr/>
            <p:nvPr/>
          </p:nvSpPr>
          <p:spPr>
            <a:xfrm>
              <a:off x="938109" y="2021100"/>
              <a:ext cx="24202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80472"/>
              <a:r>
                <a:rPr lang="en-US" altLang="zh-CN" sz="2800" dirty="0">
                  <a:solidFill>
                    <a:srgbClr val="1A58B6"/>
                  </a:solidFill>
                </a:rPr>
                <a:t>Array </a:t>
              </a:r>
              <a:r>
                <a:rPr lang="zh-CN" altLang="en-US" sz="2800" dirty="0">
                  <a:solidFill>
                    <a:srgbClr val="1A58B6"/>
                  </a:solidFill>
                  <a:latin typeface="+mj-ea"/>
                  <a:ea typeface="+mj-ea"/>
                </a:rPr>
                <a:t>对象</a:t>
              </a:r>
              <a:endParaRPr lang="en-US" altLang="zh-CN" sz="2800" dirty="0">
                <a:solidFill>
                  <a:srgbClr val="1A58B6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452585FB-A894-44FF-93CF-5F04F1212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054694"/>
              </p:ext>
            </p:extLst>
          </p:nvPr>
        </p:nvGraphicFramePr>
        <p:xfrm>
          <a:off x="654754" y="1862225"/>
          <a:ext cx="7493566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属性或方法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说明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slice()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从某个已有的数组返回选定的元素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sort()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对数组的元素进行排序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splice()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删除元素，并向数组添加新元素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toSource()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返回该对象的源代码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toString()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把数组转换为字符串，并返回结果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toLocaleString()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把数组转换为本地数组，并返回结果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unshift()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向数组的开头添加一个或</a:t>
                      </a:r>
                      <a:r>
                        <a:rPr lang="zh-CN" altLang="en-US" sz="2400" kern="0" dirty="0">
                          <a:effectLst/>
                        </a:rPr>
                        <a:t>多个</a:t>
                      </a:r>
                      <a:r>
                        <a:rPr lang="zh-CN" sz="2400" kern="0" dirty="0">
                          <a:effectLst/>
                        </a:rPr>
                        <a:t>元素，</a:t>
                      </a:r>
                      <a:endParaRPr lang="en-US" altLang="zh-CN" sz="2400" kern="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并返回新的长度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valueOf()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返回数组对象的原始值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55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Normal">
      <a:majorFont>
        <a:latin typeface="Times New Roman"/>
        <a:ea typeface="思源黑体 CN Normal"/>
        <a:cs typeface=""/>
      </a:majorFont>
      <a:minorFont>
        <a:latin typeface="Times New Roman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562</Words>
  <Application>Microsoft Office PowerPoint</Application>
  <PresentationFormat>宽屏</PresentationFormat>
  <Paragraphs>106</Paragraphs>
  <Slides>13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思源黑体 CN Normal</vt:lpstr>
      <vt:lpstr>造字工房力黑（非商用）常规体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案例描述</vt:lpstr>
      <vt:lpstr>实现效果</vt:lpstr>
      <vt:lpstr>案例实现</vt:lpstr>
      <vt:lpstr>PowerPoint 演示文稿</vt:lpstr>
      <vt:lpstr>对象的概念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58</cp:revision>
  <dcterms:created xsi:type="dcterms:W3CDTF">2019-05-27T01:33:25Z</dcterms:created>
  <dcterms:modified xsi:type="dcterms:W3CDTF">2019-06-19T00:01:06Z</dcterms:modified>
</cp:coreProperties>
</file>