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53"/>
  </p:notesMasterIdLst>
  <p:handoutMasterIdLst>
    <p:handoutMasterId r:id="rId54"/>
  </p:handoutMasterIdLst>
  <p:sldIdLst>
    <p:sldId id="1175" r:id="rId3"/>
    <p:sldId id="1176" r:id="rId4"/>
    <p:sldId id="1177" r:id="rId5"/>
    <p:sldId id="1190" r:id="rId6"/>
    <p:sldId id="1191" r:id="rId7"/>
    <p:sldId id="1192" r:id="rId8"/>
    <p:sldId id="1178" r:id="rId9"/>
    <p:sldId id="1193" r:id="rId10"/>
    <p:sldId id="1194" r:id="rId11"/>
    <p:sldId id="1195" r:id="rId12"/>
    <p:sldId id="1216" r:id="rId13"/>
    <p:sldId id="1237" r:id="rId14"/>
    <p:sldId id="1238" r:id="rId15"/>
    <p:sldId id="1214" r:id="rId16"/>
    <p:sldId id="1239" r:id="rId17"/>
    <p:sldId id="1215" r:id="rId18"/>
    <p:sldId id="1241" r:id="rId19"/>
    <p:sldId id="1242" r:id="rId20"/>
    <p:sldId id="1188" r:id="rId21"/>
    <p:sldId id="1196" r:id="rId22"/>
    <p:sldId id="1227" r:id="rId23"/>
    <p:sldId id="1235" r:id="rId24"/>
    <p:sldId id="1198" r:id="rId25"/>
    <p:sldId id="1217" r:id="rId26"/>
    <p:sldId id="1222" r:id="rId27"/>
    <p:sldId id="1223" r:id="rId28"/>
    <p:sldId id="1240" r:id="rId29"/>
    <p:sldId id="1224" r:id="rId30"/>
    <p:sldId id="1199" r:id="rId31"/>
    <p:sldId id="1200" r:id="rId32"/>
    <p:sldId id="1226" r:id="rId33"/>
    <p:sldId id="1218" r:id="rId34"/>
    <p:sldId id="1201" r:id="rId35"/>
    <p:sldId id="1219" r:id="rId36"/>
    <p:sldId id="1202" r:id="rId37"/>
    <p:sldId id="1203" r:id="rId38"/>
    <p:sldId id="1205" r:id="rId39"/>
    <p:sldId id="1220" r:id="rId40"/>
    <p:sldId id="1204" r:id="rId41"/>
    <p:sldId id="1221" r:id="rId42"/>
    <p:sldId id="1229" r:id="rId43"/>
    <p:sldId id="1206" r:id="rId44"/>
    <p:sldId id="1230" r:id="rId45"/>
    <p:sldId id="1207" r:id="rId46"/>
    <p:sldId id="1212" r:id="rId47"/>
    <p:sldId id="1213" r:id="rId48"/>
    <p:sldId id="1231" r:id="rId49"/>
    <p:sldId id="1232" r:id="rId50"/>
    <p:sldId id="1233" r:id="rId51"/>
    <p:sldId id="1234" r:id="rId52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C5EC"/>
    <a:srgbClr val="333399"/>
    <a:srgbClr val="DDE3FF"/>
    <a:srgbClr val="E5E9FF"/>
    <a:srgbClr val="002E8A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0339" autoAdjust="0"/>
  </p:normalViewPr>
  <p:slideViewPr>
    <p:cSldViewPr>
      <p:cViewPr>
        <p:scale>
          <a:sx n="112" d="100"/>
          <a:sy n="112" d="100"/>
        </p:scale>
        <p:origin x="-174" y="186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1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363C89D7-B44C-4DCC-BA64-41EF600AC7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52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760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9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59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094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649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7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9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9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0388" y="981075"/>
            <a:ext cx="6000750" cy="40005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50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649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7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55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6660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959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85988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2645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020058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44517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4550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35184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55286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4199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608260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052437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696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09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4606424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589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547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292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9121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956866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793366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E5F055-5A9B-4FFB-9781-231FAF15ECB6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12-1.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액티비티의</a:t>
            </a: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생명주기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16" name="TextBox 31"/>
          <p:cNvSpPr txBox="1">
            <a:spLocks noChangeArrowheads="1"/>
          </p:cNvSpPr>
          <p:nvPr/>
        </p:nvSpPr>
        <p:spPr bwMode="auto">
          <a:xfrm>
            <a:off x="751012" y="263139"/>
            <a:ext cx="38703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장 액티비티 생명주기 및 다양한 제어</a:t>
            </a:r>
            <a:endParaRPr kumimoji="0" lang="en-US" altLang="ko-KR" sz="1400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463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실습예제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185862"/>
            <a:ext cx="6115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4534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40871" cy="369332"/>
          </a:xfrm>
        </p:spPr>
        <p:txBody>
          <a:bodyPr/>
          <a:lstStyle/>
          <a:p>
            <a:r>
              <a:rPr lang="en-US" altLang="ko-KR" dirty="0" err="1" smtClean="0"/>
              <a:t>onCreate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6" y="4941168"/>
            <a:ext cx="8896350" cy="1209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45698" y="4509120"/>
            <a:ext cx="19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addContentView</a:t>
            </a:r>
            <a:r>
              <a:rPr lang="en-US" altLang="ko-KR" dirty="0" smtClean="0"/>
              <a:t>()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10" y="1398204"/>
            <a:ext cx="7886700" cy="2524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7036" y="980728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102521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0" y="692696"/>
            <a:ext cx="7200800" cy="597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80283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52736"/>
            <a:ext cx="2457450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92" y="1052735"/>
            <a:ext cx="5511376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75348" y="4293096"/>
            <a:ext cx="48965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startActivity</a:t>
            </a:r>
            <a:r>
              <a:rPr lang="en-US" altLang="ko-KR" dirty="0" smtClean="0"/>
              <a:t>(intent);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774185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6640472" cy="369332"/>
          </a:xfrm>
        </p:spPr>
        <p:txBody>
          <a:bodyPr/>
          <a:lstStyle/>
          <a:p>
            <a:r>
              <a:rPr lang="en-US" altLang="ko-KR" dirty="0" err="1" smtClean="0"/>
              <a:t>onSaveInstanceState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onRestoreInstanceState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79" y="1196752"/>
            <a:ext cx="8991600" cy="4981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36729" y="836712"/>
            <a:ext cx="395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화면전환시에만 </a:t>
            </a:r>
            <a:r>
              <a:rPr lang="en-US" altLang="ko-KR" dirty="0" err="1" smtClean="0"/>
              <a:t>onRestoreInstanceState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131270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00199" cy="369332"/>
          </a:xfrm>
        </p:spPr>
        <p:txBody>
          <a:bodyPr/>
          <a:lstStyle/>
          <a:p>
            <a:r>
              <a:rPr lang="en-US" altLang="ko-KR" dirty="0" smtClean="0"/>
              <a:t>DetailActivity.java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1292398"/>
            <a:ext cx="535305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80" y="1466850"/>
            <a:ext cx="4143375" cy="392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521843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6" y="1772816"/>
            <a:ext cx="6069141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7140" y="145072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DetailActivity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유지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0193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1229"/>
          <a:stretch/>
        </p:blipFill>
        <p:spPr>
          <a:xfrm>
            <a:off x="828675" y="1196752"/>
            <a:ext cx="7699201" cy="4796217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751012" y="201613"/>
            <a:ext cx="524983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12.1 </a:t>
            </a:r>
            <a:r>
              <a:rPr lang="ko-KR" altLang="en-US" dirty="0" smtClean="0"/>
              <a:t>액티비티 </a:t>
            </a:r>
            <a:r>
              <a:rPr lang="ko-KR" altLang="en-US" dirty="0" smtClean="0"/>
              <a:t>생명주기와 다중창지원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753103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980728"/>
            <a:ext cx="9109879" cy="5184576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751012" y="201613"/>
            <a:ext cx="524983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12.1 </a:t>
            </a:r>
            <a:r>
              <a:rPr lang="ko-KR" altLang="en-US" dirty="0" smtClean="0"/>
              <a:t>액티비티 </a:t>
            </a:r>
            <a:r>
              <a:rPr lang="ko-KR" altLang="en-US" dirty="0" smtClean="0"/>
              <a:t>생명주기와 다중창지원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55355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964958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5480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1" name="Rectangle 3"/>
          <p:cNvSpPr>
            <a:spLocks noChangeArrowheads="1"/>
          </p:cNvSpPr>
          <p:nvPr/>
        </p:nvSpPr>
        <p:spPr bwMode="auto">
          <a:xfrm>
            <a:off x="759790" y="2741613"/>
            <a:ext cx="156907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12-2.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0548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태스크 관리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492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애플리케이션 구성하기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824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08127"/>
              </p:ext>
            </p:extLst>
          </p:nvPr>
        </p:nvGraphicFramePr>
        <p:xfrm>
          <a:off x="750888" y="1557338"/>
          <a:ext cx="8751887" cy="35147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073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45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 태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13" marB="4571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13" marB="4571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0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Running)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13" marB="4571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상에 액티비티가 보이면서 실행되어 있는 상태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이벤트 처리가 정상적으로 처리되는 상태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13" marB="4571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0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 중지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Paused)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13" marB="4571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사용자에게 보이기는 하지만 다른 액티비티가 위에 있어 포커스를 받지 못하는 상태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대화상자가 위에 있어 일부가 가려져 있는 경우에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13" marB="4571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1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Stopped)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13" marB="4571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액티비티에 의해 완전히 가려져 보이지 않는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13" marB="4571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67" name="직사각형 10"/>
          <p:cNvSpPr>
            <a:spLocks noChangeArrowheads="1"/>
          </p:cNvSpPr>
          <p:nvPr/>
        </p:nvSpPr>
        <p:spPr bwMode="auto">
          <a:xfrm>
            <a:off x="3271838" y="5357813"/>
            <a:ext cx="3587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b="1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액티비티의</a:t>
            </a:r>
            <a:r>
              <a:rPr lang="ko-KR" altLang="en-US" sz="16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대표적인 상태 정보</a:t>
            </a:r>
            <a:r>
              <a:rPr lang="en-US" altLang="ko-KR" sz="16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168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1340110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생명 주기</a:t>
            </a:r>
          </a:p>
        </p:txBody>
      </p:sp>
      <p:sp>
        <p:nvSpPr>
          <p:cNvPr id="134169" name="TextBox 10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액티비티의 수명주기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9717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8634"/>
          <a:stretch/>
        </p:blipFill>
        <p:spPr>
          <a:xfrm>
            <a:off x="1" y="908720"/>
            <a:ext cx="10287000" cy="44834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9653" r="9885" b="60707"/>
          <a:stretch/>
        </p:blipFill>
        <p:spPr>
          <a:xfrm>
            <a:off x="31633" y="5157192"/>
            <a:ext cx="2808312" cy="16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93662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오른쪽 대괄호 32"/>
          <p:cNvSpPr/>
          <p:nvPr/>
        </p:nvSpPr>
        <p:spPr>
          <a:xfrm>
            <a:off x="4351338" y="3429000"/>
            <a:ext cx="287337" cy="1944688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434" name="_x70413760" descr="P02_0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1000125"/>
            <a:ext cx="7235825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5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액티비티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스택</a:t>
            </a:r>
          </a:p>
        </p:txBody>
      </p:sp>
      <p:sp>
        <p:nvSpPr>
          <p:cNvPr id="103436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인텐트 살펴보기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9088" y="2308225"/>
            <a:ext cx="4032250" cy="403225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액티비티가 실행되면 이전의 액티비티는 정지된 상태로 액티비티 스택에 들어감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쉽게 생각하면 새로운 화면의 뒤에 이전 화면이 숨어있는 것과 같음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구체적인 예로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전화가 오거나 하는 상황에서는 전화를 받는 것이 더 중요한 일이므로 통화를 위한 화면이 갑자기 화면을 점유하게 되어 이전 화면을 중지시키고 화면 뒤에 놓아두도록 함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579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3506" r="71552" b="44313"/>
          <a:stretch/>
        </p:blipFill>
        <p:spPr>
          <a:xfrm>
            <a:off x="575842" y="1052736"/>
            <a:ext cx="2032636" cy="6480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6394" t="51470" r="6164" b="-1"/>
          <a:stretch/>
        </p:blipFill>
        <p:spPr>
          <a:xfrm>
            <a:off x="2244736" y="1052736"/>
            <a:ext cx="8012898" cy="5040560"/>
          </a:xfrm>
          <a:prstGeom prst="rect">
            <a:avLst/>
          </a:prstGeom>
        </p:spPr>
      </p:pic>
      <p:sp>
        <p:nvSpPr>
          <p:cNvPr id="6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9723" t="1495" r="21864" b="58167"/>
          <a:stretch/>
        </p:blipFill>
        <p:spPr>
          <a:xfrm>
            <a:off x="307035" y="4005064"/>
            <a:ext cx="2016225" cy="1944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9561" b="89267"/>
          <a:stretch/>
        </p:blipFill>
        <p:spPr>
          <a:xfrm>
            <a:off x="318964" y="5805264"/>
            <a:ext cx="3579217" cy="5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15429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0299" b="84118"/>
          <a:stretch/>
        </p:blipFill>
        <p:spPr>
          <a:xfrm>
            <a:off x="246957" y="5873437"/>
            <a:ext cx="4759867" cy="3600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46316" r="65498" b="44720"/>
          <a:stretch/>
        </p:blipFill>
        <p:spPr>
          <a:xfrm>
            <a:off x="246957" y="980728"/>
            <a:ext cx="2448272" cy="4320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2200" t="15882"/>
          <a:stretch/>
        </p:blipFill>
        <p:spPr>
          <a:xfrm>
            <a:off x="102940" y="3966527"/>
            <a:ext cx="3451895" cy="1906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0590" t="46316" r="8672"/>
          <a:stretch/>
        </p:blipFill>
        <p:spPr>
          <a:xfrm>
            <a:off x="3470667" y="966137"/>
            <a:ext cx="6696744" cy="4812568"/>
          </a:xfrm>
          <a:prstGeom prst="rect">
            <a:avLst/>
          </a:prstGeom>
        </p:spPr>
      </p:pic>
      <p:sp>
        <p:nvSpPr>
          <p:cNvPr id="7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</p:spTree>
    <p:extLst>
      <p:ext uri="{BB962C8B-B14F-4D97-AF65-F5344CB8AC3E}">
        <p14:creationId xmlns:p14="http://schemas.microsoft.com/office/powerpoint/2010/main" val="1973841067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740" y="332656"/>
            <a:ext cx="2588997" cy="6172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 실습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988" y="1844824"/>
            <a:ext cx="4507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모듈생성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FirstApp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SecondApp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파일복사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FirstApp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MainActivity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OneActivity</a:t>
            </a:r>
            <a:endParaRPr lang="en-US" altLang="ko-KR" dirty="0" smtClean="0"/>
          </a:p>
          <a:p>
            <a:r>
              <a:rPr lang="en-US" altLang="ko-KR" dirty="0" smtClean="0"/>
              <a:t>                  </a:t>
            </a:r>
            <a:r>
              <a:rPr lang="en-US" altLang="ko-KR" dirty="0" err="1" smtClean="0"/>
              <a:t>SecondApp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MainActivity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TwoActivity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실행해 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3061778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1556792"/>
            <a:ext cx="9357223" cy="4032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>
                <a:effectLst/>
                <a:latin typeface="나눔고딕" pitchFamily="50" charset="-127"/>
                <a:ea typeface="나눔고딕" pitchFamily="50" charset="-127"/>
              </a:rPr>
              <a:t>FirstApp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869870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4" y="1412776"/>
            <a:ext cx="9601200" cy="448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>
                <a:effectLst/>
                <a:latin typeface="나눔고딕" pitchFamily="50" charset="-127"/>
                <a:ea typeface="나눔고딕" pitchFamily="50" charset="-127"/>
              </a:rPr>
              <a:t>FirstApp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7196" y="4872939"/>
            <a:ext cx="572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dirty="0" smtClean="0">
                <a:solidFill>
                  <a:srgbClr val="FF0000"/>
                </a:solidFill>
              </a:rPr>
              <a:t>암시적 인텐트일 경우 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new Intent(“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com.example.secondapp.ACTION_VIEW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”)</a:t>
            </a:r>
            <a:r>
              <a:rPr lang="ko-KR" altLang="en-US" sz="1200" i="1" dirty="0" smtClean="0">
                <a:solidFill>
                  <a:srgbClr val="FF0000"/>
                </a:solidFill>
              </a:rPr>
              <a:t>작성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315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>
                <a:effectLst/>
                <a:latin typeface="나눔고딕" pitchFamily="50" charset="-127"/>
                <a:ea typeface="나눔고딕" pitchFamily="50" charset="-127"/>
              </a:rPr>
              <a:t>SecondApp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44" y="908720"/>
            <a:ext cx="6408712" cy="5400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91772" y="3608837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암시적인텐트를 위해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242324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8" y="4078188"/>
            <a:ext cx="8429625" cy="194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>
                <a:effectLst/>
                <a:latin typeface="나눔고딕" pitchFamily="50" charset="-127"/>
                <a:ea typeface="나눔고딕" pitchFamily="50" charset="-127"/>
              </a:rPr>
              <a:t>SecondApp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78" y="1052736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002" y="3672854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TwoActivity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3" y="1387251"/>
            <a:ext cx="8467725" cy="1695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5755035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874562"/>
            <a:ext cx="8485067" cy="16903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0" y="2708920"/>
            <a:ext cx="7519231" cy="3951923"/>
          </a:xfrm>
          <a:prstGeom prst="rect">
            <a:avLst/>
          </a:prstGeom>
        </p:spPr>
      </p:pic>
      <p:sp>
        <p:nvSpPr>
          <p:cNvPr id="4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</p:spTree>
    <p:extLst>
      <p:ext uri="{BB962C8B-B14F-4D97-AF65-F5344CB8AC3E}">
        <p14:creationId xmlns:p14="http://schemas.microsoft.com/office/powerpoint/2010/main" val="295641769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6199" name="_x79156864" descr="P02_0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969963"/>
            <a:ext cx="4110037" cy="55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00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수명주기에 따른 상태 변화</a:t>
            </a:r>
          </a:p>
        </p:txBody>
      </p:sp>
      <p:sp>
        <p:nvSpPr>
          <p:cNvPr id="136201" name="TextBox 11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액티비티의 수명주기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4836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8" y="1124744"/>
            <a:ext cx="8286750" cy="4581525"/>
          </a:xfrm>
          <a:prstGeom prst="rect">
            <a:avLst/>
          </a:prstGeom>
        </p:spPr>
      </p:pic>
      <p:sp>
        <p:nvSpPr>
          <p:cNvPr id="3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  <p:sp>
        <p:nvSpPr>
          <p:cNvPr id="4" name="타원 3"/>
          <p:cNvSpPr/>
          <p:nvPr/>
        </p:nvSpPr>
        <p:spPr>
          <a:xfrm>
            <a:off x="1111052" y="980728"/>
            <a:ext cx="1152128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69128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626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150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액티비티에서 인텐트를 전달받는 두 가지 경우</a:t>
            </a:r>
          </a:p>
        </p:txBody>
      </p:sp>
      <p:pic>
        <p:nvPicPr>
          <p:cNvPr id="111627" name="_x189689528" descr="P02_S003_0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125538"/>
            <a:ext cx="63373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8" name="TextBox 1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액티비티를 위한 플래그와 부가데이터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3315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4" y="2420888"/>
            <a:ext cx="7381875" cy="30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3"/>
          <p:cNvSpPr txBox="1">
            <a:spLocks/>
          </p:cNvSpPr>
          <p:nvPr/>
        </p:nvSpPr>
        <p:spPr>
          <a:xfrm>
            <a:off x="828674" y="201613"/>
            <a:ext cx="4170809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 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964" y="2060848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SecondApp</a:t>
            </a:r>
            <a:r>
              <a:rPr lang="en-US" altLang="ko-KR" dirty="0" smtClean="0"/>
              <a:t>-&gt;Manifest.xml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964" y="3356992"/>
            <a:ext cx="2984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TwoActivity.java </a:t>
            </a:r>
            <a:r>
              <a:rPr lang="en-US" altLang="ko-KR" dirty="0" err="1" smtClean="0"/>
              <a:t>onNewIntent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964" y="1162734"/>
            <a:ext cx="819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SecondApp</a:t>
            </a:r>
            <a:r>
              <a:rPr lang="en-US" altLang="ko-KR" sz="2000" b="1" dirty="0" smtClean="0"/>
              <a:t>=&gt; </a:t>
            </a:r>
            <a:r>
              <a:rPr lang="en-US" altLang="ko-KR" sz="2000" b="1" dirty="0" err="1" smtClean="0"/>
              <a:t>MainActivity</a:t>
            </a:r>
            <a:r>
              <a:rPr lang="en-US" altLang="ko-KR" sz="2000" b="1" dirty="0" smtClean="0"/>
              <a:t> -&gt; </a:t>
            </a:r>
            <a:r>
              <a:rPr lang="en-US" altLang="ko-KR" sz="2000" b="1" dirty="0" err="1" smtClean="0"/>
              <a:t>TwoActivity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-&gt; </a:t>
            </a:r>
            <a:r>
              <a:rPr lang="en-US" altLang="ko-KR" sz="2000" b="1" dirty="0" err="1" smtClean="0"/>
              <a:t>TwoActivity</a:t>
            </a:r>
            <a:r>
              <a:rPr lang="ko-KR" altLang="en-US" sz="2000" b="1" dirty="0" smtClean="0"/>
              <a:t>로 실습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08" y="3789040"/>
            <a:ext cx="5105400" cy="1571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0152666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301749"/>
            <a:ext cx="8172450" cy="3343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44" y="3573016"/>
            <a:ext cx="8010525" cy="3190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1052" y="908720"/>
            <a:ext cx="5250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다른 앱의 컴포넌트 실행할 때만 새로운 태스크가 만들어진다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183060" y="301749"/>
            <a:ext cx="1584176" cy="60697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</p:spTree>
    <p:extLst>
      <p:ext uri="{BB962C8B-B14F-4D97-AF65-F5344CB8AC3E}">
        <p14:creationId xmlns:p14="http://schemas.microsoft.com/office/powerpoint/2010/main" val="1440899960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5" y="2446878"/>
            <a:ext cx="7610475" cy="333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5" y="2826272"/>
            <a:ext cx="6972300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06995" y="1052734"/>
            <a:ext cx="8042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SecondApp</a:t>
            </a:r>
            <a:r>
              <a:rPr lang="ko-KR" altLang="en-US" sz="2000" b="1" dirty="0" smtClean="0"/>
              <a:t>의 </a:t>
            </a:r>
            <a:r>
              <a:rPr lang="en-US" altLang="ko-KR" sz="2000" b="1" dirty="0" err="1" smtClean="0"/>
              <a:t>TwoActivity</a:t>
            </a:r>
            <a:r>
              <a:rPr lang="ko-KR" altLang="en-US" sz="2000" b="1" dirty="0" smtClean="0"/>
              <a:t>의 </a:t>
            </a:r>
            <a:r>
              <a:rPr lang="en-US" altLang="ko-KR" sz="2000" b="1" dirty="0" err="1" smtClean="0"/>
              <a:t>launchMode</a:t>
            </a:r>
            <a:r>
              <a:rPr lang="ko-KR" altLang="en-US" sz="2000" b="1" dirty="0" smtClean="0"/>
              <a:t>를 변경하고</a:t>
            </a:r>
            <a:endParaRPr lang="en-US" altLang="ko-KR" sz="2000" b="1" dirty="0" smtClean="0"/>
          </a:p>
          <a:p>
            <a:r>
              <a:rPr lang="en-US" altLang="ko-KR" sz="2000" b="1" dirty="0" err="1" smtClean="0"/>
              <a:t>SecondApp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Main -&gt; Two Home</a:t>
            </a:r>
            <a:r>
              <a:rPr lang="ko-KR" altLang="en-US" sz="2000" b="1" dirty="0" smtClean="0"/>
              <a:t>버튼</a:t>
            </a:r>
            <a:endParaRPr lang="en-US" altLang="ko-KR" sz="2000" b="1" dirty="0" smtClean="0"/>
          </a:p>
          <a:p>
            <a:r>
              <a:rPr lang="en-US" altLang="ko-KR" sz="2000" b="1" dirty="0" err="1" smtClean="0"/>
              <a:t>FirstApp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Main -&gt; One -&gt; Two -&gt; Three </a:t>
            </a:r>
          </a:p>
          <a:p>
            <a:r>
              <a:rPr lang="en-US" altLang="ko-KR" sz="2000" b="1" dirty="0" smtClean="0"/>
              <a:t>Three-&gt;Two -&gt; </a:t>
            </a:r>
            <a:r>
              <a:rPr lang="en-US" altLang="ko-KR" sz="2000" b="1" dirty="0" err="1" smtClean="0"/>
              <a:t>Sec.Main</a:t>
            </a:r>
            <a:r>
              <a:rPr lang="en-US" altLang="ko-KR" sz="2000" b="1" dirty="0" smtClean="0"/>
              <a:t> -&gt; One -&gt; </a:t>
            </a:r>
            <a:r>
              <a:rPr lang="en-US" altLang="ko-KR" sz="2000" b="1" dirty="0" err="1" smtClean="0"/>
              <a:t>Fir.Main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9954" y="4653136"/>
            <a:ext cx="9162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SecondApp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TwoActivity</a:t>
            </a:r>
            <a:r>
              <a:rPr lang="ko-KR" altLang="en-US" sz="2000" b="1" dirty="0" smtClean="0"/>
              <a:t>의 </a:t>
            </a:r>
            <a:r>
              <a:rPr lang="en-US" altLang="ko-KR" sz="2000" b="1" dirty="0" err="1" smtClean="0"/>
              <a:t>launchMode</a:t>
            </a:r>
            <a:r>
              <a:rPr lang="ko-KR" altLang="en-US" sz="2000" b="1" dirty="0" smtClean="0"/>
              <a:t>를 </a:t>
            </a:r>
            <a:r>
              <a:rPr lang="en-US" altLang="ko-KR" sz="2000" b="1" dirty="0" err="1" smtClean="0"/>
              <a:t>singleInstance</a:t>
            </a:r>
            <a:r>
              <a:rPr lang="ko-KR" altLang="en-US" sz="2000" b="1" dirty="0" smtClean="0"/>
              <a:t>로 변경하고</a:t>
            </a:r>
            <a:endParaRPr lang="en-US" altLang="ko-KR" sz="2000" b="1" dirty="0" smtClean="0"/>
          </a:p>
          <a:p>
            <a:r>
              <a:rPr lang="en-US" altLang="ko-KR" sz="2000" b="1" dirty="0" err="1" smtClean="0"/>
              <a:t>SecondApp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Main -&gt; Two</a:t>
            </a:r>
          </a:p>
          <a:p>
            <a:r>
              <a:rPr lang="en-US" altLang="ko-KR" sz="2000" b="1" dirty="0" err="1" smtClean="0"/>
              <a:t>FirstApp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Main -&gt; One -&gt; Two -&gt; Three </a:t>
            </a:r>
            <a:r>
              <a:rPr lang="ko-KR" altLang="en-US" sz="2000" b="1" dirty="0" smtClean="0"/>
              <a:t>실행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Three -&gt; </a:t>
            </a:r>
            <a:r>
              <a:rPr lang="en-US" altLang="ko-KR" sz="2000" b="1" dirty="0" err="1" smtClean="0"/>
              <a:t>Sec.Main</a:t>
            </a:r>
            <a:r>
              <a:rPr lang="en-US" altLang="ko-KR" sz="2000" b="1" dirty="0" smtClean="0"/>
              <a:t> -&gt; </a:t>
            </a:r>
            <a:r>
              <a:rPr lang="en-US" altLang="ko-KR" sz="2000" b="1" smtClean="0"/>
              <a:t>Two-&gt;First.One</a:t>
            </a:r>
            <a:r>
              <a:rPr lang="en-US" altLang="ko-KR" sz="2000" b="1" dirty="0" smtClean="0"/>
              <a:t> -&gt; </a:t>
            </a:r>
            <a:r>
              <a:rPr lang="en-US" altLang="ko-KR" sz="2000" b="1" dirty="0" err="1" smtClean="0"/>
              <a:t>First.Main</a:t>
            </a:r>
            <a:endParaRPr lang="en-US" altLang="ko-KR" sz="2000" b="1" dirty="0" smtClean="0"/>
          </a:p>
          <a:p>
            <a:r>
              <a:rPr lang="en-US" altLang="ko-KR" sz="2000" b="1" dirty="0" err="1" smtClean="0"/>
              <a:t>SecondApp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Two</a:t>
            </a:r>
            <a:r>
              <a:rPr lang="ko-KR" altLang="en-US" sz="2000" b="1" dirty="0" smtClean="0"/>
              <a:t>화면 선택 </a:t>
            </a: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백버튼</a:t>
            </a: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홈</a:t>
            </a:r>
            <a:endParaRPr lang="ko-KR" altLang="en-US" sz="2000" b="1" dirty="0"/>
          </a:p>
        </p:txBody>
      </p:sp>
      <p:sp>
        <p:nvSpPr>
          <p:cNvPr id="6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</p:spTree>
    <p:extLst>
      <p:ext uri="{BB962C8B-B14F-4D97-AF65-F5344CB8AC3E}">
        <p14:creationId xmlns:p14="http://schemas.microsoft.com/office/powerpoint/2010/main" val="1894710436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36" y="908720"/>
            <a:ext cx="8191500" cy="5057775"/>
          </a:xfrm>
          <a:prstGeom prst="rect">
            <a:avLst/>
          </a:prstGeom>
        </p:spPr>
      </p:pic>
      <p:sp>
        <p:nvSpPr>
          <p:cNvPr id="3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99084" y="4509120"/>
            <a:ext cx="2088232" cy="136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79104" y="5489836"/>
            <a:ext cx="17281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MainActivity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40" y="6303715"/>
            <a:ext cx="6361427" cy="1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28120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1052736"/>
            <a:ext cx="8086725" cy="5572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타원 2"/>
          <p:cNvSpPr/>
          <p:nvPr/>
        </p:nvSpPr>
        <p:spPr>
          <a:xfrm>
            <a:off x="895028" y="764704"/>
            <a:ext cx="3096344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95028" y="3284984"/>
            <a:ext cx="2952328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</p:spTree>
    <p:extLst>
      <p:ext uri="{BB962C8B-B14F-4D97-AF65-F5344CB8AC3E}">
        <p14:creationId xmlns:p14="http://schemas.microsoft.com/office/powerpoint/2010/main" val="2419184744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290637"/>
            <a:ext cx="7886700" cy="4276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3340" y="1844825"/>
            <a:ext cx="29523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FLAG_ACTIVITY_NO_HISTORY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327076" y="1196752"/>
            <a:ext cx="2808312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  <p:sp>
        <p:nvSpPr>
          <p:cNvPr id="6" name="타원 3"/>
          <p:cNvSpPr/>
          <p:nvPr/>
        </p:nvSpPr>
        <p:spPr>
          <a:xfrm>
            <a:off x="1200150" y="5157192"/>
            <a:ext cx="2808312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38804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97" y="836712"/>
            <a:ext cx="2229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SecApp.ThreeActivity.java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015" y="4865016"/>
            <a:ext cx="217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FirstApp.OneActivity.java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5" y="5301208"/>
            <a:ext cx="9711898" cy="1152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74947" y="2833191"/>
            <a:ext cx="2182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SecApp.MainActivity.java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6" y="1199292"/>
            <a:ext cx="8058150" cy="1171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48" y="3184004"/>
            <a:ext cx="8124825" cy="118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/>
          <p:cNvSpPr/>
          <p:nvPr/>
        </p:nvSpPr>
        <p:spPr>
          <a:xfrm>
            <a:off x="2839244" y="1628800"/>
            <a:ext cx="295232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911252" y="3573016"/>
            <a:ext cx="295232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03140" y="5949280"/>
            <a:ext cx="295232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08133" y="2593680"/>
            <a:ext cx="2943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Main-&gt;</a:t>
            </a:r>
            <a:r>
              <a:rPr lang="en-US" altLang="ko-KR" dirty="0" smtClean="0">
                <a:solidFill>
                  <a:srgbClr val="FF0000"/>
                </a:solidFill>
              </a:rPr>
              <a:t>Two</a:t>
            </a:r>
            <a:r>
              <a:rPr lang="en-US" altLang="ko-KR" dirty="0" smtClean="0"/>
              <a:t>-&gt;Three-&gt;Two-&gt;Three</a:t>
            </a:r>
          </a:p>
          <a:p>
            <a:r>
              <a:rPr lang="en-US" altLang="ko-KR" dirty="0" smtClean="0"/>
              <a:t>Three&lt;-Two&lt;-Three&lt;-Main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67150" y="4485091"/>
            <a:ext cx="4745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SecApp.Main</a:t>
            </a:r>
            <a:r>
              <a:rPr lang="en-US" altLang="ko-KR" dirty="0" smtClean="0"/>
              <a:t>-&gt;</a:t>
            </a:r>
            <a:r>
              <a:rPr lang="en-US" altLang="ko-KR" dirty="0" smtClean="0"/>
              <a:t>Two                        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singleTask</a:t>
            </a:r>
            <a:r>
              <a:rPr lang="ko-KR" altLang="en-US" i="1" dirty="0" smtClean="0">
                <a:solidFill>
                  <a:srgbClr val="FF0000"/>
                </a:solidFill>
              </a:rPr>
              <a:t>와 비슷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FirstApp.Main</a:t>
            </a:r>
            <a:r>
              <a:rPr lang="en-US" altLang="ko-KR" dirty="0" smtClean="0"/>
              <a:t>-&gt;One-&gt;</a:t>
            </a:r>
            <a:r>
              <a:rPr lang="en-US" altLang="ko-KR" dirty="0" smtClean="0">
                <a:solidFill>
                  <a:srgbClr val="FF0000"/>
                </a:solidFill>
              </a:rPr>
              <a:t>Two</a:t>
            </a:r>
            <a:r>
              <a:rPr lang="en-US" altLang="ko-KR" dirty="0" smtClean="0"/>
              <a:t>-&gt;Three-&gt;Two</a:t>
            </a:r>
          </a:p>
          <a:p>
            <a:r>
              <a:rPr lang="en-US" altLang="ko-KR" dirty="0" smtClean="0"/>
              <a:t>Two&lt;-Three&lt;-Two&lt;-Two&lt;-</a:t>
            </a:r>
            <a:r>
              <a:rPr lang="en-US" altLang="ko-KR" dirty="0" err="1" smtClean="0"/>
              <a:t>SecApp.Main</a:t>
            </a:r>
            <a:r>
              <a:rPr lang="en-US" altLang="ko-KR" dirty="0" smtClean="0"/>
              <a:t>&lt;-One&lt;-Main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65980" y="621269"/>
            <a:ext cx="2943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Main-&gt;Two-&gt;Three-&gt;</a:t>
            </a:r>
            <a:r>
              <a:rPr lang="en-US" altLang="ko-KR" dirty="0" smtClean="0">
                <a:solidFill>
                  <a:srgbClr val="FF0000"/>
                </a:solidFill>
              </a:rPr>
              <a:t>Two</a:t>
            </a:r>
            <a:r>
              <a:rPr lang="en-US" altLang="ko-KR" dirty="0" smtClean="0"/>
              <a:t>-&gt;Three</a:t>
            </a:r>
          </a:p>
          <a:p>
            <a:r>
              <a:rPr lang="en-US" altLang="ko-KR" dirty="0" smtClean="0"/>
              <a:t>Three&lt;-Two&lt;-Main</a:t>
            </a:r>
            <a:endParaRPr lang="ko-KR" altLang="en-US" dirty="0"/>
          </a:p>
        </p:txBody>
      </p:sp>
      <p:sp>
        <p:nvSpPr>
          <p:cNvPr id="14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</p:spTree>
    <p:extLst>
      <p:ext uri="{BB962C8B-B14F-4D97-AF65-F5344CB8AC3E}">
        <p14:creationId xmlns:p14="http://schemas.microsoft.com/office/powerpoint/2010/main" val="2635063285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8" y="1124744"/>
            <a:ext cx="7048500" cy="4467225"/>
          </a:xfrm>
          <a:prstGeom prst="rect">
            <a:avLst/>
          </a:prstGeom>
        </p:spPr>
      </p:pic>
      <p:sp>
        <p:nvSpPr>
          <p:cNvPr id="3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</p:spTree>
    <p:extLst>
      <p:ext uri="{BB962C8B-B14F-4D97-AF65-F5344CB8AC3E}">
        <p14:creationId xmlns:p14="http://schemas.microsoft.com/office/powerpoint/2010/main" val="1857258307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40" y="20430"/>
            <a:ext cx="6152589" cy="6837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94172" cy="369332"/>
          </a:xfrm>
        </p:spPr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생명주기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1291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24" y="932842"/>
            <a:ext cx="7981950" cy="923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124" y="1960034"/>
            <a:ext cx="8248650" cy="1419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124" y="3457989"/>
            <a:ext cx="6562725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124" y="4927369"/>
            <a:ext cx="8515350" cy="1304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2940" y="1052736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11" y="2204864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TwoActivity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66" y="3645024"/>
            <a:ext cx="1233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ThreeActivity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766" y="5033697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10" name="제목 13"/>
          <p:cNvSpPr txBox="1">
            <a:spLocks/>
          </p:cNvSpPr>
          <p:nvPr/>
        </p:nvSpPr>
        <p:spPr>
          <a:xfrm>
            <a:off x="828675" y="201613"/>
            <a:ext cx="3405188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12-2.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태스크 관리</a:t>
            </a:r>
          </a:p>
        </p:txBody>
      </p:sp>
    </p:spTree>
    <p:extLst>
      <p:ext uri="{BB962C8B-B14F-4D97-AF65-F5344CB8AC3E}">
        <p14:creationId xmlns:p14="http://schemas.microsoft.com/office/powerpoint/2010/main" val="3822460853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964958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5480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1" name="Rectangle 3"/>
          <p:cNvSpPr>
            <a:spLocks noChangeArrowheads="1"/>
          </p:cNvSpPr>
          <p:nvPr/>
        </p:nvSpPr>
        <p:spPr bwMode="auto">
          <a:xfrm>
            <a:off x="759790" y="2741613"/>
            <a:ext cx="156907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12-3.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0548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액티비티를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위한 다양한 설정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492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애플리케이션 구성하기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2416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6455293" cy="369332"/>
          </a:xfrm>
        </p:spPr>
        <p:txBody>
          <a:bodyPr/>
          <a:lstStyle/>
          <a:p>
            <a:r>
              <a:rPr lang="en-US" altLang="ko-KR" dirty="0" smtClean="0"/>
              <a:t>12-3 </a:t>
            </a:r>
            <a:r>
              <a:rPr lang="ko-KR" altLang="en-US" dirty="0" smtClean="0"/>
              <a:t>액티비티를 위한 다양한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키보드제어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764704"/>
            <a:ext cx="7381875" cy="3581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8200"/>
          <a:stretch/>
        </p:blipFill>
        <p:spPr>
          <a:xfrm>
            <a:off x="679004" y="4346104"/>
            <a:ext cx="6867525" cy="18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2745"/>
      </p:ext>
    </p:extLst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54609" cy="369332"/>
          </a:xfrm>
        </p:spPr>
        <p:txBody>
          <a:bodyPr/>
          <a:lstStyle/>
          <a:p>
            <a:r>
              <a:rPr lang="en-US" altLang="ko-KR" dirty="0" err="1" smtClean="0"/>
              <a:t>InputMethodManager</a:t>
            </a:r>
            <a:r>
              <a:rPr lang="en-US" altLang="ko-KR" dirty="0" smtClean="0"/>
              <a:t> Flag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84" y="1307877"/>
            <a:ext cx="8519691" cy="1545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948" y="23159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암묵적 요청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948" y="13798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명시적 요청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68" y="3501008"/>
            <a:ext cx="9673729" cy="2470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53795" y="5644499"/>
            <a:ext cx="446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i="1" dirty="0" smtClean="0"/>
              <a:t>암묵적으로 열었을 때만 </a:t>
            </a:r>
            <a:r>
              <a:rPr lang="ko-KR" altLang="en-US" sz="1200" i="1" dirty="0" err="1" smtClean="0"/>
              <a:t>닫기버튼을</a:t>
            </a:r>
            <a:r>
              <a:rPr lang="ko-KR" altLang="en-US" sz="1200" i="1" dirty="0" smtClean="0"/>
              <a:t> 이용하여 닫을 수 있다</a:t>
            </a:r>
            <a:r>
              <a:rPr lang="en-US" altLang="ko-KR" sz="1200" i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i="1" dirty="0" err="1" smtClean="0"/>
              <a:t>editText</a:t>
            </a:r>
            <a:r>
              <a:rPr lang="ko-KR" altLang="en-US" sz="1200" i="1" dirty="0" smtClean="0"/>
              <a:t>에 포커스로 인해 </a:t>
            </a:r>
            <a:r>
              <a:rPr lang="ko-KR" altLang="en-US" sz="1200" i="1" dirty="0" err="1" smtClean="0"/>
              <a:t>열렸을때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48767092"/>
      </p:ext>
    </p:extLst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71500"/>
            <a:ext cx="6524625" cy="259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2654"/>
          <a:stretch/>
        </p:blipFill>
        <p:spPr>
          <a:xfrm>
            <a:off x="792113" y="3212976"/>
            <a:ext cx="7159699" cy="364954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89773" cy="369332"/>
          </a:xfrm>
        </p:spPr>
        <p:txBody>
          <a:bodyPr/>
          <a:lstStyle/>
          <a:p>
            <a:r>
              <a:rPr lang="en-US" altLang="ko-KR" dirty="0" smtClean="0"/>
              <a:t>12-3 </a:t>
            </a:r>
            <a:r>
              <a:rPr lang="ko-KR" altLang="en-US" dirty="0" err="1" smtClean="0"/>
              <a:t>액티비티를</a:t>
            </a:r>
            <a:r>
              <a:rPr lang="ko-KR" altLang="en-US" dirty="0" smtClean="0"/>
              <a:t> 위한 다양한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03140" y="548680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기본설정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26969"/>
      </p:ext>
    </p:extLst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38" y="1052736"/>
            <a:ext cx="7991475" cy="4914900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6256521" cy="369332"/>
          </a:xfrm>
        </p:spPr>
        <p:txBody>
          <a:bodyPr/>
          <a:lstStyle/>
          <a:p>
            <a:r>
              <a:rPr lang="en-US" altLang="ko-KR" dirty="0" smtClean="0"/>
              <a:t>12-3 </a:t>
            </a:r>
            <a:r>
              <a:rPr lang="ko-KR" altLang="en-US" dirty="0" smtClean="0"/>
              <a:t>액티비티를 위한 다양한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968033"/>
      </p:ext>
    </p:extLst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1196752"/>
            <a:ext cx="7122511" cy="5256584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89773" cy="369332"/>
          </a:xfrm>
        </p:spPr>
        <p:txBody>
          <a:bodyPr/>
          <a:lstStyle/>
          <a:p>
            <a:r>
              <a:rPr lang="en-US" altLang="ko-KR" dirty="0" smtClean="0"/>
              <a:t>12-3 </a:t>
            </a:r>
            <a:r>
              <a:rPr lang="ko-KR" altLang="en-US" dirty="0" err="1" smtClean="0"/>
              <a:t>액티비티를</a:t>
            </a:r>
            <a:r>
              <a:rPr lang="ko-KR" altLang="en-US" dirty="0" smtClean="0"/>
              <a:t> 위한 다양한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53495"/>
      </p:ext>
    </p:extLst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38883" cy="369332"/>
          </a:xfrm>
        </p:spPr>
        <p:txBody>
          <a:bodyPr/>
          <a:lstStyle/>
          <a:p>
            <a:r>
              <a:rPr lang="ko-KR" altLang="en-US" dirty="0" err="1" smtClean="0"/>
              <a:t>키보드제어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5" y="1052736"/>
            <a:ext cx="9991725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5" y="3573016"/>
            <a:ext cx="6924675" cy="2124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92335" y="3212976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Manifest.xml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7636" y="2633265"/>
            <a:ext cx="367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InputMethodManagaer.HIDE_NOT_ALWAYS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0713" y="2905199"/>
            <a:ext cx="446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i="1" dirty="0" smtClean="0"/>
              <a:t>암묵적으로 열었을 때만 </a:t>
            </a:r>
            <a:r>
              <a:rPr lang="ko-KR" altLang="en-US" sz="1200" i="1" dirty="0" err="1" smtClean="0"/>
              <a:t>닫기버튼을</a:t>
            </a:r>
            <a:r>
              <a:rPr lang="ko-KR" altLang="en-US" sz="1200" i="1" dirty="0" smtClean="0"/>
              <a:t> 이용하여 닫을 수 있다</a:t>
            </a:r>
            <a:r>
              <a:rPr lang="en-US" altLang="ko-KR" sz="1200" i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i="1" dirty="0" err="1" smtClean="0"/>
              <a:t>editText</a:t>
            </a:r>
            <a:r>
              <a:rPr lang="ko-KR" altLang="en-US" sz="1200" i="1" dirty="0" smtClean="0"/>
              <a:t>에 포커스로 인해 </a:t>
            </a:r>
            <a:r>
              <a:rPr lang="ko-KR" altLang="en-US" sz="1200" i="1" dirty="0" err="1" smtClean="0"/>
              <a:t>열렸을때</a:t>
            </a:r>
            <a:endParaRPr lang="ko-KR" alt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495428" y="5877272"/>
            <a:ext cx="2889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</a:t>
            </a:r>
            <a:r>
              <a:rPr lang="en-US" altLang="ko-KR" dirty="0" smtClean="0"/>
              <a:t>Resize, </a:t>
            </a:r>
            <a:r>
              <a:rPr lang="ko-KR" altLang="en-US" dirty="0" smtClean="0"/>
              <a:t>처음에는 키보드 숨김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553496"/>
      </p:ext>
    </p:extLst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47887" cy="369332"/>
          </a:xfrm>
        </p:spPr>
        <p:txBody>
          <a:bodyPr/>
          <a:lstStyle/>
          <a:p>
            <a:r>
              <a:rPr lang="ko-KR" altLang="en-US" dirty="0" err="1" smtClean="0"/>
              <a:t>다중창</a:t>
            </a:r>
            <a:r>
              <a:rPr lang="ko-KR" altLang="en-US" dirty="0" smtClean="0"/>
              <a:t> 지원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48" y="764704"/>
            <a:ext cx="6825630" cy="58058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6788394"/>
      </p:ext>
    </p:extLst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smtClean="0"/>
              <a:t>화면전환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5301208"/>
            <a:ext cx="6438900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4" y="1124744"/>
            <a:ext cx="7515225" cy="2819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9321" y="479715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Manifest.xml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405242" y="6119585"/>
            <a:ext cx="326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되지 않고 </a:t>
            </a:r>
            <a:r>
              <a:rPr lang="ko-KR" altLang="en-US" dirty="0" err="1" smtClean="0"/>
              <a:t>계속사용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78555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94172" cy="369332"/>
          </a:xfrm>
        </p:spPr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생명주기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62" y="980728"/>
            <a:ext cx="5314950" cy="676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667307"/>
            <a:ext cx="7877175" cy="36861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51012" y="4005064"/>
            <a:ext cx="2160240" cy="50405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191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0772" cy="369332"/>
          </a:xfrm>
        </p:spPr>
        <p:txBody>
          <a:bodyPr/>
          <a:lstStyle/>
          <a:p>
            <a:r>
              <a:rPr lang="en-US" altLang="ko-KR" dirty="0" err="1" smtClean="0"/>
              <a:t>PictureInPicture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37" y="5805264"/>
            <a:ext cx="6467475" cy="923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4" y="1153312"/>
            <a:ext cx="8136904" cy="3139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9004" y="79327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버튼 추가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180" y="5373216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Manifest.xml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2" y="4293096"/>
            <a:ext cx="8305746" cy="9558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5396256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4" y="1052736"/>
            <a:ext cx="7124700" cy="331470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 bwMode="auto">
          <a:xfrm>
            <a:off x="828675" y="201613"/>
            <a:ext cx="329417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/>
              <a:t>12.1 </a:t>
            </a:r>
            <a:r>
              <a:rPr lang="ko-KR" altLang="en-US" smtClean="0"/>
              <a:t>액티비티 생명주기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41823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85750" y="954088"/>
          <a:ext cx="9786938" cy="559276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94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4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8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 메소드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0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onCreate()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처음에 만들어졌을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화면에 보이는 뷰들의 일반적인 상태를 설정하는 부분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상태가 저장되어 있는 경우에는 번들 객체를 참조하여 이전 상태 복원 가능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 다음에는 항상 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onStart()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55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onStart()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화면에 보이기 바로 전에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화면 상에 보이면 이 메소드 다음에 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onResume()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화면에서 가려지게 되면 이 메소드 다음에 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onStop()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onResume()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사용자와 상호작용하기 바로 전에 호출됨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onRestart()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중지된 이후에 호출되는 메소드로 다시 시작되기 바로 전에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 다음에는 항상 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onStart()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9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onPause()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 다른 액티비티를 시작하려고 할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저장되지 않은 데이터를 저장소에 저장하거나 애니메이션 중인 작업을 중지하는 등의 기능을 수행하는 메소드임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메소드가 리턴하기 전에는 다음 액티비티가 시작될 수 없으므로 이 작업은 매우 빨리 수행된 후 리턴되어야 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이 상태에 들어가면 시스템은 액티비티를 강제 종료할 수 있음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7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onStop()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사용자에게 더 이상 보이지 않을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소멸되거나 또 다른 액티비티가 화면을 가릴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이 상태에 들어가면 시스템은 액티비티를 강제 종료할 수 있음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039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onDestroy()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소멸되어 없어지기 전에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메소드는 액티비티가 받는 마지막 호출이 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애플리케이션에 의해 종료되거나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(finish()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 호출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시스템이 강제로 종료시키는 경우에 호출될 수 있음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위의 두 가지 경우를 구분할 때 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isFinishing()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메소드를 이용함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이 상태에 들어가면 시스템은 액티비티를 강제 종료할 수 있음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92" marR="58592" marT="29297" marB="2929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856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277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액티비티의 상태 메소드</a:t>
            </a:r>
          </a:p>
        </p:txBody>
      </p:sp>
      <p:sp>
        <p:nvSpPr>
          <p:cNvPr id="138278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액티비티의 수명주기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97086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94172" cy="369332"/>
          </a:xfrm>
        </p:spPr>
        <p:txBody>
          <a:bodyPr/>
          <a:lstStyle/>
          <a:p>
            <a:r>
              <a:rPr lang="en-US" altLang="ko-KR" dirty="0" smtClean="0"/>
              <a:t>15.1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생명주기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1052736"/>
            <a:ext cx="6953250" cy="102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2081436"/>
            <a:ext cx="63912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65182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39" y="908720"/>
            <a:ext cx="6678116" cy="29955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20" y="4028027"/>
            <a:ext cx="6630435" cy="279781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828675" y="201613"/>
            <a:ext cx="329417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12.1 </a:t>
            </a:r>
            <a:r>
              <a:rPr lang="ko-KR" altLang="en-US" dirty="0" smtClean="0"/>
              <a:t>액티비티 생명주기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655595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49766</TotalTime>
  <Words>836</Words>
  <Application>Microsoft Office PowerPoint</Application>
  <PresentationFormat>35mm Slides</PresentationFormat>
  <Paragraphs>165</Paragraphs>
  <Slides>50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SMC_mCare_Flow_Screen_Rev.1.2</vt:lpstr>
      <vt:lpstr>1_SMC_mCare_Flow_Screen_Rev.1.2</vt:lpstr>
      <vt:lpstr>PowerPoint Presentation</vt:lpstr>
      <vt:lpstr>생명 주기</vt:lpstr>
      <vt:lpstr>수명주기에 따른 상태 변화</vt:lpstr>
      <vt:lpstr>12.1 액티비티 생명주기</vt:lpstr>
      <vt:lpstr>12.1 액티비티 생명주기</vt:lpstr>
      <vt:lpstr>PowerPoint Presentation</vt:lpstr>
      <vt:lpstr>액티비티의 상태 메소드</vt:lpstr>
      <vt:lpstr>15.1 액티비티 생명주기</vt:lpstr>
      <vt:lpstr>PowerPoint Presentation</vt:lpstr>
      <vt:lpstr>실습예제</vt:lpstr>
      <vt:lpstr>onCreate()</vt:lpstr>
      <vt:lpstr>MainActivity.java</vt:lpstr>
      <vt:lpstr>MainActivity.java</vt:lpstr>
      <vt:lpstr>onSaveInstanceState, onRestoreInstanceState</vt:lpstr>
      <vt:lpstr>DetailActivity.java</vt:lpstr>
      <vt:lpstr>MainActivity.java</vt:lpstr>
      <vt:lpstr>PowerPoint Presentation</vt:lpstr>
      <vt:lpstr>PowerPoint Presentation</vt:lpstr>
      <vt:lpstr>PowerPoint Presentation</vt:lpstr>
      <vt:lpstr>PowerPoint Presentation</vt:lpstr>
      <vt:lpstr>액티비티 스택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액티비티에서 인텐트를 전달받는 두 가지 경우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12-3 액티비티를 위한 다양한 설정-키보드제어</vt:lpstr>
      <vt:lpstr>InputMethodManager Flag</vt:lpstr>
      <vt:lpstr>12-3 액티비티를 위한 다양한 설정</vt:lpstr>
      <vt:lpstr>12-3 액티비티를 위한 다양한 설정- 화면회전</vt:lpstr>
      <vt:lpstr>12-3 액티비티를 위한 다양한 설정</vt:lpstr>
      <vt:lpstr>키보드제어</vt:lpstr>
      <vt:lpstr>다중창 지원</vt:lpstr>
      <vt:lpstr>화면전환</vt:lpstr>
      <vt:lpstr>PictureInPicture 모드</vt:lpstr>
    </vt:vector>
  </TitlesOfParts>
  <Manager>Mike</Manager>
  <Company>UbiWare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3425</cp:revision>
  <dcterms:modified xsi:type="dcterms:W3CDTF">2019-08-18T07:40:43Z</dcterms:modified>
</cp:coreProperties>
</file>