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7"/>
  </p:notesMasterIdLst>
  <p:handoutMasterIdLst>
    <p:handoutMasterId r:id="rId58"/>
  </p:handoutMasterIdLst>
  <p:sldIdLst>
    <p:sldId id="1167" r:id="rId3"/>
    <p:sldId id="1213" r:id="rId4"/>
    <p:sldId id="1214" r:id="rId5"/>
    <p:sldId id="1168" r:id="rId6"/>
    <p:sldId id="1107" r:id="rId7"/>
    <p:sldId id="1216" r:id="rId8"/>
    <p:sldId id="1169" r:id="rId9"/>
    <p:sldId id="1217" r:id="rId10"/>
    <p:sldId id="1188" r:id="rId11"/>
    <p:sldId id="1189" r:id="rId12"/>
    <p:sldId id="1170" r:id="rId13"/>
    <p:sldId id="1171" r:id="rId14"/>
    <p:sldId id="1219" r:id="rId15"/>
    <p:sldId id="1172" r:id="rId16"/>
    <p:sldId id="1173" r:id="rId17"/>
    <p:sldId id="1174" r:id="rId18"/>
    <p:sldId id="1182" r:id="rId19"/>
    <p:sldId id="1183" r:id="rId20"/>
    <p:sldId id="1185" r:id="rId21"/>
    <p:sldId id="1184" r:id="rId22"/>
    <p:sldId id="1227" r:id="rId23"/>
    <p:sldId id="1228" r:id="rId24"/>
    <p:sldId id="1190" r:id="rId25"/>
    <p:sldId id="1191" r:id="rId26"/>
    <p:sldId id="1192" r:id="rId27"/>
    <p:sldId id="1193" r:id="rId28"/>
    <p:sldId id="1194" r:id="rId29"/>
    <p:sldId id="1215" r:id="rId30"/>
    <p:sldId id="1195" r:id="rId31"/>
    <p:sldId id="1224" r:id="rId32"/>
    <p:sldId id="1220" r:id="rId33"/>
    <p:sldId id="1221" r:id="rId34"/>
    <p:sldId id="1222" r:id="rId35"/>
    <p:sldId id="1223" r:id="rId36"/>
    <p:sldId id="1196" r:id="rId37"/>
    <p:sldId id="1197" r:id="rId38"/>
    <p:sldId id="1198" r:id="rId39"/>
    <p:sldId id="1199" r:id="rId40"/>
    <p:sldId id="1202" r:id="rId41"/>
    <p:sldId id="1203" r:id="rId42"/>
    <p:sldId id="1204" r:id="rId43"/>
    <p:sldId id="1205" r:id="rId44"/>
    <p:sldId id="1208" r:id="rId45"/>
    <p:sldId id="1207" r:id="rId46"/>
    <p:sldId id="1209" r:id="rId47"/>
    <p:sldId id="1225" r:id="rId48"/>
    <p:sldId id="1212" r:id="rId49"/>
    <p:sldId id="1226" r:id="rId50"/>
    <p:sldId id="1239" r:id="rId51"/>
    <p:sldId id="1240" r:id="rId52"/>
    <p:sldId id="1241" r:id="rId53"/>
    <p:sldId id="1242" r:id="rId54"/>
    <p:sldId id="1243" r:id="rId55"/>
    <p:sldId id="1244" r:id="rId56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83729" autoAdjust="0"/>
  </p:normalViewPr>
  <p:slideViewPr>
    <p:cSldViewPr>
      <p:cViewPr varScale="1">
        <p:scale>
          <a:sx n="73" d="100"/>
          <a:sy n="73" d="100"/>
        </p:scale>
        <p:origin x="1862" y="-1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fontAlgn="base" latinLnBrk="1" hangingPunct="1"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25DFBC-813A-4272-AE2C-F449B808ACF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493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2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9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11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1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7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0388" y="981075"/>
            <a:ext cx="6000750" cy="40005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29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7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1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5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4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87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58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3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1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9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6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4936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4547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31321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8822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732964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877949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71106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39587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572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8134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1126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19964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40044344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92594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2511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9343222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5821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309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9035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7707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6511004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951144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defRPr/>
            </a:pPr>
            <a:r>
              <a:rPr lang="en-US" altLang="ko-KR" sz="1200" dirty="0" smtClean="0">
                <a:latin typeface="Calibri" panose="020F0502020204030204" pitchFamily="34" charset="0"/>
                <a:ea typeface="새굴림" panose="02030600000101010101" pitchFamily="18" charset="-127"/>
              </a:rPr>
              <a:t>- </a:t>
            </a:r>
            <a:fld id="{730C2D2C-FEBF-4BEC-A1FC-8BE193D35AE0}" type="slidenum">
              <a:rPr lang="ko-KR" altLang="en-US" sz="1200" smtClean="0">
                <a:latin typeface="Calibri" panose="020F0502020204030204" pitchFamily="34" charset="0"/>
                <a:ea typeface="새굴림" panose="02030600000101010101" pitchFamily="18" charset="-127"/>
              </a:rPr>
              <a:pPr algn="ctr" eaLnBrk="1" fontAlgn="b" latinLnBrk="1" hangingPunct="1">
                <a:defRPr/>
              </a:pPr>
              <a:t>‹#›</a:t>
            </a:fld>
            <a:r>
              <a:rPr lang="en-US" altLang="ko-KR" sz="1200" dirty="0" smtClean="0">
                <a:latin typeface="Calibri" panose="020F0502020204030204" pitchFamily="34" charset="0"/>
                <a:ea typeface="새굴림" panose="02030600000101010101" pitchFamily="18" charset="-127"/>
              </a:rPr>
              <a:t> -</a:t>
            </a:r>
            <a:endParaRPr lang="ko-KR" altLang="en-US" sz="1200" dirty="0" smtClean="0">
              <a:latin typeface="Calibri" panose="020F0502020204030204" pitchFamily="34" charset="0"/>
              <a:ea typeface="새굴림" panose="02030600000101010101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391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3" name="Rectangle 3"/>
          <p:cNvSpPr>
            <a:spLocks noChangeArrowheads="1"/>
          </p:cNvSpPr>
          <p:nvPr/>
        </p:nvSpPr>
        <p:spPr bwMode="auto">
          <a:xfrm>
            <a:off x="1039044" y="2741613"/>
            <a:ext cx="1008111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10.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391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AdapterView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선택위젯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활용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924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21918" cy="369332"/>
          </a:xfrm>
        </p:spPr>
        <p:txBody>
          <a:bodyPr/>
          <a:lstStyle/>
          <a:p>
            <a:r>
              <a:rPr lang="en-US" altLang="ko-KR" smtClean="0"/>
              <a:t>ArrayAdaptor </a:t>
            </a:r>
            <a:r>
              <a:rPr lang="ko-KR" altLang="en-US" smtClean="0"/>
              <a:t>생성자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068" y="908720"/>
            <a:ext cx="7019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2980" y="4869160"/>
            <a:ext cx="957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ArrayAdapter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클래스는 제네릭 클래스로 정의되어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제네릭 클래스</a:t>
            </a:r>
            <a:r>
              <a:rPr lang="en-US" altLang="ko-KR" sz="1200" dirty="0" smtClean="0"/>
              <a:t>(generic class)</a:t>
            </a:r>
            <a:r>
              <a:rPr lang="ko-KR" altLang="en-US" sz="1200" dirty="0" smtClean="0"/>
              <a:t>란 타입 매개변수</a:t>
            </a:r>
            <a:r>
              <a:rPr lang="en-US" altLang="ko-KR" sz="1200" dirty="0" smtClean="0"/>
              <a:t>(type parameter)</a:t>
            </a:r>
            <a:r>
              <a:rPr lang="ko-KR" altLang="en-US" sz="1200" dirty="0" smtClean="0"/>
              <a:t>을 사용하여 클래스 안에서 사용되는 데이터의 타입을 마음대로 변경할 수 있는 클래스이다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제네릭 클래스에서 타입 매개변수는 객체 생성 시에 프로그래머에 의하여 결정된다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즉 다음과 같이 </a:t>
            </a:r>
            <a:r>
              <a:rPr lang="en-US" altLang="ko-KR" sz="1200" dirty="0" smtClean="0"/>
              <a:t>&lt;…&gt;</a:t>
            </a:r>
            <a:r>
              <a:rPr lang="ko-KR" altLang="en-US" sz="1200" dirty="0" smtClean="0"/>
              <a:t>을 사용하여서 사용하고 싶은 타입을 지정하면 된다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타입 매개변수로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을 지정하면 </a:t>
            </a:r>
            <a:r>
              <a:rPr lang="en-US" altLang="ko-KR" sz="1200" dirty="0" smtClean="0"/>
              <a:t>String </a:t>
            </a:r>
            <a:r>
              <a:rPr lang="ko-KR" altLang="en-US" sz="1200" dirty="0" smtClean="0"/>
              <a:t>타입을 저장하는 </a:t>
            </a:r>
            <a:r>
              <a:rPr lang="en-US" altLang="ko-KR" sz="1200" dirty="0" err="1" smtClean="0"/>
              <a:t>ArrayAdapter</a:t>
            </a:r>
            <a:r>
              <a:rPr lang="ko-KR" altLang="en-US" sz="1200" dirty="0" smtClean="0"/>
              <a:t>객체가 생성된다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85478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24236" cy="369332"/>
          </a:xfrm>
        </p:spPr>
        <p:txBody>
          <a:bodyPr/>
          <a:lstStyle/>
          <a:p>
            <a:r>
              <a:rPr lang="en-US" altLang="ko-KR" smtClean="0"/>
              <a:t>main_item.xml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57" y="764704"/>
            <a:ext cx="10077003" cy="5939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2122852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981" y="980728"/>
            <a:ext cx="8352928" cy="4869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rcRect b="83787"/>
          <a:stretch>
            <a:fillRect/>
          </a:stretch>
        </p:blipFill>
        <p:spPr>
          <a:xfrm>
            <a:off x="462981" y="5930280"/>
            <a:ext cx="8352928" cy="85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203811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69266" cy="369332"/>
          </a:xfrm>
        </p:spPr>
        <p:txBody>
          <a:bodyPr/>
          <a:lstStyle/>
          <a:p>
            <a:r>
              <a:rPr lang="en-US" altLang="ko-KR" smtClean="0"/>
              <a:t>layout/main_item.xml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908720"/>
            <a:ext cx="5544616" cy="3686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23820" y="908720"/>
            <a:ext cx="2148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values/arrays.xml</a:t>
            </a:r>
            <a:endParaRPr lang="ko-KR" altLang="en-US" sz="20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5628" y="1340768"/>
            <a:ext cx="3848100" cy="1914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996" y="5445224"/>
            <a:ext cx="6829425" cy="857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9004" y="5013176"/>
            <a:ext cx="19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smtClean="0"/>
              <a:t>MainActivity.java</a:t>
            </a:r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8383860" y="1700808"/>
            <a:ext cx="1584176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3460" y="5373216"/>
            <a:ext cx="2088232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95228" y="5877272"/>
            <a:ext cx="38884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7196" y="2852936"/>
            <a:ext cx="1368152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rcRect t="17618"/>
          <a:stretch>
            <a:fillRect/>
          </a:stretch>
        </p:blipFill>
        <p:spPr>
          <a:xfrm>
            <a:off x="462980" y="1124744"/>
            <a:ext cx="9058597" cy="47140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6444745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1052736"/>
            <a:ext cx="9942512" cy="548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0245502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072" y="764704"/>
            <a:ext cx="8391525" cy="5772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b="23556"/>
          <a:stretch/>
        </p:blipFill>
        <p:spPr>
          <a:xfrm>
            <a:off x="5791572" y="2049855"/>
            <a:ext cx="2736304" cy="45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469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5648" y="201613"/>
            <a:ext cx="6587505" cy="6538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349" y="1144489"/>
            <a:ext cx="2667947" cy="3921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3305" y="836712"/>
            <a:ext cx="294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Android.R.layout.simple_list_item1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00902"/>
              </p:ext>
            </p:extLst>
          </p:nvPr>
        </p:nvGraphicFramePr>
        <p:xfrm>
          <a:off x="123710" y="5157192"/>
          <a:ext cx="39330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레이아웃 </a:t>
                      </a:r>
                      <a:r>
                        <a:rPr lang="en-US" altLang="ko-KR" sz="1000" smtClean="0"/>
                        <a:t>id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simple_list_item_1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하나의 텍스트 뷰 사용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simple_list_item_2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두 개의 텍스트 뷰 사용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simple_list_item_checked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항목당 체크 표시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simple_list_item_single_choice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한 개의 항목만 선택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simple_list_litem_multiple_choice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여러 개의 항목 선택 가능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03782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012" y="908720"/>
            <a:ext cx="8845053" cy="55911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7448"/>
          <a:stretch/>
        </p:blipFill>
        <p:spPr>
          <a:xfrm>
            <a:off x="762942" y="4581128"/>
            <a:ext cx="8773046" cy="18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0734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908720"/>
            <a:ext cx="8839200" cy="5572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490982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0525" y="1585913"/>
            <a:ext cx="9577388" cy="2200275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231" name="TextBox 2"/>
          <p:cNvSpPr txBox="1">
            <a:spLocks noChangeArrowheads="1"/>
          </p:cNvSpPr>
          <p:nvPr/>
        </p:nvSpPr>
        <p:spPr bwMode="auto">
          <a:xfrm>
            <a:off x="463550" y="1657350"/>
            <a:ext cx="94218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개의 아이템 중에서 하나를 선택하는 방식의 선택 위젯은 어댑터를 사용하여야 함</a:t>
            </a: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 어댑터에서 데이터를 관리하도록 해야 할 뿐만 아니라 화면에 보여지는 뷰도 어댑터의 </a:t>
            </a: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getView() </a:t>
            </a: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메소드에서 결정함</a:t>
            </a: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선택위젯의 가장 큰 특징은 원본 데이터를 위젯에 직접 설정하지 않고 어댑터라는 클래스를 사용하도록 되어 있다는 점으로 이 패턴을 잘 기억해 두어야 함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2233" name="_x69864904" descr="P04_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890963"/>
            <a:ext cx="70231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직사각형 11"/>
          <p:cNvSpPr>
            <a:spLocks noChangeArrowheads="1"/>
          </p:cNvSpPr>
          <p:nvPr/>
        </p:nvSpPr>
        <p:spPr bwMode="auto">
          <a:xfrm>
            <a:off x="4288129" y="6049963"/>
            <a:ext cx="171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어댑터뷰와 </a:t>
            </a:r>
            <a:r>
              <a:rPr lang="ko-KR" altLang="en-US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어댑터</a:t>
            </a:r>
            <a:r>
              <a:rPr lang="en-US" altLang="ko-KR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0865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왜 굳이 선택위젯이라는 이름으로 구분할까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236" name="TextBox 4"/>
          <p:cNvSpPr txBox="1">
            <a:spLocks noChangeArrowheads="1"/>
          </p:cNvSpPr>
          <p:nvPr/>
        </p:nvSpPr>
        <p:spPr bwMode="auto">
          <a:xfrm>
            <a:off x="500063" y="1028700"/>
            <a:ext cx="9501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안드로이드에서는 여러 아이템 중의 하나를 선택하는 선택위젯은 별도의 패턴을 사용함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223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9684" y="3985319"/>
            <a:ext cx="96532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어댑터 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413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34531" cy="369332"/>
          </a:xfrm>
        </p:spPr>
        <p:txBody>
          <a:bodyPr/>
          <a:lstStyle/>
          <a:p>
            <a:r>
              <a:rPr lang="en-US" altLang="ko-KR" dirty="0" smtClean="0"/>
              <a:t>DBHelper.java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73" y="775978"/>
            <a:ext cx="10154095" cy="6020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8393" y="4761620"/>
            <a:ext cx="8067675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22338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02169" cy="369332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ain_item1.xml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710158"/>
            <a:ext cx="6867525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5531327"/>
            <a:ext cx="7553325" cy="981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279934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02169" cy="369332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ain_item2.xml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980728"/>
            <a:ext cx="5400600" cy="38158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48" y="980728"/>
            <a:ext cx="4531893" cy="1706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76" y="3429000"/>
            <a:ext cx="5283865" cy="916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80" y="5013176"/>
            <a:ext cx="9488717" cy="14933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7048316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9195" cy="369332"/>
          </a:xfrm>
        </p:spPr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782924"/>
            <a:ext cx="8677275" cy="6048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0011731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9195" cy="369332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097" y="734241"/>
            <a:ext cx="8006853" cy="61013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4230240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9195" cy="369332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927" y="764704"/>
            <a:ext cx="8544445" cy="59635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8916356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9195" cy="369332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1052736"/>
            <a:ext cx="9913937" cy="4943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338229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09195" cy="369332"/>
          </a:xfrm>
        </p:spPr>
        <p:txBody>
          <a:bodyPr/>
          <a:lstStyle/>
          <a:p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907" y="764704"/>
            <a:ext cx="7810500" cy="559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6921535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0525" y="1052513"/>
            <a:ext cx="9577388" cy="5389562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7" name="TextBox 2"/>
          <p:cNvSpPr txBox="1">
            <a:spLocks noChangeArrowheads="1"/>
          </p:cNvSpPr>
          <p:nvPr/>
        </p:nvSpPr>
        <p:spPr bwMode="auto">
          <a:xfrm>
            <a:off x="463550" y="1123950"/>
            <a:ext cx="94218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(1)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아이템을 위한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정의하기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-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리스트뷰에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들어갈 각 아이템의 레이아웃을 </a:t>
            </a: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정의함</a:t>
            </a: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(2)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아이템을 위한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정의하기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-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리스트뷰에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들어갈 각 아이템을 하나의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뷰로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정의</a:t>
            </a: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뷰는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여러 개의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담고 있는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뷰그룹이어야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함</a:t>
            </a: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- 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이것은 부분화면과 같아서 </a:t>
            </a: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(1)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번에서 정의한 </a:t>
            </a: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레이아웃을 인플레이션 후 설정해야 함</a:t>
            </a: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(3)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어댑터 정의하기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- 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 관리 역할을 하는 어댑터 클래스를 만들고 그 안에 각 아이템으로 표시할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뷰를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리턴하는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en-US" altLang="ko-KR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getView</a:t>
            </a: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()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메소드를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정의함</a:t>
            </a: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(4)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리스트뷰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정의하기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- 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화면에 보여줄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리스트뷰를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만들고 그 안에 데이터가 선택되었을 때 호출될 </a:t>
            </a:r>
            <a:r>
              <a:rPr kumimoji="0" lang="ko-KR" altLang="en-US" sz="14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리스너</a:t>
            </a:r>
            <a:r>
              <a:rPr kumimoji="0" lang="ko-KR" altLang="en-US" sz="14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객체를 정의함</a:t>
            </a:r>
            <a:endParaRPr kumimoji="0" lang="en-US" altLang="ko-KR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4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719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리스트뷰로 보여줄 때 해야 할 일들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3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3880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29575" cy="369332"/>
          </a:xfrm>
        </p:spPr>
        <p:txBody>
          <a:bodyPr/>
          <a:lstStyle/>
          <a:p>
            <a:r>
              <a:rPr lang="en-US" altLang="ko-KR" dirty="0" smtClean="0"/>
              <a:t>Custom Adapter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972" y="676482"/>
            <a:ext cx="9420225" cy="621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492586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280" name="_x69735904" descr="P04_0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916113"/>
            <a:ext cx="89408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06620" cy="369332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282" name="TextBox 4"/>
          <p:cNvSpPr txBox="1">
            <a:spLocks noChangeArrowheads="1"/>
          </p:cNvSpPr>
          <p:nvPr/>
        </p:nvSpPr>
        <p:spPr bwMode="auto">
          <a:xfrm>
            <a:off x="500063" y="1028700"/>
            <a:ext cx="9501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안드로이드에서 제공하는 대표적인 선택 위젯들은 그 사용방법을 잘 알아두어야 함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428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1567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73947" cy="36933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ustom_item.xml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999992"/>
            <a:ext cx="6655668" cy="5093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68" y="4882541"/>
            <a:ext cx="5976664" cy="1975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71692" y="450912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activity_main.xml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1172579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60638" cy="369332"/>
          </a:xfrm>
        </p:spPr>
        <p:txBody>
          <a:bodyPr/>
          <a:lstStyle/>
          <a:p>
            <a:r>
              <a:rPr lang="en-US" altLang="ko-KR" dirty="0" smtClean="0"/>
              <a:t>DriveVO.java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052736"/>
            <a:ext cx="2828925" cy="1438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7" y="2780928"/>
            <a:ext cx="8515350" cy="32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5492279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9104" cy="369332"/>
          </a:xfrm>
        </p:spPr>
        <p:txBody>
          <a:bodyPr/>
          <a:lstStyle/>
          <a:p>
            <a:r>
              <a:rPr lang="en-US" altLang="ko-KR" dirty="0" smtClean="0"/>
              <a:t>DriveAdapter.java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74690"/>
            <a:ext cx="8047509" cy="6183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4864085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79104" cy="369332"/>
          </a:xfrm>
        </p:spPr>
        <p:txBody>
          <a:bodyPr/>
          <a:lstStyle/>
          <a:p>
            <a:r>
              <a:rPr lang="en-US" altLang="ko-KR" dirty="0" smtClean="0"/>
              <a:t>DriveAdapter.java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980728"/>
            <a:ext cx="9669785" cy="55741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7276798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875723"/>
            <a:ext cx="8895531" cy="59598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936852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그룹 22"/>
          <p:cNvGrpSpPr>
            <a:grpSpLocks/>
          </p:cNvGrpSpPr>
          <p:nvPr/>
        </p:nvGrpSpPr>
        <p:grpSpPr bwMode="auto">
          <a:xfrm>
            <a:off x="785813" y="3062288"/>
            <a:ext cx="2786062" cy="1000125"/>
            <a:chOff x="785782" y="3000372"/>
            <a:chExt cx="2857520" cy="822325"/>
          </a:xfrm>
        </p:grpSpPr>
        <p:sp>
          <p:nvSpPr>
            <p:cNvPr id="58399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아이템의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58400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990600"/>
            <a:ext cx="3786188" cy="1143000"/>
            <a:chOff x="0" y="0"/>
            <a:chExt cx="1232" cy="975"/>
          </a:xfrm>
        </p:grpSpPr>
        <p:sp>
          <p:nvSpPr>
            <p:cNvPr id="58395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8396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58397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리스트뷰 사용하기 예제</a:t>
                </a:r>
              </a:p>
            </p:txBody>
          </p:sp>
          <p:sp>
            <p:nvSpPr>
              <p:cNvPr id="58398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58372" name="그룹 25"/>
          <p:cNvGrpSpPr>
            <a:grpSpLocks/>
          </p:cNvGrpSpPr>
          <p:nvPr/>
        </p:nvGrpSpPr>
        <p:grpSpPr bwMode="auto">
          <a:xfrm>
            <a:off x="3643313" y="3062288"/>
            <a:ext cx="2786062" cy="1000125"/>
            <a:chOff x="785782" y="3000372"/>
            <a:chExt cx="2857520" cy="822325"/>
          </a:xfrm>
        </p:grpSpPr>
        <p:sp>
          <p:nvSpPr>
            <p:cNvPr id="5839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한 아이템의 데이터를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넣을 클래스</a:t>
              </a:r>
            </a:p>
          </p:txBody>
        </p:sp>
        <p:sp>
          <p:nvSpPr>
            <p:cNvPr id="5839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8373" name="직사각형 27"/>
          <p:cNvSpPr>
            <a:spLocks noChangeArrowheads="1"/>
          </p:cNvSpPr>
          <p:nvPr/>
        </p:nvSpPr>
        <p:spPr bwMode="auto">
          <a:xfrm>
            <a:off x="785813" y="2133600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아이콘이 들어 있는 </a:t>
            </a:r>
            <a:r>
              <a:rPr lang="ko-KR" altLang="en-US" sz="1400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리스트뷰의</a:t>
            </a:r>
            <a:r>
              <a:rPr lang="ko-KR" altLang="en-US" sz="14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 아이템 정의</a:t>
            </a:r>
            <a:endParaRPr lang="en-US" altLang="ko-KR" sz="1400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리스트뷰의</a:t>
            </a:r>
            <a:r>
              <a:rPr lang="ko-KR" altLang="en-US" sz="14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 한 아이템을 선택했을 때 토스트 표시</a:t>
            </a:r>
            <a:endParaRPr lang="en-US" altLang="ko-KR" sz="1400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374" name="직사각형 27"/>
          <p:cNvSpPr>
            <a:spLocks noChangeArrowheads="1"/>
          </p:cNvSpPr>
          <p:nvPr/>
        </p:nvSpPr>
        <p:spPr bwMode="auto">
          <a:xfrm>
            <a:off x="714375" y="4062413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한 아이템으로 보여질 뷰의 </a:t>
            </a:r>
            <a:r>
              <a:rPr lang="en-US" altLang="ko-KR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375" name="직사각형 27"/>
          <p:cNvSpPr>
            <a:spLocks noChangeArrowheads="1"/>
          </p:cNvSpPr>
          <p:nvPr/>
        </p:nvSpPr>
        <p:spPr bwMode="auto">
          <a:xfrm>
            <a:off x="3571875" y="4062413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한 아이템의 데이터를 넣을 클래스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376" name="그룹 22"/>
          <p:cNvGrpSpPr>
            <a:grpSpLocks/>
          </p:cNvGrpSpPr>
          <p:nvPr/>
        </p:nvGrpSpPr>
        <p:grpSpPr bwMode="auto">
          <a:xfrm>
            <a:off x="785813" y="4824413"/>
            <a:ext cx="2786062" cy="1000125"/>
            <a:chOff x="785782" y="3000372"/>
            <a:chExt cx="2857520" cy="822325"/>
          </a:xfrm>
        </p:grpSpPr>
        <p:sp>
          <p:nvSpPr>
            <p:cNvPr id="5839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어댑터 클래스 정의</a:t>
              </a:r>
            </a:p>
          </p:txBody>
        </p:sp>
        <p:sp>
          <p:nvSpPr>
            <p:cNvPr id="5839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58377" name="그룹 25"/>
          <p:cNvGrpSpPr>
            <a:grpSpLocks/>
          </p:cNvGrpSpPr>
          <p:nvPr/>
        </p:nvGrpSpPr>
        <p:grpSpPr bwMode="auto">
          <a:xfrm>
            <a:off x="3643313" y="4824413"/>
            <a:ext cx="2786062" cy="1000125"/>
            <a:chOff x="785782" y="3000372"/>
            <a:chExt cx="2857520" cy="822325"/>
          </a:xfrm>
        </p:grpSpPr>
        <p:sp>
          <p:nvSpPr>
            <p:cNvPr id="58389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리스트뷰를 사용하는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58390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8378" name="직사각형 27"/>
          <p:cNvSpPr>
            <a:spLocks noChangeArrowheads="1"/>
          </p:cNvSpPr>
          <p:nvPr/>
        </p:nvSpPr>
        <p:spPr bwMode="auto">
          <a:xfrm>
            <a:off x="714375" y="5824538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리스트뷰를 보여주는 역할을 하는 어댑터 클래스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379" name="직사각형 27"/>
          <p:cNvSpPr>
            <a:spLocks noChangeArrowheads="1"/>
          </p:cNvSpPr>
          <p:nvPr/>
        </p:nvSpPr>
        <p:spPr bwMode="auto">
          <a:xfrm>
            <a:off x="3571875" y="5824538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리스트뷰를 사용하는 메인 액티비티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380" name="그룹 35"/>
          <p:cNvGrpSpPr>
            <a:grpSpLocks/>
          </p:cNvGrpSpPr>
          <p:nvPr/>
        </p:nvGrpSpPr>
        <p:grpSpPr bwMode="auto">
          <a:xfrm>
            <a:off x="6500813" y="4833938"/>
            <a:ext cx="2786062" cy="1000125"/>
            <a:chOff x="785782" y="3000372"/>
            <a:chExt cx="2857520" cy="822325"/>
          </a:xfrm>
        </p:grpSpPr>
        <p:sp>
          <p:nvSpPr>
            <p:cNvPr id="5838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리스트뷰 선택 이벤트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처리 코드 작성</a:t>
              </a:r>
            </a:p>
          </p:txBody>
        </p:sp>
        <p:sp>
          <p:nvSpPr>
            <p:cNvPr id="5838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58381" name="직사각형 27"/>
          <p:cNvSpPr>
            <a:spLocks noChangeArrowheads="1"/>
          </p:cNvSpPr>
          <p:nvPr/>
        </p:nvSpPr>
        <p:spPr bwMode="auto">
          <a:xfrm>
            <a:off x="6429375" y="5834063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한 아이템을 선택했을 때의 이벤트 처리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리스트뷰 사용하기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38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385" name="_x177895520" descr="P02_S005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909638"/>
            <a:ext cx="137477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_x42482104" descr="P02_S005_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909638"/>
            <a:ext cx="1374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1938" y="1196752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이미지복사</a:t>
            </a:r>
            <a:endParaRPr lang="en-US" altLang="ko-KR" dirty="0" smtClean="0"/>
          </a:p>
          <a:p>
            <a:r>
              <a:rPr lang="ko-KR" altLang="en-US" dirty="0" smtClean="0"/>
              <a:t>메인 화면에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4456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423" name="_x70177184" descr="P04_0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911350"/>
            <a:ext cx="6350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90525" y="1911350"/>
            <a:ext cx="6408738" cy="2160588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25" name="직사각형 9"/>
          <p:cNvSpPr>
            <a:spLocks noChangeArrowheads="1"/>
          </p:cNvSpPr>
          <p:nvPr/>
        </p:nvSpPr>
        <p:spPr bwMode="auto">
          <a:xfrm>
            <a:off x="1808163" y="3619500"/>
            <a:ext cx="359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리스트뷰의 한 아이템이 갖는 레이아웃의 예</a:t>
            </a:r>
            <a:r>
              <a:rPr lang="en-US" altLang="ko-KR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0525" y="4286250"/>
            <a:ext cx="9505950" cy="20224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&lt;?</a:t>
            </a:r>
            <a:r>
              <a:rPr lang="en-US" altLang="ko-KR" sz="1600" dirty="0">
                <a:solidFill>
                  <a:srgbClr val="3F7F7F"/>
                </a:solidFill>
              </a:rPr>
              <a:t>xml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7F007F"/>
                </a:solidFill>
              </a:rPr>
              <a:t>version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"1.0"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7F007F"/>
                </a:solidFill>
              </a:rPr>
              <a:t>encoding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"utf-8"</a:t>
            </a:r>
            <a:r>
              <a:rPr lang="en-US" altLang="ko-KR" sz="1600" dirty="0">
                <a:solidFill>
                  <a:srgbClr val="008080"/>
                </a:solidFill>
              </a:rPr>
              <a:t>?&gt;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</a:rPr>
              <a:t>LinearLayout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7F007F"/>
                </a:solidFill>
              </a:rPr>
              <a:t>xmlns:android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"http://schemas.android.com/apk/res/android"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android:layout_width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"wrap_content"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android:layout_height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"wrap_content"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7F007F"/>
                </a:solidFill>
              </a:rPr>
              <a:t>  android:orientation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</a:rPr>
              <a:t>"horizontal"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8080"/>
                </a:solidFill>
              </a:rPr>
              <a:t>  &gt;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3875" y="61229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133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 아이템으로 보여줄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29" name="TextBox 4"/>
          <p:cNvSpPr txBox="1">
            <a:spLocks noChangeArrowheads="1"/>
          </p:cNvSpPr>
          <p:nvPr/>
        </p:nvSpPr>
        <p:spPr bwMode="auto">
          <a:xfrm>
            <a:off x="500063" y="1028700"/>
            <a:ext cx="9501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선택위젯에서 각각의 아이템은 동일한 레이아웃을 가진 뷰가 반복적으로 보여짐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각각의 아이템을 위한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레이아웃이 필요함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043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014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ImageView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"@+id/iconItem"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android:padding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"8dip"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android:layout_gravity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"center_vertical"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/&gt;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</a:endParaRPr>
          </a:p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android:orientation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"vertical"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android:layout_alignParentLeft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"true"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2651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72438" y="61229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5" name="TextBox 6"/>
          <p:cNvSpPr txBox="1">
            <a:spLocks noChangeArrowheads="1"/>
          </p:cNvSpPr>
          <p:nvPr/>
        </p:nvSpPr>
        <p:spPr bwMode="auto">
          <a:xfrm>
            <a:off x="5143500" y="2276475"/>
            <a:ext cx="2232025" cy="5222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왼쪽에 보이는 이미지뷰 정의</a:t>
            </a:r>
          </a:p>
        </p:txBody>
      </p:sp>
      <p:sp>
        <p:nvSpPr>
          <p:cNvPr id="27" name="타원 26"/>
          <p:cNvSpPr/>
          <p:nvPr/>
        </p:nvSpPr>
        <p:spPr>
          <a:xfrm>
            <a:off x="5000625" y="2289175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오른쪽 대괄호 27"/>
          <p:cNvSpPr/>
          <p:nvPr/>
        </p:nvSpPr>
        <p:spPr>
          <a:xfrm>
            <a:off x="4495800" y="1773238"/>
            <a:ext cx="215900" cy="16557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63007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 아이템으로 보여줄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73994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00566" cy="369332"/>
          </a:xfrm>
        </p:spPr>
        <p:txBody>
          <a:bodyPr/>
          <a:lstStyle/>
          <a:p>
            <a:r>
              <a:rPr lang="en-US" altLang="ko-KR" dirty="0" smtClean="0"/>
              <a:t>singer_item.xml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421"/>
            <a:ext cx="5402958" cy="6170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44" y="654421"/>
            <a:ext cx="5267325" cy="236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659" y="4383917"/>
            <a:ext cx="5411341" cy="242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39644" y="393305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activity_main.xml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1368072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525" y="1714500"/>
            <a:ext cx="9505950" cy="437991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public class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SingerItem {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String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String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mobile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age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resId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public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SingerItem(String name, String mobile,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age,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resId) {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name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 name;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mobile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 mobile;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age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 age;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resId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 resId;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 아이템으로 보여줄 데이터 클래스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71" name="TextBox 4"/>
          <p:cNvSpPr txBox="1">
            <a:spLocks noChangeArrowheads="1"/>
          </p:cNvSpPr>
          <p:nvPr/>
        </p:nvSpPr>
        <p:spPr bwMode="auto">
          <a:xfrm>
            <a:off x="500063" y="1028700"/>
            <a:ext cx="9501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각각의 아이템을 위한 데이터도 별도의 클래스로 정의하여 사용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6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0316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036" y="764704"/>
            <a:ext cx="7980759" cy="55361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4860903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58567" cy="369332"/>
          </a:xfrm>
        </p:spPr>
        <p:txBody>
          <a:bodyPr/>
          <a:lstStyle/>
          <a:p>
            <a:r>
              <a:rPr lang="en-US" altLang="ko-KR" dirty="0" smtClean="0"/>
              <a:t>SingerItem.java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620688"/>
            <a:ext cx="6984776" cy="2925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3740146"/>
            <a:ext cx="6984776" cy="30946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3770289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class</a:t>
            </a:r>
            <a:r>
              <a:rPr lang="en-US" altLang="ko-KR" dirty="0">
                <a:solidFill>
                  <a:srgbClr val="000000"/>
                </a:solidFill>
              </a:rPr>
              <a:t> SingerAdapter </a:t>
            </a:r>
            <a:r>
              <a:rPr lang="en-US" altLang="ko-KR" b="1" dirty="0">
                <a:solidFill>
                  <a:srgbClr val="7F0055"/>
                </a:solidFill>
              </a:rPr>
              <a:t>extends</a:t>
            </a:r>
            <a:r>
              <a:rPr lang="en-US" altLang="ko-KR" dirty="0">
                <a:solidFill>
                  <a:srgbClr val="000000"/>
                </a:solidFill>
              </a:rPr>
              <a:t> BaseAdapter {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private</a:t>
            </a:r>
            <a:r>
              <a:rPr lang="en-US" altLang="ko-KR" dirty="0">
                <a:solidFill>
                  <a:srgbClr val="000000"/>
                </a:solidFill>
              </a:rPr>
              <a:t> Context </a:t>
            </a:r>
            <a:r>
              <a:rPr lang="en-US" altLang="ko-KR" dirty="0">
                <a:solidFill>
                  <a:srgbClr val="0000C0"/>
                </a:solidFill>
              </a:rPr>
              <a:t>context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rgbClr val="7F0055"/>
              </a:solidFill>
            </a:endParaRP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private</a:t>
            </a:r>
            <a:r>
              <a:rPr lang="en-US" altLang="ko-KR" dirty="0">
                <a:solidFill>
                  <a:srgbClr val="000000"/>
                </a:solidFill>
              </a:rPr>
              <a:t> ArrayList&lt;SingerItem&gt; </a:t>
            </a:r>
            <a:r>
              <a:rPr lang="en-US" altLang="ko-KR" dirty="0">
                <a:solidFill>
                  <a:srgbClr val="0000C0"/>
                </a:solidFill>
              </a:rPr>
              <a:t>items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dirty="0">
                <a:solidFill>
                  <a:srgbClr val="000000"/>
                </a:solidFill>
              </a:rPr>
              <a:t> ArrayList&lt;SingerItem&gt;();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rgbClr val="7F0055"/>
              </a:solidFill>
            </a:endParaRP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public</a:t>
            </a:r>
            <a:r>
              <a:rPr lang="en-US" altLang="ko-KR" dirty="0">
                <a:solidFill>
                  <a:srgbClr val="000000"/>
                </a:solidFill>
              </a:rPr>
              <a:t> SingerAdapter(Context context) {</a:t>
            </a:r>
          </a:p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C0"/>
                </a:solidFill>
              </a:rPr>
              <a:t>  context</a:t>
            </a:r>
            <a:r>
              <a:rPr lang="en-US" altLang="ko-KR" dirty="0">
                <a:solidFill>
                  <a:srgbClr val="000000"/>
                </a:solidFill>
              </a:rPr>
              <a:t> = context;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}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…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public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getCount() {</a:t>
            </a:r>
          </a:p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return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C0"/>
                </a:solidFill>
              </a:rPr>
              <a:t>items</a:t>
            </a:r>
            <a:r>
              <a:rPr lang="en-US" altLang="ko-KR" dirty="0">
                <a:solidFill>
                  <a:srgbClr val="000000"/>
                </a:solidFill>
              </a:rPr>
              <a:t>.size();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}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…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public</a:t>
            </a:r>
            <a:r>
              <a:rPr lang="en-US" altLang="ko-KR" dirty="0">
                <a:solidFill>
                  <a:srgbClr val="000000"/>
                </a:solidFill>
              </a:rPr>
              <a:t> Object getItem(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position) {</a:t>
            </a:r>
          </a:p>
          <a:p>
            <a:pPr indent="17621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return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C0"/>
                </a:solidFill>
              </a:rPr>
              <a:t>items</a:t>
            </a:r>
            <a:r>
              <a:rPr lang="en-US" altLang="ko-KR" dirty="0">
                <a:solidFill>
                  <a:srgbClr val="000000"/>
                </a:solidFill>
              </a:rPr>
              <a:t>.get(position);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}</a:t>
            </a:r>
          </a:p>
          <a:p>
            <a:pPr indent="889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 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2438" y="6122988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새로운 어댑터 클래스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2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3902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dirty="0">
                <a:solidFill>
                  <a:srgbClr val="8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@Override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public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 getView(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int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position, View convertView, ViewGroup viewGroup) { 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SingerItemView view =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new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SingerItemView(getApplicationContext());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SingerItem item =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items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.get(position);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view.setName(item.getName());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view.setMobile(item.getMobile());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view.setAge(item.getAge());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view.setImage(item.getResId());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return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새로운 어댑터 클래스 정의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9128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3550" y="3265488"/>
            <a:ext cx="9504363" cy="2663825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3550" y="1266825"/>
            <a:ext cx="9505950" cy="1590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[Reference]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View getView (int position, View convertView, ViewGroup parent)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63550" y="3411538"/>
            <a:ext cx="942181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첫 번째 파라미터 </a:t>
            </a: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-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아이템의 인덱스를 의미하는 것으로 리스트뷰에서 보일 아이템의 위치 정보라 할 수 있음</a:t>
            </a: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                       0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부터 시작하여 아이템의 개수만큼 파라미터로 전달됨</a:t>
            </a:r>
            <a:endParaRPr kumimoji="0" lang="en-US" altLang="ko-KR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두 번째 파라미터 </a:t>
            </a: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-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현재 인덱스에 해당하는 뷰 객체를 의미하는데 안드로이드에서는 선택 위젯이 데이터가 많아</a:t>
            </a:r>
            <a:endParaRPr kumimoji="0" lang="en-US" altLang="ko-KR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                     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스크롤될 때 뷰를 재활용하는 메커니즘을 가지고 있어 한 번 만들어진 뷰가 화면 상에 그대로</a:t>
            </a:r>
            <a:endParaRPr kumimoji="0" lang="en-US" altLang="ko-KR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                     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다시 보일 수 있도록 되어 있음</a:t>
            </a: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따라서 이 뷰가 널값이 아니면 재활용 가능함</a:t>
            </a:r>
            <a:endParaRPr kumimoji="0" lang="en-US" altLang="ko-KR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세 번째 파라미터 </a:t>
            </a:r>
            <a:r>
              <a:rPr kumimoji="0" lang="en-US" altLang="ko-KR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- </a:t>
            </a:r>
            <a:r>
              <a:rPr kumimoji="0" lang="ko-KR" altLang="en-US" sz="14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부모 컨테이너 객체임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4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41575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getView()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6568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41713" cy="369332"/>
          </a:xfrm>
        </p:spPr>
        <p:txBody>
          <a:bodyPr/>
          <a:lstStyle/>
          <a:p>
            <a:r>
              <a:rPr lang="en-US" altLang="ko-KR" dirty="0" smtClean="0"/>
              <a:t>SingerAdapter.java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853209"/>
            <a:ext cx="8828775" cy="5960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72" y="2132856"/>
            <a:ext cx="5388496" cy="26536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3376829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2575" y="1484313"/>
            <a:ext cx="9721850" cy="452596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listView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= (ListView) findViewById(R.id.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listView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 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=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SingerAdapter(); 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소녀시대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"010-1000-1000"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20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걸스데이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"010-2000-2000"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22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singer2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여자친구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"010-3000-3000"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21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singer3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티아라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"010-4000-4000"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24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singer4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"AOA"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"010-5000-5000"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25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singer5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listView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.setAdapter(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 </a:t>
            </a:r>
            <a:endParaRPr lang="ko-KR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 </a:t>
            </a:r>
            <a:endParaRPr lang="ko-KR" altLang="ko-KR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1390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1124744"/>
            <a:ext cx="9865096" cy="52499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9653683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72444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리스트 추가 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리스트뷰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4" y="966919"/>
            <a:ext cx="3066900" cy="5100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7436" y="1484784"/>
            <a:ext cx="5331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activity_main.xml 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EditText</a:t>
            </a:r>
            <a:r>
              <a:rPr lang="en-US" altLang="ko-KR" sz="2000" dirty="0" smtClean="0"/>
              <a:t>, Button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err="1" smtClean="0"/>
              <a:t>MainActivity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35734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9" y="606578"/>
            <a:ext cx="8691378" cy="3614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1" y="4221088"/>
            <a:ext cx="6734175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>
            <a:off x="2551212" y="4869160"/>
            <a:ext cx="2664296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78" y="5445224"/>
            <a:ext cx="6846425" cy="1316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92096" y="47169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추가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9764" y="58781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40291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5240" name="그림 13" descr="Image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1" name="Rectangle 3"/>
          <p:cNvSpPr>
            <a:spLocks noChangeArrowheads="1"/>
          </p:cNvSpPr>
          <p:nvPr/>
        </p:nvSpPr>
        <p:spPr bwMode="auto">
          <a:xfrm>
            <a:off x="759790" y="2741613"/>
            <a:ext cx="156907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11-2.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9524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그리드뷰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252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선택 위젯의 사용과 커스텀뷰 만들기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8975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7630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95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애니메이션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996" y="770819"/>
            <a:ext cx="8938393" cy="5671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그룹 22"/>
          <p:cNvGrpSpPr>
            <a:grpSpLocks/>
          </p:cNvGrpSpPr>
          <p:nvPr/>
        </p:nvGrpSpPr>
        <p:grpSpPr bwMode="auto">
          <a:xfrm>
            <a:off x="785813" y="3357563"/>
            <a:ext cx="2786062" cy="1000125"/>
            <a:chOff x="785782" y="3000372"/>
            <a:chExt cx="2857520" cy="822325"/>
          </a:xfrm>
        </p:grpSpPr>
        <p:sp>
          <p:nvSpPr>
            <p:cNvPr id="97298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어댑터 클래스 정의</a:t>
              </a:r>
            </a:p>
          </p:txBody>
        </p:sp>
        <p:sp>
          <p:nvSpPr>
            <p:cNvPr id="97299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97294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9729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97296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그리드뷰 사용하기 예제</a:t>
                </a:r>
              </a:p>
            </p:txBody>
          </p:sp>
          <p:sp>
            <p:nvSpPr>
              <p:cNvPr id="97297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97284" name="그룹 25"/>
          <p:cNvGrpSpPr>
            <a:grpSpLocks/>
          </p:cNvGrpSpPr>
          <p:nvPr/>
        </p:nvGrpSpPr>
        <p:grpSpPr bwMode="auto">
          <a:xfrm>
            <a:off x="3643313" y="3357563"/>
            <a:ext cx="2786062" cy="1000125"/>
            <a:chOff x="785782" y="3000372"/>
            <a:chExt cx="2857520" cy="822325"/>
          </a:xfrm>
        </p:grpSpPr>
        <p:sp>
          <p:nvSpPr>
            <p:cNvPr id="9729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9729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97285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테이블 형태로 보여주는 데이터를 관리할 어댑터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테이블 모양의 뷰 생성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286" name="직사각형 27"/>
          <p:cNvSpPr>
            <a:spLocks noChangeArrowheads="1"/>
          </p:cNvSpPr>
          <p:nvPr/>
        </p:nvSpPr>
        <p:spPr bwMode="auto">
          <a:xfrm>
            <a:off x="714375" y="4357688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그리드뷰를 위한 어댑터 클래스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287" name="직사각형 27"/>
          <p:cNvSpPr>
            <a:spLocks noChangeArrowheads="1"/>
          </p:cNvSpPr>
          <p:nvPr/>
        </p:nvSpPr>
        <p:spPr bwMode="auto">
          <a:xfrm>
            <a:off x="3571875" y="4357688"/>
            <a:ext cx="27860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 그리드뷰와 어댑터를 이용해 화면에 표시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그리드뷰 사용하기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그리드뷰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7291" name="_x176995096" descr="P02_S005_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836613"/>
            <a:ext cx="1789112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9881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0525" y="2597150"/>
            <a:ext cx="9505950" cy="34925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808000"/>
                </a:solidFill>
                <a:ea typeface="굴림" pitchFamily="50" charset="-127"/>
              </a:rPr>
              <a:t>@Override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protected void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onCreate(Bundle savedInstanceState) {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super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.onCreate(savedInstanceState);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setContentView(R.layout.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activity_main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gridView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= (GridView) findViewById(R.id.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gridView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= 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SingerAdapter();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.addItem(</a:t>
            </a:r>
            <a:r>
              <a:rPr lang="en-US" altLang="ko-KR" b="1">
                <a:solidFill>
                  <a:srgbClr val="000080"/>
                </a:solidFill>
                <a:ea typeface="굴림" pitchFamily="50" charset="-127"/>
              </a:rPr>
              <a:t>new 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SingerItem(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ko-KR" altLang="ko-KR" b="1">
                <a:solidFill>
                  <a:srgbClr val="008000"/>
                </a:solidFill>
                <a:latin typeface="굴림" pitchFamily="50" charset="-127"/>
                <a:ea typeface="굴림" pitchFamily="50" charset="-127"/>
              </a:rPr>
              <a:t>소녀시대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 b="1">
                <a:solidFill>
                  <a:srgbClr val="008000"/>
                </a:solidFill>
                <a:ea typeface="굴림" pitchFamily="50" charset="-127"/>
              </a:rPr>
              <a:t>"010-1000-1000"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en-US" altLang="ko-KR">
                <a:solidFill>
                  <a:srgbClr val="0000FF"/>
                </a:solidFill>
                <a:ea typeface="굴림" pitchFamily="50" charset="-127"/>
              </a:rPr>
              <a:t>20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, R.drawable.</a:t>
            </a:r>
            <a:r>
              <a:rPr lang="en-US" altLang="ko-KR" b="1" i="1">
                <a:solidFill>
                  <a:srgbClr val="660E7A"/>
                </a:solidFill>
                <a:ea typeface="굴림" pitchFamily="50" charset="-127"/>
              </a:rPr>
              <a:t>singer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));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…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gridView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.setAdapter(</a:t>
            </a:r>
            <a:r>
              <a:rPr lang="en-US" altLang="ko-KR" b="1">
                <a:solidFill>
                  <a:srgbClr val="660E7A"/>
                </a:solidFill>
                <a:ea typeface="굴림" pitchFamily="50" charset="-127"/>
              </a:rPr>
              <a:t>adapter</a:t>
            </a:r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);</a:t>
            </a:r>
            <a:endParaRPr lang="ko-KR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>
                <a:solidFill>
                  <a:srgbClr val="FFFFFF"/>
                </a:solidFill>
                <a:cs typeface="Times New Roman" pitchFamily="18" charset="0"/>
              </a:rPr>
              <a:t> </a:t>
            </a:r>
            <a:endParaRPr lang="ko-KR" altLang="ko-KR">
              <a:solidFill>
                <a:srgbClr val="FFFFFF"/>
              </a:solidFill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2763" y="5908675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0525" y="1773238"/>
            <a:ext cx="9505950" cy="70326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7" name="TextBox 2"/>
          <p:cNvSpPr txBox="1">
            <a:spLocks noChangeArrowheads="1"/>
          </p:cNvSpPr>
          <p:nvPr/>
        </p:nvSpPr>
        <p:spPr bwMode="auto">
          <a:xfrm>
            <a:off x="474663" y="1893888"/>
            <a:ext cx="94218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칼럼의 개수 정의 </a:t>
            </a: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: numColumns </a:t>
            </a: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</a:t>
            </a: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코드 작성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9" name="TextBox 4"/>
          <p:cNvSpPr txBox="1">
            <a:spLocks noChangeArrowheads="1"/>
          </p:cNvSpPr>
          <p:nvPr/>
        </p:nvSpPr>
        <p:spPr bwMode="auto">
          <a:xfrm>
            <a:off x="500063" y="1028700"/>
            <a:ext cx="9501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테이블 모양으로 데이터를 보여주기 위해 그리드뷰 위젯을 사용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fontAlgn="b" latinLnBrk="0" hangingPunct="1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리스트뷰를 만들 때와 동일한 방법을 사용하나 칼럼의 개수를 정의하는 것이 다름</a:t>
            </a:r>
            <a:endParaRPr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9934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그리드뷰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9341" name="_x176995096" descr="P02_S005_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2781300"/>
            <a:ext cx="1439863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00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7" y="908720"/>
            <a:ext cx="630555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8" y="764704"/>
            <a:ext cx="4700786" cy="5990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5243013" y="185835"/>
            <a:ext cx="23005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singer_item.xml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03140" y="980728"/>
            <a:ext cx="1944216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295628" y="6344792"/>
            <a:ext cx="3312368" cy="4104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09717" y="4487491"/>
            <a:ext cx="3312368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176994376" descr="P02_S005_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0" y="2822262"/>
            <a:ext cx="2097460" cy="37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51936"/>
      </p:ext>
    </p:extLst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205037"/>
            <a:ext cx="7343775" cy="2447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1831132" y="3284984"/>
            <a:ext cx="6912768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84306"/>
      </p:ext>
    </p:extLst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0318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앱 실행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8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-윤고딕120" pitchFamily="18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-윤고딕120" pitchFamily="18" charset="-127"/>
              </a:rPr>
              <a:t>그리드뷰 사용하기</a:t>
            </a:r>
            <a:endParaRPr kumimoji="0" lang="en-US" altLang="ko-KR" sz="1400" b="1">
              <a:solidFill>
                <a:srgbClr val="7C3B06"/>
              </a:solidFill>
              <a:latin typeface="-윤고딕120" pitchFamily="18" charset="-127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1384" name="_x176994376" descr="P02_S005_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1484313"/>
            <a:ext cx="259238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3522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5553" cy="369332"/>
          </a:xfrm>
        </p:spPr>
        <p:txBody>
          <a:bodyPr/>
          <a:lstStyle/>
          <a:p>
            <a:r>
              <a:rPr lang="ko-KR" altLang="en-US" smtClean="0"/>
              <a:t>실습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20" y="2348880"/>
            <a:ext cx="7505700" cy="2152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3020" y="1052736"/>
            <a:ext cx="4636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smtClean="0"/>
              <a:t>MyAdapter </a:t>
            </a:r>
            <a:r>
              <a:rPr lang="ko-KR" altLang="en-US" sz="2000" smtClean="0"/>
              <a:t>프로젝트 생성</a:t>
            </a:r>
            <a:endParaRPr lang="en-US" altLang="ko-KR" sz="2000" smtClean="0"/>
          </a:p>
          <a:p>
            <a:pPr marL="342900" indent="-342900">
              <a:buAutoNum type="arabicPeriod"/>
            </a:pPr>
            <a:r>
              <a:rPr lang="en-US" altLang="ko-KR" sz="2000" smtClean="0"/>
              <a:t>activity_main.xml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&lt;ListView&gt;</a:t>
            </a:r>
            <a:r>
              <a:rPr lang="ko-KR" altLang="en-US" sz="2000" smtClean="0"/>
              <a:t>추가</a:t>
            </a:r>
            <a:endParaRPr lang="en-US" altLang="ko-KR" sz="2000" smtClean="0"/>
          </a:p>
          <a:p>
            <a:pPr marL="342900" indent="-342900">
              <a:buAutoNum type="arabicPeriod"/>
            </a:pPr>
            <a:r>
              <a:rPr lang="ko-KR" altLang="en-US" sz="2000" smtClean="0"/>
              <a:t>실행</a:t>
            </a:r>
            <a:endParaRPr lang="ko-KR" alt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644" y="620688"/>
            <a:ext cx="34956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68744" cy="369332"/>
          </a:xfrm>
        </p:spPr>
        <p:txBody>
          <a:bodyPr/>
          <a:lstStyle/>
          <a:p>
            <a:r>
              <a:rPr lang="en-US" altLang="ko-KR" smtClean="0"/>
              <a:t>ArrayAdapter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980" y="764704"/>
            <a:ext cx="9386887" cy="58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229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64" y="980728"/>
            <a:ext cx="35052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3260" y="980728"/>
            <a:ext cx="7096125" cy="3171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05300"/>
            <a:ext cx="3609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5791572" y="3284984"/>
            <a:ext cx="3456384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3340" y="5661248"/>
            <a:ext cx="3717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android.R.layout.simple_list_multiple_choice</a:t>
            </a:r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1252" y="4149080"/>
            <a:ext cx="7277044" cy="864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직선 화살표 연결선 8"/>
          <p:cNvCxnSpPr>
            <a:stCxn id="7" idx="0"/>
            <a:endCxn id="6" idx="4"/>
          </p:cNvCxnSpPr>
          <p:nvPr/>
        </p:nvCxnSpPr>
        <p:spPr>
          <a:xfrm flipV="1">
            <a:off x="5562022" y="3573016"/>
            <a:ext cx="1957742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1648" y="3645024"/>
            <a:ext cx="3128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listView.setOnItemClickListener(this);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3620" y="1196752"/>
            <a:ext cx="3883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implements AdapterView.OnItemClickListener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68744" cy="369332"/>
          </a:xfrm>
        </p:spPr>
        <p:txBody>
          <a:bodyPr/>
          <a:lstStyle/>
          <a:p>
            <a:r>
              <a:rPr lang="en-US" altLang="ko-KR" smtClean="0"/>
              <a:t>ArrayAdapter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980728"/>
            <a:ext cx="9172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710941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42510</TotalTime>
  <Words>958</Words>
  <Application>Microsoft Office PowerPoint</Application>
  <PresentationFormat>35mm 슬라이드</PresentationFormat>
  <Paragraphs>213</Paragraphs>
  <Slides>54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굴림</vt:lpstr>
      <vt:lpstr>나눔고딕</vt:lpstr>
      <vt:lpstr>나눔고딕 ExtraBold</vt:lpstr>
      <vt:lpstr>맑은 고딕</vt:lpstr>
      <vt:lpstr>새굴림</vt:lpstr>
      <vt:lpstr>-윤고딕120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왜 굳이 선택위젯이라는 이름으로 구분할까?</vt:lpstr>
      <vt:lpstr>대표적인 AdapterView</vt:lpstr>
      <vt:lpstr>PowerPoint 프레젠테이션</vt:lpstr>
      <vt:lpstr>Adapter와 AdapterView</vt:lpstr>
      <vt:lpstr>실습</vt:lpstr>
      <vt:lpstr>ArrayAdapter</vt:lpstr>
      <vt:lpstr>MainActivity.java</vt:lpstr>
      <vt:lpstr>ArrayAdapter</vt:lpstr>
      <vt:lpstr>ArrayAdaptor 생성자</vt:lpstr>
      <vt:lpstr>main_item.xml</vt:lpstr>
      <vt:lpstr>PowerPoint 프레젠테이션</vt:lpstr>
      <vt:lpstr>layout/main_item.xml</vt:lpstr>
      <vt:lpstr>PowerPoint 프레젠테이션</vt:lpstr>
      <vt:lpstr>PowerPoint 프레젠테이션</vt:lpstr>
      <vt:lpstr>PowerPoint 프레젠테이션</vt:lpstr>
      <vt:lpstr>activity_main.xml</vt:lpstr>
      <vt:lpstr>MainActivity.java</vt:lpstr>
      <vt:lpstr>MainActivity.java</vt:lpstr>
      <vt:lpstr>DBHelper.java</vt:lpstr>
      <vt:lpstr>main_item1.xml</vt:lpstr>
      <vt:lpstr>main_item2.xml</vt:lpstr>
      <vt:lpstr>커스텀 Adapter</vt:lpstr>
      <vt:lpstr>커스텀 Adapter</vt:lpstr>
      <vt:lpstr>커스텀 Adapter</vt:lpstr>
      <vt:lpstr>커스텀 Adapter</vt:lpstr>
      <vt:lpstr>커스텀 Adapter</vt:lpstr>
      <vt:lpstr>리스트뷰로 보여줄 때 해야 할 일들</vt:lpstr>
      <vt:lpstr>Custom Adapter 실습</vt:lpstr>
      <vt:lpstr>custom_item.xml</vt:lpstr>
      <vt:lpstr>DriveVO.java</vt:lpstr>
      <vt:lpstr>DriveAdapter.java</vt:lpstr>
      <vt:lpstr>DriveAdapter.java</vt:lpstr>
      <vt:lpstr>MainActivity.java</vt:lpstr>
      <vt:lpstr>리스트뷰 사용하기 예제</vt:lpstr>
      <vt:lpstr>한 아이템으로 보여줄 XML 레이아웃 정의</vt:lpstr>
      <vt:lpstr>한 아이템으로 보여줄 XML 레이아웃 정의 (계속)</vt:lpstr>
      <vt:lpstr>singer_item.xml</vt:lpstr>
      <vt:lpstr>한 아이템으로 보여줄 데이터 클래스 정의</vt:lpstr>
      <vt:lpstr>SingerItem.java</vt:lpstr>
      <vt:lpstr>새로운 어댑터 클래스 정의</vt:lpstr>
      <vt:lpstr>새로운 어댑터 클래스 정의 (계속)</vt:lpstr>
      <vt:lpstr>getView() 메소드</vt:lpstr>
      <vt:lpstr>SingerAdapter.java</vt:lpstr>
      <vt:lpstr>메인 액티비티 코드 만들기</vt:lpstr>
      <vt:lpstr>MainActivity.java</vt:lpstr>
      <vt:lpstr>리스트 추가 화면</vt:lpstr>
      <vt:lpstr>MainActivity.java</vt:lpstr>
      <vt:lpstr>PowerPoint 프레젠테이션</vt:lpstr>
      <vt:lpstr>그리드뷰 사용하기 예제</vt:lpstr>
      <vt:lpstr>메인 액티비티 코드 작성</vt:lpstr>
      <vt:lpstr>activity_main.xml</vt:lpstr>
      <vt:lpstr>MainActivity.java</vt:lpstr>
      <vt:lpstr>앱 실행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3380</cp:revision>
  <dcterms:modified xsi:type="dcterms:W3CDTF">2018-05-10T01:31:18Z</dcterms:modified>
</cp:coreProperties>
</file>