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3" r:id="rId2"/>
  </p:sldMasterIdLst>
  <p:notesMasterIdLst>
    <p:notesMasterId r:id="rId40"/>
  </p:notesMasterIdLst>
  <p:handoutMasterIdLst>
    <p:handoutMasterId r:id="rId41"/>
  </p:handoutMasterIdLst>
  <p:sldIdLst>
    <p:sldId id="1111" r:id="rId3"/>
    <p:sldId id="1129" r:id="rId4"/>
    <p:sldId id="1130" r:id="rId5"/>
    <p:sldId id="1109" r:id="rId6"/>
    <p:sldId id="1123" r:id="rId7"/>
    <p:sldId id="1141" r:id="rId8"/>
    <p:sldId id="1142" r:id="rId9"/>
    <p:sldId id="1126" r:id="rId10"/>
    <p:sldId id="1143" r:id="rId11"/>
    <p:sldId id="1144" r:id="rId12"/>
    <p:sldId id="1127" r:id="rId13"/>
    <p:sldId id="1128" r:id="rId14"/>
    <p:sldId id="1145" r:id="rId15"/>
    <p:sldId id="1146" r:id="rId16"/>
    <p:sldId id="1148" r:id="rId17"/>
    <p:sldId id="1147" r:id="rId18"/>
    <p:sldId id="1149" r:id="rId19"/>
    <p:sldId id="1087" r:id="rId20"/>
    <p:sldId id="1136" r:id="rId21"/>
    <p:sldId id="1158" r:id="rId22"/>
    <p:sldId id="1150" r:id="rId23"/>
    <p:sldId id="1137" r:id="rId24"/>
    <p:sldId id="1151" r:id="rId25"/>
    <p:sldId id="1138" r:id="rId26"/>
    <p:sldId id="1157" r:id="rId27"/>
    <p:sldId id="1139" r:id="rId28"/>
    <p:sldId id="1155" r:id="rId29"/>
    <p:sldId id="1156" r:id="rId30"/>
    <p:sldId id="1093" r:id="rId31"/>
    <p:sldId id="1095" r:id="rId32"/>
    <p:sldId id="1097" r:id="rId33"/>
    <p:sldId id="1098" r:id="rId34"/>
    <p:sldId id="1099" r:id="rId35"/>
    <p:sldId id="1160" r:id="rId36"/>
    <p:sldId id="1100" r:id="rId37"/>
    <p:sldId id="1101" r:id="rId38"/>
    <p:sldId id="1159" r:id="rId39"/>
  </p:sldIdLst>
  <p:sldSz cx="10287000" cy="6858000" type="35mm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A4A3A4"/>
          </p15:clr>
        </p15:guide>
        <p15:guide id="2" orient="horz" pos="2115">
          <p15:clr>
            <a:srgbClr val="A4A3A4"/>
          </p15:clr>
        </p15:guide>
        <p15:guide id="3" orient="horz" pos="3203">
          <p15:clr>
            <a:srgbClr val="A4A3A4"/>
          </p15:clr>
        </p15:guide>
        <p15:guide id="4" orient="horz" pos="1389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pos="3240">
          <p15:clr>
            <a:srgbClr val="A4A3A4"/>
          </p15:clr>
        </p15:guide>
        <p15:guide id="7" pos="1471">
          <p15:clr>
            <a:srgbClr val="A4A3A4"/>
          </p15:clr>
        </p15:guide>
        <p15:guide id="8" pos="5871">
          <p15:clr>
            <a:srgbClr val="A4A3A4"/>
          </p15:clr>
        </p15:guide>
        <p15:guide id="9" pos="337">
          <p15:clr>
            <a:srgbClr val="A4A3A4"/>
          </p15:clr>
        </p15:guide>
        <p15:guide id="10" pos="4465">
          <p15:clr>
            <a:srgbClr val="A4A3A4"/>
          </p15:clr>
        </p15:guide>
        <p15:guide id="11" pos="1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519">
          <p15:clr>
            <a:srgbClr val="A4A3A4"/>
          </p15:clr>
        </p15:guide>
        <p15:guide id="4" orient="horz" pos="6271">
          <p15:clr>
            <a:srgbClr val="A4A3A4"/>
          </p15:clr>
        </p15:guide>
        <p15:guide id="5" orient="horz" pos="1601">
          <p15:clr>
            <a:srgbClr val="A4A3A4"/>
          </p15:clr>
        </p15:guide>
        <p15:guide id="6" pos="2236">
          <p15:clr>
            <a:srgbClr val="A4A3A4"/>
          </p15:clr>
        </p15:guide>
        <p15:guide id="7" pos="415">
          <p15:clr>
            <a:srgbClr val="A4A3A4"/>
          </p15:clr>
        </p15:guide>
        <p15:guide id="8" pos="42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DDE3FF"/>
    <a:srgbClr val="E5E9FF"/>
    <a:srgbClr val="002E8A"/>
    <a:srgbClr val="FFFFCC"/>
    <a:srgbClr val="CCECFF"/>
    <a:srgbClr val="CC3300"/>
    <a:srgbClr val="396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5320" autoAdjust="0"/>
  </p:normalViewPr>
  <p:slideViewPr>
    <p:cSldViewPr>
      <p:cViewPr varScale="1">
        <p:scale>
          <a:sx n="83" d="100"/>
          <a:sy n="83" d="100"/>
        </p:scale>
        <p:origin x="1406" y="-10"/>
      </p:cViewPr>
      <p:guideLst>
        <p:guide orient="horz" pos="2614"/>
        <p:guide orient="horz" pos="2115"/>
        <p:guide orient="horz" pos="3203"/>
        <p:guide orient="horz" pos="1389"/>
        <p:guide orient="horz" pos="119"/>
        <p:guide pos="3240"/>
        <p:guide pos="1471"/>
        <p:guide pos="5871"/>
        <p:guide pos="337"/>
        <p:guide pos="4465"/>
        <p:guide pos="11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422"/>
    </p:cViewPr>
  </p:sorterViewPr>
  <p:notesViewPr>
    <p:cSldViewPr>
      <p:cViewPr>
        <p:scale>
          <a:sx n="75" d="100"/>
          <a:sy n="75" d="100"/>
        </p:scale>
        <p:origin x="-2124" y="324"/>
      </p:cViewPr>
      <p:guideLst>
        <p:guide orient="horz" pos="3224"/>
        <p:guide orient="horz" pos="618"/>
        <p:guide orient="horz" pos="519"/>
        <p:guide orient="horz" pos="6271"/>
        <p:guide orient="horz" pos="1601"/>
        <p:guide pos="2236"/>
        <p:guide pos="415"/>
        <p:guide pos="42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8.xml"/><Relationship Id="rId2" Type="http://schemas.openxmlformats.org/officeDocument/2006/relationships/slide" Target="slides/slide4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r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r" defTabSz="957263" eaLnBrk="1" latinLnBrk="1" hangingPunct="1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fld id="{43989E2B-1BD9-470C-A48D-EF57D152718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55413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0713" y="981075"/>
            <a:ext cx="5880100" cy="4000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33413" y="5116513"/>
            <a:ext cx="5857875" cy="434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06324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9875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17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033484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995004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39619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97480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3388" y="950913"/>
            <a:ext cx="5822950" cy="3883025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611" y="4963344"/>
            <a:ext cx="5335867" cy="4221073"/>
          </a:xfrm>
          <a:noFill/>
        </p:spPr>
        <p:txBody>
          <a:bodyPr wrap="square" lIns="95379" tIns="47689" rIns="95379" bIns="47689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7895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3388" y="950913"/>
            <a:ext cx="5822950" cy="3883025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611" y="4963344"/>
            <a:ext cx="5335867" cy="4221073"/>
          </a:xfrm>
          <a:noFill/>
        </p:spPr>
        <p:txBody>
          <a:bodyPr wrap="square" lIns="95379" tIns="47689" rIns="95379" bIns="47689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0154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925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160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39619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895662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4492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50591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501787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34757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70178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219160"/>
      </p:ext>
    </p:extLst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71414"/>
            <a:ext cx="9258300" cy="51115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590348"/>
      </p:ext>
    </p:extLst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7800366"/>
      </p:ext>
    </p:extLst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941178"/>
      </p:ext>
    </p:extLst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43428"/>
      </p:ext>
    </p:extLst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82346"/>
      </p:ext>
    </p:extLst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775943"/>
      </p:ext>
    </p:extLst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781842392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395160" cy="369332"/>
          </a:xfrm>
        </p:spPr>
        <p:txBody>
          <a:bodyPr anchor="ctr"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788879"/>
      </p:ext>
    </p:extLst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11155818"/>
      </p:ext>
    </p:extLst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573098"/>
      </p:ext>
    </p:extLst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977810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04217191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785679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779082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424445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9036456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71623283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84273393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3" descr="Image6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Box 14"/>
          <p:cNvSpPr txBox="1">
            <a:spLocks noChangeArrowheads="1"/>
          </p:cNvSpPr>
          <p:nvPr userDrawn="1"/>
        </p:nvSpPr>
        <p:spPr bwMode="auto">
          <a:xfrm>
            <a:off x="4827588" y="6573838"/>
            <a:ext cx="5572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latinLnBrk="1" hangingPunct="1"/>
            <a:r>
              <a:rPr lang="en-US" altLang="ko-KR" sz="1200">
                <a:latin typeface="Calibri" pitchFamily="34" charset="0"/>
                <a:ea typeface="새굴림" pitchFamily="18" charset="-127"/>
              </a:rPr>
              <a:t>- </a:t>
            </a:r>
            <a:fld id="{66ADC91F-20E1-41D7-9D01-C2760BD08351}" type="slidenum">
              <a:rPr lang="ko-KR" altLang="en-US" sz="1200">
                <a:latin typeface="Calibri" pitchFamily="34" charset="0"/>
                <a:ea typeface="새굴림" pitchFamily="18" charset="-127"/>
              </a:rPr>
              <a:pPr algn="ctr" eaLnBrk="1" fontAlgn="b" latinLnBrk="1" hangingPunct="1"/>
              <a:t>‹#›</a:t>
            </a:fld>
            <a:r>
              <a:rPr lang="en-US" altLang="ko-KR" sz="1200">
                <a:latin typeface="Calibri" pitchFamily="34" charset="0"/>
                <a:ea typeface="새굴림" pitchFamily="18" charset="-127"/>
              </a:rPr>
              <a:t> -</a:t>
            </a:r>
            <a:endParaRPr lang="ko-KR" altLang="en-US" sz="1200">
              <a:latin typeface="Calibri" pitchFamily="34" charset="0"/>
              <a:ea typeface="새굴림" pitchFamily="18" charset="-127"/>
            </a:endParaRPr>
          </a:p>
        </p:txBody>
      </p:sp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828675" y="201613"/>
            <a:ext cx="3405188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타원 8"/>
          <p:cNvSpPr/>
          <p:nvPr userDrawn="1"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1" name="타원 10"/>
          <p:cNvSpPr/>
          <p:nvPr userDrawn="1"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pic>
        <p:nvPicPr>
          <p:cNvPr id="1039" name="그림 12" descr="Image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07950"/>
            <a:ext cx="5175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sz="2400" b="1" kern="1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534988" y="188913"/>
            <a:ext cx="2528887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8856" name="그림 13" descr="Image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7" name="Rectangle 3"/>
          <p:cNvSpPr>
            <a:spLocks noChangeArrowheads="1"/>
          </p:cNvSpPr>
          <p:nvPr/>
        </p:nvSpPr>
        <p:spPr bwMode="auto">
          <a:xfrm>
            <a:off x="759789" y="2741613"/>
            <a:ext cx="1569073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800" i="1" dirty="0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11-1.</a:t>
            </a:r>
            <a:endParaRPr lang="en-US" altLang="ko-KR" sz="4800" i="1" dirty="0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78858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564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en-US" altLang="ko-KR" sz="3200" dirty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 dirty="0" err="1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스피너</a:t>
            </a:r>
            <a:r>
              <a:rPr lang="en-US" altLang="ko-KR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텍스트 자동완성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782058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923330" cy="369332"/>
          </a:xfrm>
        </p:spPr>
        <p:txBody>
          <a:bodyPr/>
          <a:lstStyle/>
          <a:p>
            <a:r>
              <a:rPr lang="ko-KR" altLang="en-US" dirty="0" err="1" smtClean="0"/>
              <a:t>시크바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56" y="1196752"/>
            <a:ext cx="9613329" cy="232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44863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231106" cy="369332"/>
          </a:xfrm>
        </p:spPr>
        <p:txBody>
          <a:bodyPr/>
          <a:lstStyle/>
          <a:p>
            <a:r>
              <a:rPr lang="ko-KR" altLang="en-US" smtClean="0"/>
              <a:t>레이아웃</a:t>
            </a:r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3220" y="332656"/>
            <a:ext cx="5054724" cy="605969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타원 4"/>
          <p:cNvSpPr/>
          <p:nvPr/>
        </p:nvSpPr>
        <p:spPr>
          <a:xfrm>
            <a:off x="3271292" y="1196752"/>
            <a:ext cx="3024336" cy="2880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766215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577" cy="369332"/>
          </a:xfrm>
        </p:spPr>
        <p:txBody>
          <a:bodyPr/>
          <a:lstStyle/>
          <a:p>
            <a:r>
              <a:rPr lang="en-US" altLang="ko-KR" smtClean="0"/>
              <a:t>MainActivity.java</a:t>
            </a:r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004" y="923925"/>
            <a:ext cx="8972550" cy="59340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7260429"/>
      </p:ext>
    </p:extLst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231106" cy="369332"/>
          </a:xfrm>
        </p:spPr>
        <p:txBody>
          <a:bodyPr/>
          <a:lstStyle/>
          <a:p>
            <a:r>
              <a:rPr lang="ko-KR" altLang="en-US" dirty="0" err="1" smtClean="0"/>
              <a:t>실습예제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96" y="764704"/>
            <a:ext cx="9172575" cy="5905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67407" y="1772816"/>
            <a:ext cx="143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Arrays.xml </a:t>
            </a:r>
            <a:r>
              <a:rPr lang="ko-KR" altLang="en-US" dirty="0" smtClean="0">
                <a:solidFill>
                  <a:srgbClr val="FF0000"/>
                </a:solidFill>
              </a:rPr>
              <a:t>복사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316" y="2952190"/>
            <a:ext cx="3581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48665"/>
      </p:ext>
    </p:extLst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679901" cy="369332"/>
          </a:xfrm>
        </p:spPr>
        <p:txBody>
          <a:bodyPr/>
          <a:lstStyle/>
          <a:p>
            <a:r>
              <a:rPr lang="en-US" altLang="ko-KR" dirty="0" smtClean="0"/>
              <a:t>/values/arrays.xml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6295628" y="980728"/>
            <a:ext cx="3702809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  <a:effectLst/>
              </a:rPr>
              <a:t>/layout/activity_main.xml</a:t>
            </a:r>
            <a:endParaRPr lang="ko-KR" altLang="en-US" dirty="0">
              <a:solidFill>
                <a:schemeClr val="tx1"/>
              </a:solidFill>
              <a:effectLst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0" y="741515"/>
            <a:ext cx="3082726" cy="37531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793" y="1476375"/>
            <a:ext cx="7658100" cy="53816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74466960"/>
      </p:ext>
    </p:extLst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28675" y="201613"/>
            <a:ext cx="3306713" cy="369332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/>
              <a:t>a</a:t>
            </a:r>
            <a:r>
              <a:rPr lang="en-US" altLang="ko-KR" dirty="0" smtClean="0"/>
              <a:t>ctivity_main.xml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332" y="361235"/>
            <a:ext cx="5054699" cy="62114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31631718"/>
      </p:ext>
    </p:extLst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577" cy="369332"/>
          </a:xfrm>
        </p:spPr>
        <p:txBody>
          <a:bodyPr/>
          <a:lstStyle/>
          <a:p>
            <a:r>
              <a:rPr lang="en-US" altLang="ko-KR" dirty="0" smtClean="0"/>
              <a:t>MainActivity.java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96" y="980728"/>
            <a:ext cx="8905875" cy="5562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37579526"/>
      </p:ext>
    </p:extLst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34657"/>
          <a:stretch/>
        </p:blipFill>
        <p:spPr>
          <a:xfrm>
            <a:off x="26733" y="4738567"/>
            <a:ext cx="5332791" cy="21323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828675" y="201613"/>
            <a:ext cx="3018681" cy="369332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/>
              <a:t>MainActivity.java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5" y="739833"/>
            <a:ext cx="7061441" cy="39846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636" y="2636912"/>
            <a:ext cx="3581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38985"/>
      </p:ext>
    </p:extLst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8600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601" name="Rectangle 3"/>
          <p:cNvSpPr>
            <a:spLocks noChangeArrowheads="1"/>
          </p:cNvSpPr>
          <p:nvPr/>
        </p:nvSpPr>
        <p:spPr bwMode="auto">
          <a:xfrm>
            <a:off x="606996" y="2741613"/>
            <a:ext cx="1656184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800" i="1" dirty="0" smtClean="0">
                <a:solidFill>
                  <a:srgbClr val="FFFFC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11-4</a:t>
            </a:r>
            <a:endParaRPr lang="en-US" altLang="ko-KR" sz="4800" i="1" dirty="0">
              <a:solidFill>
                <a:srgbClr val="FFFFCC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38602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564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en-US" altLang="ko-KR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웹 브라우저 사용하기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8612" name="TextBox 31"/>
          <p:cNvSpPr txBox="1">
            <a:spLocks noChangeArrowheads="1"/>
          </p:cNvSpPr>
          <p:nvPr/>
        </p:nvSpPr>
        <p:spPr bwMode="auto">
          <a:xfrm>
            <a:off x="0" y="0"/>
            <a:ext cx="50720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둘째 마당 </a:t>
            </a: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CH4.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위젯과 이벤트 활용하기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337186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28" y="980728"/>
            <a:ext cx="8524875" cy="5295900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828675" y="201613"/>
            <a:ext cx="3018681" cy="369332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err="1" smtClean="0"/>
              <a:t>WebView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1018021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923330" cy="369332"/>
          </a:xfrm>
        </p:spPr>
        <p:txBody>
          <a:bodyPr/>
          <a:lstStyle/>
          <a:p>
            <a:r>
              <a:rPr lang="ko-KR" altLang="en-US" dirty="0" err="1" smtClean="0"/>
              <a:t>스피너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692696"/>
            <a:ext cx="8181603" cy="604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14188"/>
      </p:ext>
    </p:extLst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28675" y="201613"/>
            <a:ext cx="3018681" cy="369332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err="1" smtClean="0"/>
              <a:t>WebView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331573"/>
              </p:ext>
            </p:extLst>
          </p:nvPr>
        </p:nvGraphicFramePr>
        <p:xfrm>
          <a:off x="895028" y="1484784"/>
          <a:ext cx="7776864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560543891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3447049307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17427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화려하고 다양한 </a:t>
                      </a:r>
                      <a:r>
                        <a:rPr lang="ko-KR" altLang="en-US" dirty="0" err="1" smtClean="0"/>
                        <a:t>화면제공</a:t>
                      </a:r>
                      <a:r>
                        <a:rPr lang="ko-KR" altLang="en-US" dirty="0" smtClean="0"/>
                        <a:t>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제작 및 유지보수 비용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129442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높은 퍼포먼스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많은 디바이스와 플랫폼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86825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디바이스 기능의 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25541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24868" y="1052736"/>
            <a:ext cx="681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NativeWeb</a:t>
            </a:r>
            <a:r>
              <a:rPr lang="en-US" altLang="ko-KR" sz="2000" b="1" dirty="0" smtClean="0"/>
              <a:t> : </a:t>
            </a:r>
            <a:r>
              <a:rPr lang="ko-KR" altLang="en-US" sz="2000" b="1" dirty="0" smtClean="0"/>
              <a:t>플랫폼에 종속적인 기술로 만드는 앱</a:t>
            </a:r>
            <a:endParaRPr lang="ko-KR" altLang="en-US" sz="20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444916"/>
              </p:ext>
            </p:extLst>
          </p:nvPr>
        </p:nvGraphicFramePr>
        <p:xfrm>
          <a:off x="933260" y="4113152"/>
          <a:ext cx="7738632" cy="212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087">
                  <a:extLst>
                    <a:ext uri="{9D8B030D-6E8A-4147-A177-3AD203B41FA5}">
                      <a16:colId xmlns:a16="http://schemas.microsoft.com/office/drawing/2014/main" val="560543891"/>
                    </a:ext>
                  </a:extLst>
                </a:gridCol>
                <a:gridCol w="3592545">
                  <a:extLst>
                    <a:ext uri="{9D8B030D-6E8A-4147-A177-3AD203B41FA5}">
                      <a16:colId xmlns:a16="http://schemas.microsoft.com/office/drawing/2014/main" val="3447049307"/>
                    </a:ext>
                  </a:extLst>
                </a:gridCol>
              </a:tblGrid>
              <a:tr h="53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174274"/>
                  </a:ext>
                </a:extLst>
              </a:tr>
              <a:tr h="531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Multi Device, Platform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디바이스 기능의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129442"/>
                  </a:ext>
                </a:extLst>
              </a:tr>
              <a:tr h="531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Realtime</a:t>
                      </a:r>
                      <a:r>
                        <a:rPr lang="en-US" altLang="ko-KR" dirty="0" smtClean="0"/>
                        <a:t> Update(</a:t>
                      </a:r>
                      <a:r>
                        <a:rPr lang="ko-KR" altLang="en-US" dirty="0" smtClean="0"/>
                        <a:t>빠른 유지 보수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Accessibility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868254"/>
                  </a:ext>
                </a:extLst>
              </a:tr>
              <a:tr h="531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Open Web Standard Technology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Performance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25541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40241" y="3681928"/>
            <a:ext cx="681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WebView</a:t>
            </a:r>
            <a:r>
              <a:rPr lang="en-US" altLang="ko-KR" sz="2000" b="1" dirty="0" smtClean="0"/>
              <a:t> : </a:t>
            </a:r>
            <a:r>
              <a:rPr lang="ko-KR" altLang="en-US" sz="2000" b="1" dirty="0" smtClean="0"/>
              <a:t>브라우저로 서비스 하는 웹사이트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58313049"/>
      </p:ext>
    </p:extLst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714375" y="2428875"/>
            <a:ext cx="8929688" cy="928688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&lt;uses-permission android:name="android.permission.INTERNET" /&gt;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79450" y="3500438"/>
            <a:ext cx="8928100" cy="2952750"/>
          </a:xfrm>
          <a:prstGeom prst="roundRect">
            <a:avLst>
              <a:gd name="adj" fmla="val 4578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0644" name="TextBox 2"/>
          <p:cNvSpPr txBox="1">
            <a:spLocks noChangeArrowheads="1"/>
          </p:cNvSpPr>
          <p:nvPr/>
        </p:nvSpPr>
        <p:spPr bwMode="auto">
          <a:xfrm>
            <a:off x="822325" y="3624263"/>
            <a:ext cx="900112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00" indent="-1905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kumimoji="0" lang="ko-KR" altLang="en-US" sz="180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웹브라우저는 크롬 브라우저 내장</a:t>
            </a:r>
            <a:endParaRPr kumimoji="0" lang="en-US" altLang="ko-KR" sz="1800"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kumimoji="0" lang="en-US" altLang="ko-KR" sz="180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  <a:sym typeface="Wingdings" panose="05000000000000000000" pitchFamily="2" charset="2"/>
              </a:rPr>
              <a:t>HTML5 </a:t>
            </a:r>
            <a:r>
              <a:rPr kumimoji="0" lang="ko-KR" altLang="en-US" sz="180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  <a:sym typeface="Wingdings" panose="05000000000000000000" pitchFamily="2" charset="2"/>
              </a:rPr>
              <a:t>표준 태그들을 이용한 기능이 지속적으로 추가되고 있음</a:t>
            </a:r>
            <a:endParaRPr kumimoji="0" lang="en-US" altLang="ko-KR" sz="1800"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웹브라우저를 앱 안에 넣고 싶은 경우에는 웹뷰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(WebView)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를 사용하면 되는데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XML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레이아웃에서는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&lt;WebView&gt;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태그로 정의함</a:t>
            </a:r>
            <a:endParaRPr kumimoji="0" lang="ko-KR" altLang="en-US" sz="1800"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endParaRPr kumimoji="0" lang="en-US" altLang="ko-KR" sz="1800"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828675" y="201613"/>
            <a:ext cx="2682875" cy="369887"/>
          </a:xfrm>
        </p:spPr>
        <p:txBody>
          <a:bodyPr/>
          <a:lstStyle/>
          <a:p>
            <a:pPr>
              <a:defRPr/>
            </a:pPr>
            <a:r>
              <a:rPr lang="ko-KR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웹브라우저 사용하기</a:t>
            </a: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0646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브라우저 사용하기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14375" y="973138"/>
            <a:ext cx="8929688" cy="1384300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&lt;WebView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…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46964879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20" y="1196752"/>
            <a:ext cx="8572500" cy="4552950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828675" y="201613"/>
            <a:ext cx="3018681" cy="369332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err="1" smtClean="0"/>
              <a:t>WebView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35388" y="3573016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자바스크립트 엔진 켜기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386713"/>
      </p:ext>
    </p:extLst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019353" cy="369332"/>
          </a:xfrm>
        </p:spPr>
        <p:txBody>
          <a:bodyPr/>
          <a:lstStyle/>
          <a:p>
            <a:r>
              <a:rPr lang="en-US" altLang="ko-KR" smtClean="0"/>
              <a:t>WebView</a:t>
            </a:r>
            <a:r>
              <a:rPr lang="ko-KR" altLang="en-US" smtClean="0"/>
              <a:t>의 기본설정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18964" y="1196752"/>
          <a:ext cx="9433048" cy="306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1800410792"/>
                    </a:ext>
                  </a:extLst>
                </a:gridCol>
                <a:gridCol w="7128792">
                  <a:extLst>
                    <a:ext uri="{9D8B030D-6E8A-4147-A177-3AD203B41FA5}">
                      <a16:colId xmlns:a16="http://schemas.microsoft.com/office/drawing/2014/main" val="1333539965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메서드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설명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338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setSaveFormData</a:t>
                      </a:r>
                    </a:p>
                    <a:p>
                      <a:pPr latinLnBrk="1"/>
                      <a:r>
                        <a:rPr lang="en-US" altLang="ko-KR" smtClean="0"/>
                        <a:t>(boolean)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HTML</a:t>
                      </a:r>
                      <a:r>
                        <a:rPr lang="ko-KR" altLang="en-US" sz="1600" smtClean="0"/>
                        <a:t>의 </a:t>
                      </a:r>
                      <a:r>
                        <a:rPr lang="en-US" altLang="ko-KR" sz="1600" smtClean="0"/>
                        <a:t>Form</a:t>
                      </a:r>
                      <a:r>
                        <a:rPr lang="ko-KR" altLang="en-US" sz="1600" smtClean="0"/>
                        <a:t>에 입력했던 내용들 중에서 비밀번호를 제외한 내용들을 다음번 입력시에 활용하기 위해서 저장할지에 대한 여부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82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setSavePassword</a:t>
                      </a:r>
                    </a:p>
                    <a:p>
                      <a:pPr latinLnBrk="1"/>
                      <a:r>
                        <a:rPr lang="en-US" altLang="ko-KR" smtClean="0"/>
                        <a:t>(boolean)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HTML</a:t>
                      </a:r>
                      <a:r>
                        <a:rPr lang="ko-KR" altLang="en-US" sz="1600" smtClean="0"/>
                        <a:t>의 </a:t>
                      </a:r>
                      <a:r>
                        <a:rPr lang="en-US" altLang="ko-KR" sz="1600" smtClean="0"/>
                        <a:t>Form</a:t>
                      </a:r>
                      <a:r>
                        <a:rPr lang="ko-KR" altLang="en-US" sz="1600" smtClean="0"/>
                        <a:t>에 입력했던 내용들 중에서 비밀번호값을 다음번 입력시에 활용하기 위해서 저장할지에 대한 여부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092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setSupportZoom</a:t>
                      </a:r>
                    </a:p>
                    <a:p>
                      <a:pPr latinLnBrk="1"/>
                      <a:r>
                        <a:rPr lang="en-US" altLang="ko-KR" smtClean="0"/>
                        <a:t>(boolean)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두 손가락으로 화면을 확대</a:t>
                      </a:r>
                      <a:r>
                        <a:rPr lang="en-US" altLang="ko-KR" sz="1600" smtClean="0"/>
                        <a:t>/</a:t>
                      </a:r>
                      <a:r>
                        <a:rPr lang="ko-KR" altLang="en-US" sz="1600" smtClean="0"/>
                        <a:t>축소 하는 기능을 사용할지에 대한 여부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11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setJavascriptEnabled(boolean)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HTML </a:t>
                      </a:r>
                      <a:r>
                        <a:rPr lang="ko-KR" altLang="en-US" sz="1600" smtClean="0"/>
                        <a:t>안에서 </a:t>
                      </a:r>
                      <a:r>
                        <a:rPr lang="en-US" altLang="ko-KR" sz="1600" smtClean="0"/>
                        <a:t>Javascript</a:t>
                      </a:r>
                      <a:r>
                        <a:rPr lang="ko-KR" altLang="en-US" sz="1600" smtClean="0"/>
                        <a:t>를 허용할지 여부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046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077195"/>
      </p:ext>
    </p:extLst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96" y="836712"/>
            <a:ext cx="8659886" cy="5730682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828675" y="201613"/>
            <a:ext cx="6043017" cy="369332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err="1" smtClean="0"/>
              <a:t>WebView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-</a:t>
            </a:r>
            <a:r>
              <a:rPr lang="ko-KR" altLang="en-US" dirty="0" smtClean="0"/>
              <a:t>자바스크립트와 </a:t>
            </a:r>
            <a:r>
              <a:rPr lang="ko-KR" altLang="en-US" dirty="0" err="1" smtClean="0"/>
              <a:t>자바연동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348419"/>
      </p:ext>
    </p:extLst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847639" cy="369332"/>
          </a:xfrm>
        </p:spPr>
        <p:txBody>
          <a:bodyPr/>
          <a:lstStyle/>
          <a:p>
            <a:r>
              <a:rPr lang="en-US" altLang="ko-KR" smtClean="0"/>
              <a:t>Javascript Interface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4988" y="1196752"/>
            <a:ext cx="95050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WebView</a:t>
            </a:r>
            <a:r>
              <a:rPr lang="ko-KR" altLang="en-US" smtClean="0"/>
              <a:t>에서는 </a:t>
            </a:r>
            <a:r>
              <a:rPr lang="en-US" altLang="ko-KR" smtClean="0"/>
              <a:t>Javascript Interface</a:t>
            </a:r>
            <a:r>
              <a:rPr lang="ko-KR" altLang="en-US" smtClean="0"/>
              <a:t>라는 기술을 통하여 우리가 </a:t>
            </a:r>
            <a:r>
              <a:rPr lang="en-US" altLang="ko-KR" smtClean="0"/>
              <a:t>Android </a:t>
            </a:r>
            <a:r>
              <a:rPr lang="ko-KR" altLang="en-US" smtClean="0"/>
              <a:t>안에 구현해 놓은 특정 클래스에 대해서 </a:t>
            </a:r>
            <a:r>
              <a:rPr lang="en-US" altLang="ko-KR" smtClean="0"/>
              <a:t>Javascript</a:t>
            </a:r>
            <a:r>
              <a:rPr lang="ko-KR" altLang="en-US" smtClean="0"/>
              <a:t>로 접근할 수 있는 방법을 제공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7036" y="2420888"/>
            <a:ext cx="7334250" cy="1143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67036" y="4437112"/>
            <a:ext cx="7275390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/>
              <a:t>Window.myandroid.showToast(“</a:t>
            </a:r>
            <a:r>
              <a:rPr lang="ko-KR" altLang="en-US" smtClean="0"/>
              <a:t>토스트메시지를 출력합니다</a:t>
            </a:r>
            <a:r>
              <a:rPr lang="en-US" altLang="ko-KR" smtClean="0"/>
              <a:t>“);</a:t>
            </a:r>
          </a:p>
          <a:p>
            <a:endParaRPr lang="en-US" altLang="ko-KR"/>
          </a:p>
          <a:p>
            <a:r>
              <a:rPr lang="en-US" altLang="ko-KR" smtClean="0"/>
              <a:t>Alert(“</a:t>
            </a:r>
            <a:r>
              <a:rPr lang="ko-KR" altLang="en-US" smtClean="0"/>
              <a:t>이 단말기의 전화번호는 </a:t>
            </a:r>
            <a:r>
              <a:rPr lang="en-US" altLang="ko-KR" smtClean="0"/>
              <a:t>[“+ widnow.myandroid.getPhoneNumber() +”]  </a:t>
            </a:r>
            <a:r>
              <a:rPr lang="ko-KR" altLang="en-US" smtClean="0"/>
              <a:t>입니다</a:t>
            </a:r>
            <a:r>
              <a:rPr lang="en-US" altLang="ko-KR" smtClean="0"/>
              <a:t>.”);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67036" y="4054936"/>
            <a:ext cx="2922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Html </a:t>
            </a:r>
            <a:r>
              <a:rPr lang="ko-KR" altLang="en-US" smtClean="0"/>
              <a:t>파일 자바스크립트에서 사용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139732"/>
      </p:ext>
    </p:extLst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36" y="980728"/>
            <a:ext cx="8401050" cy="5524500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828675" y="201613"/>
            <a:ext cx="4890889" cy="369332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err="1" smtClean="0"/>
              <a:t>WebView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이벤트처리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321738"/>
      </p:ext>
    </p:extLst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246979" cy="369332"/>
          </a:xfrm>
        </p:spPr>
        <p:txBody>
          <a:bodyPr/>
          <a:lstStyle/>
          <a:p>
            <a:r>
              <a:rPr lang="en-US" altLang="ko-KR" smtClean="0"/>
              <a:t>WebViewClient </a:t>
            </a:r>
            <a:r>
              <a:rPr lang="ko-KR" altLang="en-US" smtClean="0"/>
              <a:t>클래스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56400" y="3140968"/>
          <a:ext cx="9793089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6849">
                  <a:extLst>
                    <a:ext uri="{9D8B030D-6E8A-4147-A177-3AD203B41FA5}">
                      <a16:colId xmlns:a16="http://schemas.microsoft.com/office/drawing/2014/main" val="199644130"/>
                    </a:ext>
                  </a:extLst>
                </a:gridCol>
                <a:gridCol w="6656240">
                  <a:extLst>
                    <a:ext uri="{9D8B030D-6E8A-4147-A177-3AD203B41FA5}">
                      <a16:colId xmlns:a16="http://schemas.microsoft.com/office/drawing/2014/main" val="430070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메서드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설명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63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Public Boolean </a:t>
                      </a:r>
                      <a:r>
                        <a:rPr lang="en-US" altLang="ko-KR" b="1" dirty="0" err="1" smtClean="0">
                          <a:solidFill>
                            <a:srgbClr val="FF0000"/>
                          </a:solidFill>
                        </a:rPr>
                        <a:t>shouldOverrideUrlLoading</a:t>
                      </a:r>
                      <a:endParaRPr lang="en-US" altLang="ko-KR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WebView</a:t>
                      </a:r>
                      <a:r>
                        <a:rPr lang="en-US" altLang="ko-KR" baseline="0" dirty="0" smtClean="0"/>
                        <a:t> view, String </a:t>
                      </a:r>
                      <a:r>
                        <a:rPr lang="en-US" altLang="ko-KR" baseline="0" dirty="0" err="1" smtClean="0"/>
                        <a:t>url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사용자가 </a:t>
                      </a:r>
                      <a:r>
                        <a:rPr lang="en-US" altLang="ko-KR" sz="1600" dirty="0" smtClean="0"/>
                        <a:t>html</a:t>
                      </a:r>
                      <a:r>
                        <a:rPr lang="ko-KR" altLang="en-US" sz="1600" dirty="0" smtClean="0"/>
                        <a:t>페이지의 링크를 클릭하였을 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자동으로 호출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- </a:t>
                      </a:r>
                      <a:r>
                        <a:rPr lang="en-US" altLang="ko-KR" sz="1600" dirty="0" err="1" smtClean="0"/>
                        <a:t>WebView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컴포넌트 자신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- </a:t>
                      </a:r>
                      <a:r>
                        <a:rPr lang="ko-KR" altLang="en-US" sz="1600" dirty="0" smtClean="0"/>
                        <a:t>사용자가 클릭한 링크에 지정된 </a:t>
                      </a:r>
                      <a:r>
                        <a:rPr lang="en-US" altLang="ko-KR" sz="1600" dirty="0" err="1" smtClean="0"/>
                        <a:t>url</a:t>
                      </a:r>
                      <a:endParaRPr lang="en-US" altLang="ko-KR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681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Public void</a:t>
                      </a:r>
                    </a:p>
                    <a:p>
                      <a:pPr latinLnBrk="1"/>
                      <a:r>
                        <a:rPr lang="en-US" altLang="ko-KR" b="1" smtClean="0">
                          <a:solidFill>
                            <a:srgbClr val="FF0000"/>
                          </a:solidFill>
                        </a:rPr>
                        <a:t>onPageStarted</a:t>
                      </a:r>
                    </a:p>
                    <a:p>
                      <a:pPr latinLnBrk="1"/>
                      <a:r>
                        <a:rPr lang="en-US" altLang="ko-KR" smtClean="0"/>
                        <a:t>(WebView view, String url,</a:t>
                      </a:r>
                    </a:p>
                    <a:p>
                      <a:pPr latinLnBrk="1"/>
                      <a:r>
                        <a:rPr lang="en-US" altLang="ko-KR" smtClean="0"/>
                        <a:t>Bitmap favicon)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일반적으로 이 메서드에서 로딩바를 띄우는 작업을 한다</a:t>
                      </a:r>
                      <a:endParaRPr lang="en-US" altLang="ko-KR" sz="160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smtClean="0"/>
                        <a:t>WebView</a:t>
                      </a:r>
                      <a:r>
                        <a:rPr lang="en-US" altLang="ko-KR" sz="1600" baseline="0" smtClean="0"/>
                        <a:t> </a:t>
                      </a:r>
                      <a:r>
                        <a:rPr lang="ko-KR" altLang="en-US" sz="1600" baseline="0" smtClean="0"/>
                        <a:t>자신</a:t>
                      </a:r>
                      <a:endParaRPr lang="en-US" altLang="ko-KR" sz="1600" baseline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baseline="0" smtClean="0"/>
                        <a:t>사용자가 클릭한 링크에 지정된 </a:t>
                      </a:r>
                      <a:r>
                        <a:rPr lang="en-US" altLang="ko-KR" sz="1600" baseline="0" smtClean="0"/>
                        <a:t>url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baseline="0" smtClean="0"/>
                        <a:t>해당 </a:t>
                      </a:r>
                      <a:r>
                        <a:rPr lang="en-US" altLang="ko-KR" sz="1600" baseline="0" smtClean="0"/>
                        <a:t>html</a:t>
                      </a:r>
                      <a:r>
                        <a:rPr lang="ko-KR" altLang="en-US" sz="1600" baseline="0" smtClean="0"/>
                        <a:t>에서 정의하고 있는 즐겨찾기 아이콘 이미지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790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Public void</a:t>
                      </a:r>
                    </a:p>
                    <a:p>
                      <a:pPr latinLnBrk="1"/>
                      <a:r>
                        <a:rPr lang="en-US" altLang="ko-KR" b="1" dirty="0" err="1" smtClean="0">
                          <a:solidFill>
                            <a:srgbClr val="FF0000"/>
                          </a:solidFill>
                        </a:rPr>
                        <a:t>onPageFinished</a:t>
                      </a:r>
                      <a:endParaRPr lang="en-US" altLang="ko-KR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WebView</a:t>
                      </a:r>
                      <a:r>
                        <a:rPr lang="en-US" altLang="ko-KR" dirty="0" smtClean="0"/>
                        <a:t> view, String </a:t>
                      </a:r>
                      <a:r>
                        <a:rPr lang="en-US" altLang="ko-KR" dirty="0" err="1" smtClean="0"/>
                        <a:t>url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Html</a:t>
                      </a:r>
                      <a:r>
                        <a:rPr lang="ko-KR" altLang="en-US" sz="1600" dirty="0" smtClean="0"/>
                        <a:t>페이지가 로딩이 종료되면 자동으로 호출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baseline="0" dirty="0" err="1" smtClean="0"/>
                        <a:t>WebView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자신</a:t>
                      </a:r>
                      <a:endParaRPr lang="en-US" altLang="ko-KR" sz="16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baseline="0" dirty="0" smtClean="0"/>
                        <a:t>사용자가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클릭한 링크에 지정된 </a:t>
                      </a:r>
                      <a:r>
                        <a:rPr lang="en-US" altLang="ko-KR" sz="1600" baseline="0" dirty="0" err="1" smtClean="0"/>
                        <a:t>url</a:t>
                      </a:r>
                      <a:endParaRPr lang="en-US" altLang="ko-KR" sz="1600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baseline="0" dirty="0" smtClean="0"/>
                        <a:t>해당 </a:t>
                      </a:r>
                      <a:r>
                        <a:rPr lang="en-US" altLang="ko-KR" sz="1600" baseline="0" dirty="0" smtClean="0"/>
                        <a:t>html</a:t>
                      </a:r>
                      <a:r>
                        <a:rPr lang="ko-KR" altLang="en-US" sz="1600" baseline="0" dirty="0" smtClean="0"/>
                        <a:t>에서 정의하고 있는 </a:t>
                      </a:r>
                      <a:r>
                        <a:rPr lang="ko-KR" altLang="en-US" sz="1600" baseline="0" dirty="0" err="1" smtClean="0"/>
                        <a:t>즐겨찾기</a:t>
                      </a:r>
                      <a:r>
                        <a:rPr lang="ko-KR" altLang="en-US" sz="1600" baseline="0" dirty="0" smtClean="0"/>
                        <a:t> 아이콘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424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5244" y="908720"/>
            <a:ext cx="97210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mtClean="0"/>
              <a:t>WebView </a:t>
            </a:r>
            <a:r>
              <a:rPr lang="ko-KR" altLang="en-US" smtClean="0"/>
              <a:t>안에서 페이지 이동을 위하여 링크를 클릭하게 되면 </a:t>
            </a:r>
            <a:r>
              <a:rPr lang="en-US" altLang="ko-KR" smtClean="0"/>
              <a:t>WebView</a:t>
            </a:r>
            <a:r>
              <a:rPr lang="ko-KR" altLang="en-US" smtClean="0"/>
              <a:t>안에서 페이지 이동이 발생하는 것이 아니라</a:t>
            </a:r>
            <a:r>
              <a:rPr lang="en-US" altLang="ko-KR" smtClean="0"/>
              <a:t>, </a:t>
            </a:r>
            <a:r>
              <a:rPr lang="ko-KR" altLang="en-US" smtClean="0"/>
              <a:t>시스템 내장 웹 브라우저가 실행되는 결과를 보여준다</a:t>
            </a:r>
            <a:r>
              <a:rPr lang="en-US" altLang="ko-KR" smtClean="0"/>
              <a:t>.  </a:t>
            </a:r>
            <a:r>
              <a:rPr lang="ko-KR" altLang="en-US" smtClean="0"/>
              <a:t>이는 </a:t>
            </a:r>
            <a:r>
              <a:rPr lang="en-US" altLang="ko-KR" smtClean="0"/>
              <a:t>WebView </a:t>
            </a:r>
            <a:r>
              <a:rPr lang="ko-KR" altLang="en-US" smtClean="0"/>
              <a:t>컴포넌트의 기본 특성이다</a:t>
            </a:r>
            <a:r>
              <a:rPr lang="en-US" altLang="ko-KR" smtClean="0"/>
              <a:t>.  WebView</a:t>
            </a:r>
            <a:r>
              <a:rPr lang="ko-KR" altLang="en-US" smtClean="0"/>
              <a:t>안에서의 페이지 이동을 처리하기 위해서는 </a:t>
            </a:r>
            <a:r>
              <a:rPr lang="en-US" altLang="ko-KR" smtClean="0"/>
              <a:t>WebView</a:t>
            </a:r>
            <a:r>
              <a:rPr lang="ko-KR" altLang="en-US" smtClean="0"/>
              <a:t>에게 </a:t>
            </a:r>
            <a:r>
              <a:rPr lang="en-US" altLang="ko-KR" smtClean="0"/>
              <a:t>WebViewClient</a:t>
            </a:r>
            <a:r>
              <a:rPr lang="ko-KR" altLang="en-US" smtClean="0"/>
              <a:t>클래스에 대한 객체를 설정해야 한다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mtClean="0"/>
              <a:t>WebViewClient </a:t>
            </a:r>
            <a:r>
              <a:rPr lang="ko-KR" altLang="en-US" smtClean="0"/>
              <a:t>클래스는 자체적으로 사용할 수 있는 클래스가 아니라</a:t>
            </a:r>
            <a:r>
              <a:rPr lang="en-US" altLang="ko-KR" smtClean="0"/>
              <a:t>, </a:t>
            </a:r>
            <a:r>
              <a:rPr lang="ko-KR" altLang="en-US" smtClean="0"/>
              <a:t>개발자가 이를 상속받는 사용자 정의 클래스를 직접 만들어야 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31059"/>
      </p:ext>
    </p:extLst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689536" cy="369332"/>
          </a:xfrm>
        </p:spPr>
        <p:txBody>
          <a:bodyPr/>
          <a:lstStyle/>
          <a:p>
            <a:r>
              <a:rPr lang="en-US" altLang="ko-KR" smtClean="0"/>
              <a:t>WebChromeClient </a:t>
            </a:r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18964" y="1052736"/>
            <a:ext cx="943304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Javascript</a:t>
            </a:r>
            <a:r>
              <a:rPr lang="ko-KR" altLang="en-US" smtClean="0"/>
              <a:t>의 </a:t>
            </a:r>
            <a:r>
              <a:rPr lang="en-US" altLang="ko-KR" smtClean="0"/>
              <a:t>alert</a:t>
            </a:r>
            <a:r>
              <a:rPr lang="ko-KR" altLang="en-US" smtClean="0"/>
              <a:t>과 </a:t>
            </a:r>
            <a:r>
              <a:rPr lang="en-US" altLang="ko-KR" smtClean="0"/>
              <a:t>confirm()</a:t>
            </a:r>
            <a:r>
              <a:rPr lang="ko-KR" altLang="en-US" smtClean="0"/>
              <a:t>함수가 호출되었을 경우 </a:t>
            </a:r>
            <a:r>
              <a:rPr lang="en-US" altLang="ko-KR" smtClean="0"/>
              <a:t>WebView</a:t>
            </a:r>
            <a:r>
              <a:rPr lang="ko-KR" altLang="en-US" smtClean="0"/>
              <a:t>에 연결된 </a:t>
            </a:r>
            <a:r>
              <a:rPr lang="en-US" altLang="ko-KR" smtClean="0"/>
              <a:t>WebChromeClient</a:t>
            </a:r>
            <a:r>
              <a:rPr lang="ko-KR" altLang="en-US" smtClean="0"/>
              <a:t>라는 클래스에 대한 객체를 통하여 </a:t>
            </a:r>
            <a:r>
              <a:rPr lang="en-US" altLang="ko-KR" smtClean="0"/>
              <a:t>onJsAlert()</a:t>
            </a:r>
            <a:r>
              <a:rPr lang="ko-KR" altLang="en-US" smtClean="0"/>
              <a:t>메서드와 </a:t>
            </a:r>
            <a:r>
              <a:rPr lang="en-US" altLang="ko-KR" smtClean="0"/>
              <a:t>onJsConfirm()</a:t>
            </a:r>
            <a:r>
              <a:rPr lang="ko-KR" altLang="en-US" smtClean="0"/>
              <a:t>메서드를 호출하게 된다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6996" y="1916832"/>
            <a:ext cx="7629525" cy="1219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3336" y="3476908"/>
            <a:ext cx="9715500" cy="561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8964" y="4449671"/>
            <a:ext cx="9729872" cy="59720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68613986"/>
      </p:ext>
    </p:extLst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690" name="그룹 22"/>
          <p:cNvGrpSpPr>
            <a:grpSpLocks/>
          </p:cNvGrpSpPr>
          <p:nvPr/>
        </p:nvGrpSpPr>
        <p:grpSpPr bwMode="auto">
          <a:xfrm>
            <a:off x="785813" y="3286125"/>
            <a:ext cx="2786062" cy="1000125"/>
            <a:chOff x="785782" y="3000372"/>
            <a:chExt cx="2857520" cy="822325"/>
          </a:xfrm>
        </p:grpSpPr>
        <p:sp>
          <p:nvSpPr>
            <p:cNvPr id="242710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메인 액티비티의 </a:t>
              </a:r>
              <a:endPara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eaLnBrk="1" fontAlgn="b" latinLnBrk="1" hangingPunct="1"/>
              <a:r>
                <a:rPr lang="en-US" altLang="ko-KR" sz="16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XML </a:t>
              </a:r>
              <a:r>
                <a:rPr lang="ko-KR" altLang="en-US" sz="16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레이아웃 정의</a:t>
              </a:r>
            </a:p>
          </p:txBody>
        </p:sp>
        <p:sp>
          <p:nvSpPr>
            <p:cNvPr id="242711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85750" y="1143000"/>
            <a:ext cx="3786188" cy="1143000"/>
            <a:chOff x="0" y="0"/>
            <a:chExt cx="1232" cy="975"/>
          </a:xfrm>
        </p:grpSpPr>
        <p:sp>
          <p:nvSpPr>
            <p:cNvPr id="242706" name="Rectangle 26"/>
            <p:cNvSpPr>
              <a:spLocks/>
            </p:cNvSpPr>
            <p:nvPr/>
          </p:nvSpPr>
          <p:spPr bwMode="auto">
            <a:xfrm>
              <a:off x="0" y="895"/>
              <a:ext cx="1232" cy="80"/>
            </a:xfrm>
            <a:prstGeom prst="rect">
              <a:avLst/>
            </a:prstGeom>
            <a:gradFill rotWithShape="0">
              <a:gsLst>
                <a:gs pos="0">
                  <a:srgbClr val="464658">
                    <a:alpha val="50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b" latinLnBrk="1" hangingPunct="1"/>
              <a:endPara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242707" name="Group 27"/>
            <p:cNvGrpSpPr>
              <a:grpSpLocks/>
            </p:cNvGrpSpPr>
            <p:nvPr/>
          </p:nvGrpSpPr>
          <p:grpSpPr bwMode="auto">
            <a:xfrm>
              <a:off x="160" y="0"/>
              <a:ext cx="943" cy="937"/>
              <a:chOff x="0" y="0"/>
              <a:chExt cx="943" cy="937"/>
            </a:xfrm>
          </p:grpSpPr>
          <p:sp>
            <p:nvSpPr>
              <p:cNvPr id="242708" name="Rectangle 28"/>
              <p:cNvSpPr>
                <a:spLocks/>
              </p:cNvSpPr>
              <p:nvPr/>
            </p:nvSpPr>
            <p:spPr bwMode="auto">
              <a:xfrm>
                <a:off x="0" y="0"/>
                <a:ext cx="937" cy="9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AAAAA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latinLnBrk="1" hangingPunct="1"/>
                <a:r>
                  <a:rPr lang="ko-KR" altLang="en-US" sz="1800" b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웹브라우저 포함하기 예제</a:t>
                </a:r>
              </a:p>
            </p:txBody>
          </p:sp>
          <p:sp>
            <p:nvSpPr>
              <p:cNvPr id="242709" name="Line 29"/>
              <p:cNvSpPr>
                <a:spLocks noChangeShapeType="1"/>
              </p:cNvSpPr>
              <p:nvPr/>
            </p:nvSpPr>
            <p:spPr bwMode="auto">
              <a:xfrm>
                <a:off x="0" y="7"/>
                <a:ext cx="943" cy="0"/>
              </a:xfrm>
              <a:prstGeom prst="line">
                <a:avLst/>
              </a:prstGeom>
              <a:noFill/>
              <a:ln w="44450">
                <a:solidFill>
                  <a:srgbClr val="0066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</p:grpSp>
      <p:sp>
        <p:nvSpPr>
          <p:cNvPr id="242692" name="직사각형 27"/>
          <p:cNvSpPr>
            <a:spLocks noChangeArrowheads="1"/>
          </p:cNvSpPr>
          <p:nvPr/>
        </p:nvSpPr>
        <p:spPr bwMode="auto">
          <a:xfrm>
            <a:off x="785813" y="2286000"/>
            <a:ext cx="5143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웹뷰 위젯을 이용한 화면 구성</a:t>
            </a:r>
            <a:endParaRPr lang="en-US" altLang="ko-KR" sz="1400" b="1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추가</a:t>
            </a:r>
            <a:endParaRPr lang="en-US" altLang="ko-KR" sz="1400" b="1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2693" name="직사각형 27"/>
          <p:cNvSpPr>
            <a:spLocks noChangeArrowheads="1"/>
          </p:cNvSpPr>
          <p:nvPr/>
        </p:nvSpPr>
        <p:spPr bwMode="auto">
          <a:xfrm>
            <a:off x="714375" y="4286250"/>
            <a:ext cx="264318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 액티비티를 위한</a:t>
            </a:r>
            <a:r>
              <a:rPr lang="en-US" altLang="ko-KR" sz="1400" b="1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정의</a:t>
            </a:r>
            <a:endParaRPr lang="en-US" altLang="ko-KR" sz="1400" b="1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42694" name="그룹 25"/>
          <p:cNvGrpSpPr>
            <a:grpSpLocks/>
          </p:cNvGrpSpPr>
          <p:nvPr/>
        </p:nvGrpSpPr>
        <p:grpSpPr bwMode="auto">
          <a:xfrm>
            <a:off x="3643313" y="3302000"/>
            <a:ext cx="2786062" cy="1000125"/>
            <a:chOff x="785782" y="3000372"/>
            <a:chExt cx="2857520" cy="822325"/>
          </a:xfrm>
        </p:grpSpPr>
        <p:sp>
          <p:nvSpPr>
            <p:cNvPr id="242704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웹페이지와 자바스크립트</a:t>
              </a:r>
              <a:endPara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eaLnBrk="1" fontAlgn="b" latinLnBrk="1" hangingPunct="1"/>
              <a:r>
                <a:rPr lang="ko-KR" altLang="en-US" sz="16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코드 작성</a:t>
              </a:r>
            </a:p>
          </p:txBody>
        </p:sp>
        <p:sp>
          <p:nvSpPr>
            <p:cNvPr id="242705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sp>
        <p:nvSpPr>
          <p:cNvPr id="242695" name="직사각형 27"/>
          <p:cNvSpPr>
            <a:spLocks noChangeArrowheads="1"/>
          </p:cNvSpPr>
          <p:nvPr/>
        </p:nvSpPr>
        <p:spPr bwMode="auto">
          <a:xfrm>
            <a:off x="3571875" y="4302125"/>
            <a:ext cx="278606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보여줄 웹 페이지 작성</a:t>
            </a:r>
            <a:endParaRPr lang="en-US" altLang="ko-KR" sz="1400" b="1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자바스크립트 액션 정의</a:t>
            </a:r>
            <a:endParaRPr lang="en-US" altLang="ko-KR" sz="1400" b="1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42696" name="그룹 25"/>
          <p:cNvGrpSpPr>
            <a:grpSpLocks/>
          </p:cNvGrpSpPr>
          <p:nvPr/>
        </p:nvGrpSpPr>
        <p:grpSpPr bwMode="auto">
          <a:xfrm>
            <a:off x="785813" y="5048250"/>
            <a:ext cx="2786062" cy="1000125"/>
            <a:chOff x="785782" y="3000372"/>
            <a:chExt cx="2857520" cy="822325"/>
          </a:xfrm>
        </p:grpSpPr>
        <p:sp>
          <p:nvSpPr>
            <p:cNvPr id="242702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메인 액티비티 코드 작성</a:t>
              </a:r>
            </a:p>
          </p:txBody>
        </p:sp>
        <p:sp>
          <p:nvSpPr>
            <p:cNvPr id="242703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sp>
        <p:nvSpPr>
          <p:cNvPr id="242697" name="직사각형 27"/>
          <p:cNvSpPr>
            <a:spLocks noChangeArrowheads="1"/>
          </p:cNvSpPr>
          <p:nvPr/>
        </p:nvSpPr>
        <p:spPr bwMode="auto">
          <a:xfrm>
            <a:off x="714375" y="6048375"/>
            <a:ext cx="27860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웹뷰 설정과 이벤트 처리</a:t>
            </a:r>
            <a:endParaRPr lang="en-US" altLang="ko-KR" sz="1400" b="1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제목 27"/>
          <p:cNvSpPr>
            <a:spLocks noGrp="1"/>
          </p:cNvSpPr>
          <p:nvPr>
            <p:ph type="title"/>
          </p:nvPr>
        </p:nvSpPr>
        <p:spPr>
          <a:xfrm>
            <a:off x="828675" y="201613"/>
            <a:ext cx="3346450" cy="369887"/>
          </a:xfrm>
        </p:spPr>
        <p:txBody>
          <a:bodyPr/>
          <a:lstStyle/>
          <a:p>
            <a:pPr>
              <a:defRPr/>
            </a:pPr>
            <a:r>
              <a:rPr lang="ko-KR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웹브라우저 포함하기 예제</a:t>
            </a: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2699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브라우저 사용하기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70325" y="16288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이미지파일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activity_main.xml </a:t>
            </a:r>
            <a:r>
              <a:rPr lang="ko-KR" altLang="en-US" dirty="0" smtClean="0">
                <a:solidFill>
                  <a:srgbClr val="FF0000"/>
                </a:solidFill>
              </a:rPr>
              <a:t>복사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575" y="835025"/>
            <a:ext cx="1884177" cy="3136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852" y="832919"/>
            <a:ext cx="1898841" cy="313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2438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263440" cy="369332"/>
          </a:xfrm>
        </p:spPr>
        <p:txBody>
          <a:bodyPr/>
          <a:lstStyle/>
          <a:p>
            <a:r>
              <a:rPr lang="ko-KR" altLang="en-US" dirty="0" smtClean="0"/>
              <a:t>텍스트 자동완성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54795"/>
          <a:stretch/>
        </p:blipFill>
        <p:spPr>
          <a:xfrm>
            <a:off x="246956" y="4725144"/>
            <a:ext cx="8352928" cy="19918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764704"/>
            <a:ext cx="7785695" cy="53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03979"/>
      </p:ext>
    </p:extLst>
  </p:cSld>
  <p:clrMapOvr>
    <a:masterClrMapping/>
  </p:clrMapOvr>
  <p:transition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54275" cy="369887"/>
          </a:xfrm>
        </p:spPr>
        <p:txBody>
          <a:bodyPr/>
          <a:lstStyle/>
          <a:p>
            <a:pPr>
              <a:defRPr/>
            </a:pP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en-US" altLang="ko-K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ssets </a:t>
            </a:r>
            <a:r>
              <a:rPr lang="ko-KR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폴더 만들기</a:t>
            </a: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6787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브라우저 사용하기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46789" name="_x177899680" descr="P02_S004_05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3" y="1916113"/>
            <a:ext cx="6492875" cy="4249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790" name="내용 개체 틀 2"/>
          <p:cNvSpPr txBox="1">
            <a:spLocks/>
          </p:cNvSpPr>
          <p:nvPr/>
        </p:nvSpPr>
        <p:spPr bwMode="auto">
          <a:xfrm>
            <a:off x="534988" y="947738"/>
            <a:ext cx="85693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웹 페이지를 넣어두기 위한 폴더로 </a:t>
            </a:r>
            <a:r>
              <a: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assets </a:t>
            </a: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폴더 사용</a:t>
            </a:r>
            <a:endParaRPr lang="en-US" altLang="ko-KR" sz="18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14195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554913" cy="369332"/>
          </a:xfrm>
        </p:spPr>
        <p:txBody>
          <a:bodyPr/>
          <a:lstStyle/>
          <a:p>
            <a:r>
              <a:rPr lang="en-US" altLang="ko-KR" dirty="0" smtClean="0"/>
              <a:t>index.html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9004" y="6380469"/>
            <a:ext cx="3906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rgbClr val="FFC000"/>
                </a:solidFill>
              </a:rPr>
              <a:t>confirm(“</a:t>
            </a:r>
            <a:r>
              <a:rPr lang="ko-KR" altLang="en-US" i="1" dirty="0" smtClean="0">
                <a:solidFill>
                  <a:srgbClr val="FFC000"/>
                </a:solidFill>
              </a:rPr>
              <a:t>확인을 선택하였습니다</a:t>
            </a:r>
            <a:r>
              <a:rPr lang="en-US" altLang="ko-KR" i="1" dirty="0" smtClean="0">
                <a:solidFill>
                  <a:srgbClr val="FFC000"/>
                </a:solidFill>
              </a:rPr>
              <a:t>”);</a:t>
            </a:r>
            <a:r>
              <a:rPr lang="ko-KR" altLang="en-US" i="1" dirty="0" smtClean="0">
                <a:solidFill>
                  <a:srgbClr val="FFC000"/>
                </a:solidFill>
              </a:rPr>
              <a:t>로 바꿔보기</a:t>
            </a:r>
            <a:endParaRPr lang="ko-KR" altLang="en-US" i="1" dirty="0">
              <a:solidFill>
                <a:srgbClr val="FFC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908719"/>
            <a:ext cx="8963025" cy="5133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631332" y="4509120"/>
            <a:ext cx="1089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 err="1" smtClean="0">
                <a:solidFill>
                  <a:srgbClr val="FF0000"/>
                </a:solidFill>
              </a:rPr>
              <a:t>changeFace</a:t>
            </a:r>
            <a:r>
              <a:rPr lang="en-US" altLang="ko-KR" sz="1200" i="1" dirty="0" smtClean="0">
                <a:solidFill>
                  <a:srgbClr val="FF0000"/>
                </a:solidFill>
              </a:rPr>
              <a:t>()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18436"/>
      </p:ext>
    </p:extLst>
  </p:cSld>
  <p:clrMapOvr>
    <a:masterClrMapping/>
  </p:clrMapOvr>
  <p:transition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23127" cy="369332"/>
          </a:xfrm>
        </p:spPr>
        <p:txBody>
          <a:bodyPr/>
          <a:lstStyle/>
          <a:p>
            <a:r>
              <a:rPr lang="en-US" altLang="ko-KR" dirty="0" smtClean="0"/>
              <a:t>activity_main.xml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96" y="692696"/>
            <a:ext cx="6675462" cy="60917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24122120"/>
      </p:ext>
    </p:extLst>
  </p:cSld>
  <p:clrMapOvr>
    <a:masterClrMapping/>
  </p:clrMapOvr>
  <p:transition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577" cy="369332"/>
          </a:xfrm>
        </p:spPr>
        <p:txBody>
          <a:bodyPr/>
          <a:lstStyle/>
          <a:p>
            <a:r>
              <a:rPr lang="en-US" altLang="ko-KR" dirty="0" smtClean="0"/>
              <a:t>MainActivity.java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24" y="577376"/>
            <a:ext cx="7655197" cy="62348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타원 5"/>
          <p:cNvSpPr/>
          <p:nvPr/>
        </p:nvSpPr>
        <p:spPr>
          <a:xfrm>
            <a:off x="7159724" y="5805264"/>
            <a:ext cx="1008112" cy="4320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916957"/>
      </p:ext>
    </p:extLst>
  </p:cSld>
  <p:clrMapOvr>
    <a:masterClrMapping/>
  </p:clrMapOvr>
  <p:transition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577" cy="369332"/>
          </a:xfrm>
        </p:spPr>
        <p:txBody>
          <a:bodyPr/>
          <a:lstStyle/>
          <a:p>
            <a:r>
              <a:rPr lang="en-US" altLang="ko-KR" dirty="0" smtClean="0"/>
              <a:t>MainActivity.java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13" y="586969"/>
            <a:ext cx="7128792" cy="62519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658523" y="2060848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//</a:t>
            </a:r>
            <a:r>
              <a:rPr lang="ko-KR" altLang="en-US" sz="1200" dirty="0" smtClean="0">
                <a:solidFill>
                  <a:srgbClr val="FF0000"/>
                </a:solidFill>
              </a:rPr>
              <a:t>애플리케이션에서 정의한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메소드로</a:t>
            </a:r>
            <a:r>
              <a:rPr lang="ko-KR" altLang="en-US" sz="1200" dirty="0" smtClean="0">
                <a:solidFill>
                  <a:srgbClr val="FF0000"/>
                </a:solidFill>
              </a:rPr>
              <a:t> 웹페이지에서 호출함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759247"/>
      </p:ext>
    </p:extLst>
  </p:cSld>
  <p:clrMapOvr>
    <a:masterClrMapping/>
  </p:clrMapOvr>
  <p:transition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577" cy="369332"/>
          </a:xfrm>
        </p:spPr>
        <p:txBody>
          <a:bodyPr/>
          <a:lstStyle/>
          <a:p>
            <a:r>
              <a:rPr lang="en-US" altLang="ko-KR" dirty="0"/>
              <a:t>MainActivity.java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12" y="692696"/>
            <a:ext cx="8280920" cy="59706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47977099"/>
      </p:ext>
    </p:extLst>
  </p:cSld>
  <p:clrMapOvr>
    <a:masterClrMapping/>
  </p:clrMapOvr>
  <p:transition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828675" y="201613"/>
            <a:ext cx="1616075" cy="369887"/>
          </a:xfrm>
        </p:spPr>
        <p:txBody>
          <a:bodyPr/>
          <a:lstStyle/>
          <a:p>
            <a:pPr>
              <a:defRPr/>
            </a:pPr>
            <a:r>
              <a:rPr lang="ko-KR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앱 실행 화면</a:t>
            </a: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0883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브라우저 사용하기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50885" name="_x177897440" descr="P02_S004_05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13" y="1744663"/>
            <a:ext cx="2232025" cy="397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0886" name="_x177894480" descr="P02_S004_05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525" y="1744663"/>
            <a:ext cx="2233613" cy="397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90911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28675" y="201613"/>
            <a:ext cx="3018681" cy="369332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err="1" smtClean="0"/>
              <a:t>WebView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980" y="1196752"/>
            <a:ext cx="904316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UI </a:t>
            </a:r>
            <a:r>
              <a:rPr lang="ko-KR" altLang="en-US" sz="2400" dirty="0" smtClean="0"/>
              <a:t>구성을 </a:t>
            </a:r>
            <a:r>
              <a:rPr lang="en-US" altLang="ko-KR" sz="2400" dirty="0" smtClean="0"/>
              <a:t>html</a:t>
            </a:r>
            <a:r>
              <a:rPr lang="ko-KR" altLang="en-US" sz="2400" dirty="0" smtClean="0"/>
              <a:t>을 이용하여 개발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Local html </a:t>
            </a:r>
            <a:r>
              <a:rPr lang="ko-KR" altLang="en-US" sz="2400" dirty="0" smtClean="0"/>
              <a:t>및 </a:t>
            </a:r>
            <a:r>
              <a:rPr lang="en-US" altLang="ko-KR" sz="2400" dirty="0" smtClean="0"/>
              <a:t>remote html </a:t>
            </a:r>
            <a:r>
              <a:rPr lang="ko-KR" altLang="en-US" sz="2400" dirty="0" smtClean="0"/>
              <a:t>이용 가능 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로컬</a:t>
            </a:r>
            <a:r>
              <a:rPr lang="en-US" altLang="ko-KR" sz="2400" dirty="0" smtClean="0">
                <a:solidFill>
                  <a:srgbClr val="FF0000"/>
                </a:solidFill>
              </a:rPr>
              <a:t>html</a:t>
            </a:r>
            <a:r>
              <a:rPr lang="ko-KR" altLang="en-US" sz="2400" dirty="0" smtClean="0">
                <a:solidFill>
                  <a:srgbClr val="FF0000"/>
                </a:solidFill>
              </a:rPr>
              <a:t>은 </a:t>
            </a:r>
            <a:r>
              <a:rPr lang="en-US" altLang="ko-KR" sz="2400" dirty="0" smtClean="0">
                <a:solidFill>
                  <a:srgbClr val="FF0000"/>
                </a:solidFill>
              </a:rPr>
              <a:t>asset</a:t>
            </a:r>
            <a:r>
              <a:rPr lang="ko-KR" altLang="en-US" sz="2400" dirty="0" smtClean="0">
                <a:solidFill>
                  <a:srgbClr val="FF0000"/>
                </a:solidFill>
              </a:rPr>
              <a:t>폴더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 smtClean="0"/>
              <a:t>Javascript</a:t>
            </a:r>
            <a:r>
              <a:rPr lang="ko-KR" altLang="en-US" sz="2400" dirty="0" smtClean="0"/>
              <a:t>를 이용한 </a:t>
            </a:r>
            <a:r>
              <a:rPr lang="en-US" altLang="ko-KR" sz="2400" dirty="0" smtClean="0"/>
              <a:t>java method </a:t>
            </a:r>
            <a:r>
              <a:rPr lang="ko-KR" altLang="en-US" sz="2400" dirty="0" smtClean="0"/>
              <a:t>호출 가능</a:t>
            </a:r>
            <a:r>
              <a:rPr lang="en-US" altLang="ko-KR" sz="2400" dirty="0"/>
              <a:t> 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FF0000"/>
                </a:solidFill>
              </a:rPr>
              <a:t>   (</a:t>
            </a:r>
            <a:r>
              <a:rPr lang="ko-KR" altLang="en-US" sz="2400" dirty="0" smtClean="0">
                <a:solidFill>
                  <a:srgbClr val="FF0000"/>
                </a:solidFill>
              </a:rPr>
              <a:t>자바클래스공개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함수에는 </a:t>
            </a:r>
            <a:r>
              <a:rPr lang="en-US" altLang="ko-KR" sz="2400" dirty="0" smtClean="0">
                <a:solidFill>
                  <a:srgbClr val="FF0000"/>
                </a:solidFill>
              </a:rPr>
              <a:t>@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JavascriptInterface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선언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Java code</a:t>
            </a:r>
            <a:r>
              <a:rPr lang="ko-KR" altLang="en-US" sz="2400" dirty="0" smtClean="0"/>
              <a:t>를 이용한 </a:t>
            </a:r>
            <a:r>
              <a:rPr lang="en-US" altLang="ko-KR" sz="2400" dirty="0" smtClean="0"/>
              <a:t>java script function </a:t>
            </a:r>
            <a:r>
              <a:rPr lang="ko-KR" altLang="en-US" sz="2400" dirty="0" smtClean="0"/>
              <a:t>호출 가능 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webView.loadUrl</a:t>
            </a:r>
            <a:r>
              <a:rPr lang="en-US" altLang="ko-KR" sz="2400" dirty="0" smtClean="0">
                <a:solidFill>
                  <a:srgbClr val="FF0000"/>
                </a:solidFill>
              </a:rPr>
              <a:t>(“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javascript.lineChart</a:t>
            </a:r>
            <a:r>
              <a:rPr lang="en-US" altLang="ko-KR" sz="2400" dirty="0" smtClean="0">
                <a:solidFill>
                  <a:srgbClr val="FF0000"/>
                </a:solidFill>
              </a:rPr>
              <a:t>()”)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Web</a:t>
            </a:r>
            <a:r>
              <a:rPr lang="ko-KR" altLang="en-US" sz="2400" dirty="0" smtClean="0"/>
              <a:t>과 관련된 다양한 이벤트 처리 가능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WebViewClient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WebChromeClient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웹 기반의 서비스를 애플리케이션 형태로 제공할 때 유용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애플리케이션 내에서 몇몇 화면을 </a:t>
            </a:r>
            <a:r>
              <a:rPr lang="en-US" altLang="ko-KR" sz="2400" dirty="0" smtClean="0"/>
              <a:t>Web</a:t>
            </a:r>
            <a:r>
              <a:rPr lang="ko-KR" altLang="en-US" sz="2400" dirty="0" smtClean="0"/>
              <a:t>으로 제공해 줄 때 유용</a:t>
            </a:r>
            <a:endParaRPr lang="en-US" altLang="ko-KR" sz="2400" dirty="0" smtClean="0"/>
          </a:p>
          <a:p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19225678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8600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601" name="Rectangle 3"/>
          <p:cNvSpPr>
            <a:spLocks noChangeArrowheads="1"/>
          </p:cNvSpPr>
          <p:nvPr/>
        </p:nvSpPr>
        <p:spPr bwMode="auto">
          <a:xfrm>
            <a:off x="606996" y="2741613"/>
            <a:ext cx="1656184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800" i="1" dirty="0" smtClean="0">
                <a:solidFill>
                  <a:srgbClr val="FFFFC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11-3</a:t>
            </a:r>
            <a:endParaRPr lang="en-US" altLang="ko-KR" sz="4800" i="1" dirty="0">
              <a:solidFill>
                <a:srgbClr val="FFFFCC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38602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564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en-US" altLang="ko-KR" sz="3200" dirty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 dirty="0" err="1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프로그래스바</a:t>
            </a:r>
            <a:r>
              <a:rPr lang="en-US" altLang="ko-KR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3200" dirty="0" err="1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시크바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8612" name="TextBox 31"/>
          <p:cNvSpPr txBox="1">
            <a:spLocks noChangeArrowheads="1"/>
          </p:cNvSpPr>
          <p:nvPr/>
        </p:nvSpPr>
        <p:spPr bwMode="auto">
          <a:xfrm>
            <a:off x="0" y="0"/>
            <a:ext cx="50720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둘째 마당 </a:t>
            </a: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CH4.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위젯과 이벤트 활용하기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457609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90525" y="908050"/>
            <a:ext cx="9505950" cy="1657350"/>
          </a:xfrm>
          <a:prstGeom prst="roundRect">
            <a:avLst>
              <a:gd name="adj" fmla="val 4578"/>
            </a:avLst>
          </a:prstGeom>
          <a:solidFill>
            <a:schemeClr val="bg1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283" name="TextBox 2"/>
          <p:cNvSpPr txBox="1">
            <a:spLocks noChangeArrowheads="1"/>
          </p:cNvSpPr>
          <p:nvPr/>
        </p:nvSpPr>
        <p:spPr bwMode="auto">
          <a:xfrm>
            <a:off x="534988" y="981075"/>
            <a:ext cx="9145587" cy="1295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190500" indent="-190500" eaLnBrk="1" hangingPunct="1">
              <a:lnSpc>
                <a:spcPct val="150000"/>
              </a:lnSpc>
              <a:spcAft>
                <a:spcPct val="20000"/>
              </a:spcAft>
              <a:buFont typeface="Arial" charset="0"/>
              <a:buChar char="•"/>
            </a:pP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여러 가지 화면을 구성하고 그 안에 다양한 위젯을 사용하는데 있어서 대화상자처럼 중간 중간 상태 정보를 보여주는 가장 좋은 방법 중 하나임</a:t>
            </a:r>
          </a:p>
          <a:p>
            <a:pPr marL="190500" indent="-190500" eaLnBrk="1" hangingPunct="1">
              <a:lnSpc>
                <a:spcPct val="150000"/>
              </a:lnSpc>
              <a:spcAft>
                <a:spcPct val="20000"/>
              </a:spcAft>
              <a:buFont typeface="Arial" charset="0"/>
              <a:buChar char="•"/>
            </a:pP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최대값을 설정하는 </a:t>
            </a: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max, 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현재 값을 설정하는 </a:t>
            </a: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progress 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속성이 중요함</a:t>
            </a:r>
          </a:p>
          <a:p>
            <a:pPr marL="190500" indent="-190500" eaLnBrk="1" hangingPunct="1">
              <a:lnSpc>
                <a:spcPct val="150000"/>
              </a:lnSpc>
              <a:spcAft>
                <a:spcPct val="20000"/>
              </a:spcAft>
            </a:pPr>
            <a:endParaRPr kumimoji="0" lang="ko-KR" altLang="en-US" sz="180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190500" indent="-190500" eaLnBrk="1" hangingPunct="1">
              <a:lnSpc>
                <a:spcPct val="150000"/>
              </a:lnSpc>
              <a:spcAft>
                <a:spcPct val="20000"/>
              </a:spcAft>
            </a:pPr>
            <a:endParaRPr kumimoji="0" lang="en-US" altLang="ko-KR" sz="180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90525" y="2852738"/>
            <a:ext cx="7273925" cy="2808287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막대 모양 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10000"/>
              </a:lnSpc>
              <a:buFont typeface="Arial" pitchFamily="34" charset="0"/>
              <a:buChar char="•"/>
              <a:tabLst>
                <a:tab pos="0" algn="l"/>
              </a:tabLst>
              <a:defRPr/>
            </a:pP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87313"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작업의 진행 정도를 알려줄 수 있도록 막대 모양으로 표시함</a:t>
            </a:r>
            <a:endParaRPr lang="en-US" altLang="ko-KR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87313"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style 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속성의 값을 “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?android:attr/progressBarStyleHorizontal"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설정함</a:t>
            </a:r>
            <a:endParaRPr lang="en-US" altLang="ko-KR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10000"/>
              </a:lnSpc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원 모양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10000"/>
              </a:lnSpc>
              <a:buFont typeface="Arial" pitchFamily="34" charset="0"/>
              <a:buChar char="•"/>
              <a:tabLst>
                <a:tab pos="0" algn="l"/>
              </a:tabLst>
              <a:defRPr/>
            </a:pP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87313"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작업이 진행 중임을 알려줌</a:t>
            </a:r>
            <a:endParaRPr lang="en-US" altLang="ko-KR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87313"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모양으로 된 프로그레스바가 반복적으로 표시됨</a:t>
            </a:r>
            <a:endParaRPr lang="en-US" altLang="ko-KR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735888" y="2852738"/>
            <a:ext cx="2160587" cy="2808287"/>
          </a:xfrm>
          <a:prstGeom prst="roundRect">
            <a:avLst>
              <a:gd name="adj" fmla="val 4578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2971800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프로그레스바 사용하기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287" name="TextBox 13"/>
          <p:cNvSpPr txBox="1">
            <a:spLocks noChangeArrowheads="1"/>
          </p:cNvSpPr>
          <p:nvPr/>
        </p:nvSpPr>
        <p:spPr bwMode="auto">
          <a:xfrm>
            <a:off x="0" y="6442075"/>
            <a:ext cx="3271838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프로그레스바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/>
          </a:p>
        </p:txBody>
      </p:sp>
      <p:pic>
        <p:nvPicPr>
          <p:cNvPr id="97290" name="_x177897600" descr="P02_S004_0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8000" y="3016250"/>
            <a:ext cx="1374775" cy="244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6034089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846659" cy="369332"/>
          </a:xfrm>
        </p:spPr>
        <p:txBody>
          <a:bodyPr/>
          <a:lstStyle/>
          <a:p>
            <a:r>
              <a:rPr lang="ko-KR" altLang="en-US" dirty="0" err="1" smtClean="0"/>
              <a:t>프로그래스바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46575"/>
          <a:stretch/>
        </p:blipFill>
        <p:spPr>
          <a:xfrm>
            <a:off x="246956" y="980728"/>
            <a:ext cx="9965046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93205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846659" cy="369332"/>
          </a:xfrm>
        </p:spPr>
        <p:txBody>
          <a:bodyPr/>
          <a:lstStyle/>
          <a:p>
            <a:r>
              <a:rPr lang="ko-KR" altLang="en-US" dirty="0" err="1" smtClean="0"/>
              <a:t>프로그래스바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80" y="764704"/>
            <a:ext cx="9070602" cy="584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65969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34988" y="3206750"/>
            <a:ext cx="6480175" cy="2365375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[Code]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void onStartTrackingTouch (SeekBar seekBar) 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void onStopTrackingTouch (SeekBar seekBar) 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void onProgressChanged (SeekBar seekBar, int progress, boolean fromUser)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34988" y="1196975"/>
            <a:ext cx="9072562" cy="1079500"/>
          </a:xfrm>
          <a:prstGeom prst="roundRect">
            <a:avLst>
              <a:gd name="adj" fmla="val 4578"/>
            </a:avLst>
          </a:prstGeom>
          <a:solidFill>
            <a:schemeClr val="bg1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1620" name="TextBox 2"/>
          <p:cNvSpPr txBox="1">
            <a:spLocks noChangeArrowheads="1"/>
          </p:cNvSpPr>
          <p:nvPr/>
        </p:nvSpPr>
        <p:spPr bwMode="auto">
          <a:xfrm>
            <a:off x="679450" y="1268413"/>
            <a:ext cx="8856663" cy="1296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190500" indent="-190500" eaLnBrk="1" hangingPunct="1">
              <a:lnSpc>
                <a:spcPct val="150000"/>
              </a:lnSpc>
              <a:spcAft>
                <a:spcPct val="20000"/>
              </a:spcAft>
              <a:buFont typeface="Arial" charset="0"/>
              <a:buChar char="•"/>
            </a:pPr>
            <a:r>
              <a:rPr kumimoji="0" lang="ko-KR" altLang="en-US" sz="16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시크바</a:t>
            </a:r>
            <a:r>
              <a:rPr kumimoji="0" lang="en-US" altLang="ko-KR" sz="16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(SeekBar)</a:t>
            </a:r>
            <a:r>
              <a:rPr kumimoji="0" lang="ko-KR" altLang="en-US" sz="16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는 프로그레스바를 확장하여 만들어진 것임</a:t>
            </a:r>
            <a:endParaRPr kumimoji="0" lang="en-US" altLang="ko-KR" sz="16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190500" indent="-190500" eaLnBrk="1" hangingPunct="1">
              <a:lnSpc>
                <a:spcPct val="150000"/>
              </a:lnSpc>
              <a:spcAft>
                <a:spcPct val="20000"/>
              </a:spcAft>
              <a:buFont typeface="Arial" charset="0"/>
              <a:buChar char="•"/>
            </a:pPr>
            <a:r>
              <a:rPr kumimoji="0" lang="ko-KR" altLang="en-US" sz="16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프로그레스바의 속성을 가지고 있으면서도 사용자가 값을 조정할 수 있도록 해 줌</a:t>
            </a:r>
            <a:endParaRPr kumimoji="0" lang="en-US" altLang="ko-KR" sz="16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190500" indent="-190500" eaLnBrk="1" hangingPunct="1">
              <a:lnSpc>
                <a:spcPct val="150000"/>
              </a:lnSpc>
              <a:spcAft>
                <a:spcPct val="20000"/>
              </a:spcAft>
              <a:buFont typeface="Arial" charset="0"/>
              <a:buChar char="•"/>
            </a:pPr>
            <a:endParaRPr kumimoji="0" lang="ko-KR" altLang="en-US" sz="16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190500" indent="-190500" eaLnBrk="1" hangingPunct="1">
              <a:lnSpc>
                <a:spcPct val="150000"/>
              </a:lnSpc>
              <a:spcAft>
                <a:spcPct val="20000"/>
              </a:spcAft>
              <a:buFont typeface="Arial" charset="0"/>
              <a:buChar char="•"/>
            </a:pPr>
            <a:endParaRPr kumimoji="0" lang="ko-KR" altLang="en-US" sz="16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190500" indent="-190500" eaLnBrk="1" hangingPunct="1">
              <a:lnSpc>
                <a:spcPct val="150000"/>
              </a:lnSpc>
              <a:spcAft>
                <a:spcPct val="20000"/>
              </a:spcAft>
              <a:buFont typeface="Arial" charset="0"/>
              <a:buChar char="•"/>
            </a:pPr>
            <a:endParaRPr kumimoji="0" lang="ko-KR" altLang="en-US" sz="160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190500" indent="-190500" eaLnBrk="1" hangingPunct="1">
              <a:lnSpc>
                <a:spcPct val="150000"/>
              </a:lnSpc>
              <a:spcAft>
                <a:spcPct val="20000"/>
              </a:spcAft>
            </a:pPr>
            <a:endParaRPr kumimoji="0" lang="ko-KR" altLang="en-US" sz="160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190500" indent="-190500" eaLnBrk="1" hangingPunct="1">
              <a:lnSpc>
                <a:spcPct val="150000"/>
              </a:lnSpc>
              <a:spcAft>
                <a:spcPct val="20000"/>
              </a:spcAft>
            </a:pPr>
            <a:endParaRPr kumimoji="0" lang="en-US" altLang="ko-KR" sz="1600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828675" y="201613"/>
            <a:ext cx="2106613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시크바 사용하기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1624" name="TextBox 13"/>
          <p:cNvSpPr txBox="1">
            <a:spLocks noChangeArrowheads="1"/>
          </p:cNvSpPr>
          <p:nvPr/>
        </p:nvSpPr>
        <p:spPr bwMode="auto">
          <a:xfrm>
            <a:off x="0" y="6442075"/>
            <a:ext cx="3271838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프로그레스바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11625" name="_x177897600" descr="P02_S004_03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2863" y="2901950"/>
            <a:ext cx="1944687" cy="346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34988" y="5661248"/>
            <a:ext cx="9370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progress</a:t>
            </a:r>
            <a:r>
              <a:rPr lang="ko-KR" altLang="en-US" smtClean="0"/>
              <a:t>는 변경된 값</a:t>
            </a:r>
            <a:r>
              <a:rPr lang="en-US" altLang="ko-KR" smtClean="0"/>
              <a:t>, fromUser</a:t>
            </a:r>
            <a:r>
              <a:rPr lang="ko-KR" altLang="en-US" smtClean="0"/>
              <a:t>는 변경된 값이 사용자의 입력에 의한 것인지 아니면 코드에서 변경된 것인지 구별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145069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923330" cy="369332"/>
          </a:xfrm>
        </p:spPr>
        <p:txBody>
          <a:bodyPr/>
          <a:lstStyle/>
          <a:p>
            <a:r>
              <a:rPr lang="ko-KR" altLang="en-US" dirty="0" err="1" smtClean="0"/>
              <a:t>시크바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72" y="1052736"/>
            <a:ext cx="9344422" cy="534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6600"/>
      </p:ext>
    </p:extLst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37166</TotalTime>
  <Words>806</Words>
  <Application>Microsoft Office PowerPoint</Application>
  <PresentationFormat>35mm 슬라이드</PresentationFormat>
  <Paragraphs>171</Paragraphs>
  <Slides>37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37</vt:i4>
      </vt:variant>
    </vt:vector>
  </HeadingPairs>
  <TitlesOfParts>
    <vt:vector size="50" baseType="lpstr">
      <vt:lpstr>굴림</vt:lpstr>
      <vt:lpstr>나눔고딕</vt:lpstr>
      <vt:lpstr>나눔고딕 ExtraBold</vt:lpstr>
      <vt:lpstr>맑은 고딕</vt:lpstr>
      <vt:lpstr>새굴림</vt:lpstr>
      <vt:lpstr>Arial</vt:lpstr>
      <vt:lpstr>Calibri</vt:lpstr>
      <vt:lpstr>Tahoma</vt:lpstr>
      <vt:lpstr>Times New Roman</vt:lpstr>
      <vt:lpstr>Verdana</vt:lpstr>
      <vt:lpstr>Wingdings</vt:lpstr>
      <vt:lpstr>SMC_mCare_Flow_Screen_Rev.1.2</vt:lpstr>
      <vt:lpstr>1_SMC_mCare_Flow_Screen_Rev.1.2</vt:lpstr>
      <vt:lpstr>PowerPoint 프레젠테이션</vt:lpstr>
      <vt:lpstr>스피너</vt:lpstr>
      <vt:lpstr>텍스트 자동완성</vt:lpstr>
      <vt:lpstr>PowerPoint 프레젠테이션</vt:lpstr>
      <vt:lpstr>프로그레스바 사용하기</vt:lpstr>
      <vt:lpstr>프로그래스바</vt:lpstr>
      <vt:lpstr>프로그래스바</vt:lpstr>
      <vt:lpstr>시크바 사용하기</vt:lpstr>
      <vt:lpstr>시크바</vt:lpstr>
      <vt:lpstr>시크바</vt:lpstr>
      <vt:lpstr>레이아웃</vt:lpstr>
      <vt:lpstr>MainActivity.java</vt:lpstr>
      <vt:lpstr>실습예제</vt:lpstr>
      <vt:lpstr>/values/arrays.xml</vt:lpstr>
      <vt:lpstr>PowerPoint 프레젠테이션</vt:lpstr>
      <vt:lpstr>MainActivity.java</vt:lpstr>
      <vt:lpstr>PowerPoint 프레젠테이션</vt:lpstr>
      <vt:lpstr>PowerPoint 프레젠테이션</vt:lpstr>
      <vt:lpstr>PowerPoint 프레젠테이션</vt:lpstr>
      <vt:lpstr>PowerPoint 프레젠테이션</vt:lpstr>
      <vt:lpstr>웹브라우저 사용하기</vt:lpstr>
      <vt:lpstr>PowerPoint 프레젠테이션</vt:lpstr>
      <vt:lpstr>WebView의 기본설정</vt:lpstr>
      <vt:lpstr>PowerPoint 프레젠테이션</vt:lpstr>
      <vt:lpstr>Javascript Interface</vt:lpstr>
      <vt:lpstr>PowerPoint 프레젠테이션</vt:lpstr>
      <vt:lpstr>WebViewClient 클래스</vt:lpstr>
      <vt:lpstr>WebChromeClient 클래스</vt:lpstr>
      <vt:lpstr>웹브라우저 포함하기 예제</vt:lpstr>
      <vt:lpstr>assets 폴더 만들기</vt:lpstr>
      <vt:lpstr>index.html</vt:lpstr>
      <vt:lpstr>activity_main.xml</vt:lpstr>
      <vt:lpstr>MainActivity.java</vt:lpstr>
      <vt:lpstr>MainActivity.java</vt:lpstr>
      <vt:lpstr>MainActivity.java</vt:lpstr>
      <vt:lpstr>앱 실행 화면</vt:lpstr>
      <vt:lpstr>PowerPoint 프레젠테이션</vt:lpstr>
    </vt:vector>
  </TitlesOfParts>
  <Manager>Mike</Manager>
  <Company>UbiWare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DoItAndroidAppProgramming</dc:title>
  <dc:subject>Lecture Notes</dc:subject>
  <dc:creator>Mike</dc:creator>
  <cp:lastModifiedBy>소프트웨어과</cp:lastModifiedBy>
  <cp:revision>3288</cp:revision>
  <dcterms:modified xsi:type="dcterms:W3CDTF">2018-05-13T13:21:49Z</dcterms:modified>
</cp:coreProperties>
</file>