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43"/>
  </p:notesMasterIdLst>
  <p:handoutMasterIdLst>
    <p:handoutMasterId r:id="rId44"/>
  </p:handoutMasterIdLst>
  <p:sldIdLst>
    <p:sldId id="1168" r:id="rId3"/>
    <p:sldId id="1335" r:id="rId4"/>
    <p:sldId id="1407" r:id="rId5"/>
    <p:sldId id="1400" r:id="rId6"/>
    <p:sldId id="1401" r:id="rId7"/>
    <p:sldId id="1402" r:id="rId8"/>
    <p:sldId id="1403" r:id="rId9"/>
    <p:sldId id="1404" r:id="rId10"/>
    <p:sldId id="1405" r:id="rId11"/>
    <p:sldId id="1386" r:id="rId12"/>
    <p:sldId id="1409" r:id="rId13"/>
    <p:sldId id="1408" r:id="rId14"/>
    <p:sldId id="1410" r:id="rId15"/>
    <p:sldId id="1406" r:id="rId16"/>
    <p:sldId id="1411" r:id="rId17"/>
    <p:sldId id="1397" r:id="rId18"/>
    <p:sldId id="1344" r:id="rId19"/>
    <p:sldId id="1345" r:id="rId20"/>
    <p:sldId id="1377" r:id="rId21"/>
    <p:sldId id="1379" r:id="rId22"/>
    <p:sldId id="1382" r:id="rId23"/>
    <p:sldId id="1390" r:id="rId24"/>
    <p:sldId id="1348" r:id="rId25"/>
    <p:sldId id="1349" r:id="rId26"/>
    <p:sldId id="1398" r:id="rId27"/>
    <p:sldId id="1350" r:id="rId28"/>
    <p:sldId id="1351" r:id="rId29"/>
    <p:sldId id="1352" r:id="rId30"/>
    <p:sldId id="1353" r:id="rId31"/>
    <p:sldId id="1354" r:id="rId32"/>
    <p:sldId id="1355" r:id="rId33"/>
    <p:sldId id="1347" r:id="rId34"/>
    <p:sldId id="1356" r:id="rId35"/>
    <p:sldId id="1357" r:id="rId36"/>
    <p:sldId id="1358" r:id="rId37"/>
    <p:sldId id="1359" r:id="rId38"/>
    <p:sldId id="1360" r:id="rId39"/>
    <p:sldId id="1399" r:id="rId40"/>
    <p:sldId id="1394" r:id="rId41"/>
    <p:sldId id="1395" r:id="rId42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orient="horz" pos="2115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1389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pos="3240">
          <p15:clr>
            <a:srgbClr val="A4A3A4"/>
          </p15:clr>
        </p15:guide>
        <p15:guide id="7" pos="1471">
          <p15:clr>
            <a:srgbClr val="A4A3A4"/>
          </p15:clr>
        </p15:guide>
        <p15:guide id="8" pos="5871">
          <p15:clr>
            <a:srgbClr val="A4A3A4"/>
          </p15:clr>
        </p15:guide>
        <p15:guide id="9" pos="337">
          <p15:clr>
            <a:srgbClr val="A4A3A4"/>
          </p15:clr>
        </p15:guide>
        <p15:guide id="10" pos="4465">
          <p15:clr>
            <a:srgbClr val="A4A3A4"/>
          </p15:clr>
        </p15:guide>
        <p15:guide id="11" pos="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519">
          <p15:clr>
            <a:srgbClr val="A4A3A4"/>
          </p15:clr>
        </p15:guide>
        <p15:guide id="4" orient="horz" pos="6271">
          <p15:clr>
            <a:srgbClr val="A4A3A4"/>
          </p15:clr>
        </p15:guide>
        <p15:guide id="5" orient="horz" pos="1601">
          <p15:clr>
            <a:srgbClr val="A4A3A4"/>
          </p15:clr>
        </p15:guide>
        <p15:guide id="6" pos="2236">
          <p15:clr>
            <a:srgbClr val="A4A3A4"/>
          </p15:clr>
        </p15:guide>
        <p15:guide id="7" pos="415">
          <p15:clr>
            <a:srgbClr val="A4A3A4"/>
          </p15:clr>
        </p15:guide>
        <p15:guide id="8" pos="42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FFFFCC"/>
    <a:srgbClr val="DDE3FF"/>
    <a:srgbClr val="E5E9FF"/>
    <a:srgbClr val="002E8A"/>
    <a:srgbClr val="CCECFF"/>
    <a:srgbClr val="CC3300"/>
    <a:srgbClr val="396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83729" autoAdjust="0"/>
  </p:normalViewPr>
  <p:slideViewPr>
    <p:cSldViewPr>
      <p:cViewPr varScale="1">
        <p:scale>
          <a:sx n="87" d="100"/>
          <a:sy n="87" d="100"/>
        </p:scale>
        <p:origin x="1330" y="130"/>
      </p:cViewPr>
      <p:guideLst>
        <p:guide orient="horz" pos="2614"/>
        <p:guide orient="horz" pos="2115"/>
        <p:guide orient="horz" pos="3203"/>
        <p:guide orient="horz" pos="1389"/>
        <p:guide orient="horz" pos="119"/>
        <p:guide pos="3240"/>
        <p:guide pos="1471"/>
        <p:guide pos="5871"/>
        <p:guide pos="337"/>
        <p:guide pos="4465"/>
        <p:guide pos="11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422"/>
    </p:cViewPr>
  </p:sorterViewPr>
  <p:notesViewPr>
    <p:cSldViewPr>
      <p:cViewPr>
        <p:scale>
          <a:sx n="75" d="100"/>
          <a:sy n="75" d="100"/>
        </p:scale>
        <p:origin x="43" y="-470"/>
      </p:cViewPr>
      <p:guideLst>
        <p:guide orient="horz" pos="3224"/>
        <p:guide orient="horz" pos="618"/>
        <p:guide orient="horz" pos="519"/>
        <p:guide orient="horz" pos="6271"/>
        <p:guide orient="horz" pos="1601"/>
        <p:guide pos="2236"/>
        <p:guide pos="415"/>
        <p:guide pos="42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r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r" defTabSz="957263" eaLnBrk="1" fontAlgn="base" latinLnBrk="1" hangingPunct="1">
              <a:defRPr sz="120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525DFBC-813A-4272-AE2C-F449B808ACF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91662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0713" y="981075"/>
            <a:ext cx="5880100" cy="4000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33413" y="5116513"/>
            <a:ext cx="5857875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0093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06851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5013" y="941388"/>
            <a:ext cx="5853112" cy="3902075"/>
          </a:xfrm>
          <a:ln/>
        </p:spPr>
      </p:sp>
      <p:sp>
        <p:nvSpPr>
          <p:cNvPr id="73731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58813" y="5233988"/>
            <a:ext cx="6016625" cy="2070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96838" indent="-96838" eaLnBrk="1" hangingPunct="1">
              <a:spcAft>
                <a:spcPct val="50000"/>
              </a:spcAft>
            </a:pPr>
            <a:endParaRPr lang="en-US" altLang="ko-KR" sz="13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26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840412" cy="4351337"/>
          </a:xfrm>
          <a:ln>
            <a:miter lim="800000"/>
            <a:headEnd/>
            <a:tailEnd/>
          </a:ln>
        </p:spPr>
        <p:txBody>
          <a:bodyPr lIns="99167" tIns="49583" rIns="99167" bIns="49583"/>
          <a:lstStyle/>
          <a:p>
            <a:pPr>
              <a:spcBef>
                <a:spcPts val="0"/>
              </a:spcBef>
              <a:spcAft>
                <a:spcPts val="1320"/>
              </a:spcAft>
              <a:defRPr/>
            </a:pPr>
            <a:endParaRPr lang="ko-KR" altLang="en-US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9712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pPr marL="180975" indent="-180975">
              <a:lnSpc>
                <a:spcPct val="120000"/>
              </a:lnSpc>
              <a:spcAft>
                <a:spcPct val="25000"/>
              </a:spcAft>
            </a:pPr>
            <a:endParaRPr lang="en-US" altLang="ko-KR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49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954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06851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80473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249364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445475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631321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78822"/>
      </p:ext>
    </p:extLst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71414"/>
            <a:ext cx="9258300" cy="51115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732964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3877949"/>
      </p:ext>
    </p:extLst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571106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39587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925729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081346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18112634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395160" cy="369332"/>
          </a:xfr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819964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40044344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592594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425111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93432225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158218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023090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190357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77070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65110047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49511446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3" descr="Image6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Box 14"/>
          <p:cNvSpPr txBox="1">
            <a:spLocks noChangeArrowheads="1"/>
          </p:cNvSpPr>
          <p:nvPr userDrawn="1"/>
        </p:nvSpPr>
        <p:spPr bwMode="auto">
          <a:xfrm>
            <a:off x="4827588" y="6573838"/>
            <a:ext cx="557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latinLnBrk="1" hangingPunct="1">
              <a:defRPr/>
            </a:pPr>
            <a:r>
              <a:rPr lang="en-US" altLang="ko-KR" sz="1200" smtClean="0">
                <a:latin typeface="Calibri" panose="020F0502020204030204" pitchFamily="34" charset="0"/>
                <a:ea typeface="새굴림" panose="02030600000101010101" pitchFamily="18" charset="-127"/>
              </a:rPr>
              <a:t>- </a:t>
            </a:r>
            <a:fld id="{730C2D2C-FEBF-4BEC-A1FC-8BE193D35AE0}" type="slidenum">
              <a:rPr lang="ko-KR" altLang="en-US" sz="1200" smtClean="0">
                <a:latin typeface="Calibri" panose="020F0502020204030204" pitchFamily="34" charset="0"/>
                <a:ea typeface="새굴림" panose="02030600000101010101" pitchFamily="18" charset="-127"/>
              </a:rPr>
              <a:pPr algn="ctr" eaLnBrk="1" fontAlgn="b" latinLnBrk="1" hangingPunct="1">
                <a:defRPr/>
              </a:pPr>
              <a:t>‹#›</a:t>
            </a:fld>
            <a:r>
              <a:rPr lang="en-US" altLang="ko-KR" sz="1200" smtClean="0">
                <a:latin typeface="Calibri" panose="020F0502020204030204" pitchFamily="34" charset="0"/>
                <a:ea typeface="새굴림" panose="02030600000101010101" pitchFamily="18" charset="-127"/>
              </a:rPr>
              <a:t> -</a:t>
            </a:r>
            <a:endParaRPr lang="ko-KR" altLang="en-US" sz="1200" smtClean="0">
              <a:latin typeface="Calibri" panose="020F0502020204030204" pitchFamily="34" charset="0"/>
              <a:ea typeface="새굴림" panose="02030600000101010101" pitchFamily="18" charset="-127"/>
            </a:endParaRPr>
          </a:p>
        </p:txBody>
      </p:sp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828675" y="201613"/>
            <a:ext cx="34051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타원 8"/>
          <p:cNvSpPr/>
          <p:nvPr userDrawn="1"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/>
          </a:p>
        </p:txBody>
      </p:sp>
      <p:sp>
        <p:nvSpPr>
          <p:cNvPr id="10" name="타원 9"/>
          <p:cNvSpPr/>
          <p:nvPr userDrawn="1"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/>
          </a:p>
        </p:txBody>
      </p:sp>
      <p:pic>
        <p:nvPicPr>
          <p:cNvPr id="1039" name="그림 12" descr="Image4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07950"/>
            <a:ext cx="5175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188913"/>
            <a:ext cx="252888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832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33" name="Rectangle 3"/>
          <p:cNvSpPr>
            <a:spLocks noChangeArrowheads="1"/>
          </p:cNvSpPr>
          <p:nvPr/>
        </p:nvSpPr>
        <p:spPr bwMode="auto">
          <a:xfrm>
            <a:off x="1111052" y="2741613"/>
            <a:ext cx="1008111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800" i="1" dirty="0" smtClean="0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14.</a:t>
            </a:r>
            <a:endParaRPr lang="en-US" altLang="ko-KR" sz="4800" i="1" dirty="0">
              <a:solidFill>
                <a:srgbClr val="FFFFC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05834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en-US" altLang="ko-KR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인텐트와 구글앱연동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90525" y="1517650"/>
          <a:ext cx="9536113" cy="4143375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064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1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1700" b="1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4134" marB="44134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1700" b="1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4134" marB="4413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0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ACTION_DIAL tel:01077881234</a:t>
                      </a:r>
                      <a:endParaRPr lang="en-US" sz="140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4134" marB="44134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주어진 전화번호를 이용해 전화걸기 화면을 </a:t>
                      </a:r>
                      <a:r>
                        <a:rPr lang="ko-KR" altLang="en-US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보여줌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4134" marB="4413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45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ACTION_VIEW tel:01077881234</a:t>
                      </a:r>
                      <a:endParaRPr lang="en-US" sz="140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4134" marB="44134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주어진 전화번호를 이용해 전화걸기 화면을 보여줌</a:t>
                      </a:r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URI </a:t>
                      </a:r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값의 유형에 따라 </a:t>
                      </a:r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 </a:t>
                      </a:r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액션이 다른 기능을 </a:t>
                      </a:r>
                      <a:r>
                        <a:rPr lang="ko-KR" altLang="en-US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수행함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4134" marB="4413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5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ACTION_EDIT content://contacts/people/2</a:t>
                      </a:r>
                      <a:endParaRPr lang="en-US" sz="140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4134" marB="44134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전화번호부 데이터베이스에 있는 정보 중에서 </a:t>
                      </a:r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 </a:t>
                      </a:r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값이 </a:t>
                      </a:r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 정보를 편집하기 위한 화면을 </a:t>
                      </a:r>
                      <a:r>
                        <a:rPr lang="ko-KR" altLang="en-US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보여줌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4134" marB="4413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44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ACTION_VIEW content://contacts/people</a:t>
                      </a:r>
                      <a:endParaRPr lang="en-US" sz="140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4134" marB="44134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전화번호부 데이터베이스의 내용을 </a:t>
                      </a:r>
                      <a:r>
                        <a:rPr lang="ko-KR" altLang="en-US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보여줌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4134" marB="4413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4497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26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4962525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액션과 데이터를 사용하는 대표적인 예</a:t>
            </a:r>
          </a:p>
        </p:txBody>
      </p:sp>
      <p:sp>
        <p:nvSpPr>
          <p:cNvPr id="76827" name="TextBox 10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인텐트 살펴보기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120338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647887" cy="369332"/>
          </a:xfrm>
        </p:spPr>
        <p:txBody>
          <a:bodyPr/>
          <a:lstStyle/>
          <a:p>
            <a:r>
              <a:rPr lang="ko-KR" altLang="en-US" dirty="0" err="1" smtClean="0"/>
              <a:t>인텐트</a:t>
            </a:r>
            <a:r>
              <a:rPr lang="ko-KR" altLang="en-US" dirty="0" smtClean="0"/>
              <a:t> 실습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02" y="1027918"/>
            <a:ext cx="3476625" cy="56007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612" y="1022020"/>
            <a:ext cx="3495675" cy="557212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오른쪽 화살표 4"/>
          <p:cNvSpPr/>
          <p:nvPr/>
        </p:nvSpPr>
        <p:spPr>
          <a:xfrm>
            <a:off x="3762773" y="3301146"/>
            <a:ext cx="259228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49993" y="2708920"/>
            <a:ext cx="2401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명시적인텐트와</a:t>
            </a:r>
            <a:endParaRPr lang="en-US" altLang="ko-KR" dirty="0" smtClean="0"/>
          </a:p>
          <a:p>
            <a:r>
              <a:rPr lang="ko-KR" altLang="en-US" dirty="0" smtClean="0"/>
              <a:t>암시적인텐트로 </a:t>
            </a:r>
            <a:r>
              <a:rPr lang="ko-KR" altLang="en-US" dirty="0" err="1" smtClean="0"/>
              <a:t>실행해보기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554852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538883" cy="369332"/>
          </a:xfrm>
        </p:spPr>
        <p:txBody>
          <a:bodyPr/>
          <a:lstStyle/>
          <a:p>
            <a:r>
              <a:rPr lang="ko-KR" altLang="en-US" dirty="0" err="1" smtClean="0"/>
              <a:t>인텐트실</a:t>
            </a:r>
            <a:r>
              <a:rPr lang="ko-KR" altLang="en-US" dirty="0" err="1" smtClean="0"/>
              <a:t>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03140" y="2708920"/>
            <a:ext cx="65527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인텐트</a:t>
            </a:r>
            <a:r>
              <a:rPr lang="ko-KR" altLang="en-US" dirty="0" smtClean="0"/>
              <a:t> 필터 추가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6" y="1196752"/>
            <a:ext cx="9096375" cy="257175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06996" y="90872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명시적 </a:t>
            </a:r>
            <a:r>
              <a:rPr lang="ko-KR" altLang="en-US" dirty="0" err="1" smtClean="0"/>
              <a:t>인텐트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736065"/>
      </p:ext>
    </p:extLst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647887" cy="369332"/>
          </a:xfrm>
        </p:spPr>
        <p:txBody>
          <a:bodyPr/>
          <a:lstStyle/>
          <a:p>
            <a:r>
              <a:rPr lang="ko-KR" altLang="en-US" dirty="0" err="1" smtClean="0"/>
              <a:t>인텐트</a:t>
            </a:r>
            <a:r>
              <a:rPr lang="ko-KR" altLang="en-US" dirty="0" smtClean="0"/>
              <a:t> 실습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88" y="3172181"/>
            <a:ext cx="5686425" cy="15240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34988" y="2853738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암</a:t>
            </a:r>
            <a:r>
              <a:rPr lang="ko-KR" altLang="en-US" dirty="0" smtClean="0"/>
              <a:t>시적 </a:t>
            </a:r>
            <a:r>
              <a:rPr lang="ko-KR" altLang="en-US" dirty="0" err="1" smtClean="0"/>
              <a:t>인텐트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20616" y="3826169"/>
            <a:ext cx="3096344" cy="21602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88" y="970968"/>
            <a:ext cx="6477000" cy="17240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378200" y="1412776"/>
            <a:ext cx="3096344" cy="21602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8" idx="2"/>
            <a:endCxn id="9" idx="0"/>
          </p:cNvCxnSpPr>
          <p:nvPr/>
        </p:nvCxnSpPr>
        <p:spPr>
          <a:xfrm flipH="1">
            <a:off x="4268788" y="1628800"/>
            <a:ext cx="657584" cy="219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162282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923330" cy="369332"/>
          </a:xfrm>
        </p:spPr>
        <p:txBody>
          <a:bodyPr/>
          <a:lstStyle/>
          <a:p>
            <a:r>
              <a:rPr lang="ko-KR" altLang="en-US" dirty="0" err="1"/>
              <a:t>인텐트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09" y="1052736"/>
            <a:ext cx="8740155" cy="55865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79971" r="45382"/>
          <a:stretch/>
        </p:blipFill>
        <p:spPr>
          <a:xfrm>
            <a:off x="318964" y="836712"/>
            <a:ext cx="3736295" cy="84015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2313079"/>
      </p:ext>
    </p:extLst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647887" cy="369332"/>
          </a:xfrm>
        </p:spPr>
        <p:txBody>
          <a:bodyPr/>
          <a:lstStyle/>
          <a:p>
            <a:r>
              <a:rPr lang="ko-KR" altLang="en-US" dirty="0" err="1" smtClean="0"/>
              <a:t>인텐트</a:t>
            </a:r>
            <a:r>
              <a:rPr lang="ko-KR" altLang="en-US" dirty="0" smtClean="0"/>
              <a:t> 실습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412776"/>
            <a:ext cx="6562725" cy="147637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3501008"/>
            <a:ext cx="6543675" cy="22479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683660671"/>
      </p:ext>
    </p:extLst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명시적 </a:t>
            </a:r>
            <a:r>
              <a:rPr lang="ko-KR" altLang="en-US" err="1" smtClean="0">
                <a:effectLst/>
                <a:latin typeface="나눔고딕" pitchFamily="50" charset="-127"/>
                <a:ea typeface="나눔고딕" pitchFamily="50" charset="-127"/>
              </a:rPr>
              <a:t>인텐트와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 암시적 </a:t>
            </a:r>
            <a:r>
              <a:rPr lang="ko-KR" altLang="en-US" err="1" smtClean="0">
                <a:effectLst/>
                <a:latin typeface="나눔고딕" pitchFamily="50" charset="-127"/>
                <a:ea typeface="나눔고딕" pitchFamily="50" charset="-127"/>
              </a:rPr>
              <a:t>인텐트</a:t>
            </a:r>
            <a:endParaRPr lang="ko-KR" altLang="en-US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_x70026688" descr="P02_0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1125538"/>
            <a:ext cx="8208962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506963"/>
      </p:ext>
    </p:extLst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54197" cy="369332"/>
          </a:xfrm>
        </p:spPr>
        <p:txBody>
          <a:bodyPr/>
          <a:lstStyle/>
          <a:p>
            <a:r>
              <a:rPr lang="en-US" altLang="ko-KR" dirty="0" err="1" smtClean="0"/>
              <a:t>startActivityForResult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972" y="980728"/>
            <a:ext cx="9467031" cy="5355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54197" cy="369332"/>
          </a:xfrm>
        </p:spPr>
        <p:txBody>
          <a:bodyPr/>
          <a:lstStyle/>
          <a:p>
            <a:r>
              <a:rPr lang="en-US" altLang="ko-KR" dirty="0" err="1"/>
              <a:t>startActivityForResult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980" y="980728"/>
            <a:ext cx="9029650" cy="558048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42938" y="973138"/>
            <a:ext cx="9001125" cy="3527425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615" name="직사각형 21"/>
          <p:cNvSpPr>
            <a:spLocks noChangeArrowheads="1"/>
          </p:cNvSpPr>
          <p:nvPr/>
        </p:nvSpPr>
        <p:spPr bwMode="auto">
          <a:xfrm>
            <a:off x="3163888" y="3997325"/>
            <a:ext cx="4427537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en-US" altLang="ko-KR" sz="16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6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액티비티에 선언된 상수 값 중복에 주의</a:t>
            </a:r>
            <a:r>
              <a:rPr lang="en-US" altLang="ko-KR" sz="16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600" b="1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8617" name="_x35280224" descr="P02_0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1044575"/>
            <a:ext cx="6948487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모서리가 둥근 직사각형 12"/>
          <p:cNvSpPr/>
          <p:nvPr/>
        </p:nvSpPr>
        <p:spPr>
          <a:xfrm>
            <a:off x="571500" y="4653136"/>
            <a:ext cx="9072563" cy="1561927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[Reference</a:t>
            </a:r>
            <a:r>
              <a:rPr lang="en-US" altLang="ko-KR" sz="1600" b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err="1" smtClean="0">
                <a:solidFill>
                  <a:srgbClr val="000000"/>
                </a:solidFill>
              </a:rPr>
              <a:t>startActivityForResult</a:t>
            </a:r>
            <a:r>
              <a:rPr lang="en-US" altLang="ko-KR" sz="1600" b="1" smtClean="0">
                <a:solidFill>
                  <a:srgbClr val="000000"/>
                </a:solidFill>
              </a:rPr>
              <a:t>(</a:t>
            </a:r>
            <a:r>
              <a:rPr lang="en-US" altLang="ko-KR" sz="1600" b="1" smtClean="0">
                <a:solidFill>
                  <a:srgbClr val="FF0000"/>
                </a:solidFill>
              </a:rPr>
              <a:t>Intent </a:t>
            </a:r>
            <a:r>
              <a:rPr lang="en-US" altLang="ko-KR" sz="1600" b="1" err="1" smtClean="0">
                <a:solidFill>
                  <a:srgbClr val="FF0000"/>
                </a:solidFill>
              </a:rPr>
              <a:t>intent</a:t>
            </a:r>
            <a:r>
              <a:rPr lang="en-US" altLang="ko-KR" sz="1600" b="1" smtClean="0">
                <a:solidFill>
                  <a:srgbClr val="000000"/>
                </a:solidFill>
              </a:rPr>
              <a:t>, </a:t>
            </a:r>
            <a:r>
              <a:rPr lang="en-US" altLang="ko-KR" sz="1600" b="1" err="1" smtClean="0">
                <a:solidFill>
                  <a:srgbClr val="000000"/>
                </a:solidFill>
              </a:rPr>
              <a:t>int</a:t>
            </a:r>
            <a:r>
              <a:rPr lang="en-US" altLang="ko-KR" sz="1600" b="1" smtClean="0">
                <a:solidFill>
                  <a:srgbClr val="000000"/>
                </a:solidFill>
              </a:rPr>
              <a:t> </a:t>
            </a:r>
            <a:r>
              <a:rPr lang="en-US" altLang="ko-KR" sz="1600" b="1" err="1" smtClean="0">
                <a:solidFill>
                  <a:srgbClr val="00B0F0"/>
                </a:solidFill>
              </a:rPr>
              <a:t>requestCode</a:t>
            </a:r>
            <a:r>
              <a:rPr lang="en-US" altLang="ko-KR" sz="1600" b="1" smtClean="0">
                <a:solidFill>
                  <a:srgbClr val="000000"/>
                </a:solidFill>
              </a:rPr>
              <a:t>)</a:t>
            </a:r>
          </a:p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err="1" smtClean="0">
                <a:solidFill>
                  <a:srgbClr val="000000"/>
                </a:solidFill>
              </a:rPr>
              <a:t>setResult</a:t>
            </a:r>
            <a:r>
              <a:rPr lang="en-US" altLang="ko-KR" sz="1600" b="1" smtClean="0">
                <a:solidFill>
                  <a:srgbClr val="000000"/>
                </a:solidFill>
              </a:rPr>
              <a:t>(</a:t>
            </a:r>
            <a:r>
              <a:rPr lang="en-US" altLang="ko-KR" sz="1600" b="1" err="1" smtClean="0">
                <a:solidFill>
                  <a:srgbClr val="000000"/>
                </a:solidFill>
              </a:rPr>
              <a:t>int</a:t>
            </a:r>
            <a:r>
              <a:rPr lang="en-US" altLang="ko-KR" sz="1600" b="1" smtClean="0">
                <a:solidFill>
                  <a:srgbClr val="000000"/>
                </a:solidFill>
              </a:rPr>
              <a:t> </a:t>
            </a:r>
            <a:r>
              <a:rPr lang="en-US" altLang="ko-KR" sz="1600" b="1" err="1" smtClean="0">
                <a:solidFill>
                  <a:srgbClr val="00B050"/>
                </a:solidFill>
              </a:rPr>
              <a:t>resultCode</a:t>
            </a:r>
            <a:r>
              <a:rPr lang="en-US" altLang="ko-KR" sz="1600" b="1" smtClean="0">
                <a:solidFill>
                  <a:srgbClr val="000000"/>
                </a:solidFill>
              </a:rPr>
              <a:t>, </a:t>
            </a:r>
            <a:r>
              <a:rPr lang="en-US" altLang="ko-KR" sz="1600" b="1" smtClean="0">
                <a:solidFill>
                  <a:srgbClr val="FF0000"/>
                </a:solidFill>
              </a:rPr>
              <a:t>Intent </a:t>
            </a:r>
            <a:r>
              <a:rPr lang="en-US" altLang="ko-KR" sz="1600" b="1" err="1" smtClean="0">
                <a:solidFill>
                  <a:srgbClr val="FF0000"/>
                </a:solidFill>
              </a:rPr>
              <a:t>intent</a:t>
            </a:r>
            <a:r>
              <a:rPr lang="en-US" altLang="ko-KR" sz="1600" b="1" smtClean="0">
                <a:solidFill>
                  <a:srgbClr val="000000"/>
                </a:solidFill>
              </a:rPr>
              <a:t>)</a:t>
            </a:r>
          </a:p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protected </a:t>
            </a:r>
            <a:r>
              <a:rPr lang="en-US" altLang="ko-KR" sz="1600" b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void onActivityResult(int </a:t>
            </a:r>
            <a:r>
              <a:rPr lang="en-US" altLang="ko-KR" sz="1600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requestCode</a:t>
            </a:r>
            <a:r>
              <a:rPr lang="en-US" altLang="ko-KR" sz="1600" b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int </a:t>
            </a:r>
            <a:r>
              <a:rPr lang="en-US" altLang="ko-KR" sz="1600" b="1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resultCode</a:t>
            </a:r>
            <a:r>
              <a:rPr lang="en-US" altLang="ko-KR" sz="1600" b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6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Intent </a:t>
            </a:r>
            <a:r>
              <a:rPr lang="en-US" altLang="ko-KR" sz="16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en-US" altLang="ko-KR" sz="1600" b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68619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화면 구성과 화면 간 전환 과정</a:t>
            </a:r>
          </a:p>
        </p:txBody>
      </p:sp>
      <p:sp>
        <p:nvSpPr>
          <p:cNvPr id="68620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화면 구성과 화면 간 전환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35188" y="2780928"/>
            <a:ext cx="1699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err="1" smtClean="0"/>
              <a:t>onActivityResult</a:t>
            </a:r>
            <a:r>
              <a:rPr lang="en-US" altLang="ko-KR" b="1" smtClean="0"/>
              <a:t>()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51522978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923330" cy="369332"/>
          </a:xfrm>
        </p:spPr>
        <p:txBody>
          <a:bodyPr/>
          <a:lstStyle/>
          <a:p>
            <a:r>
              <a:rPr lang="ko-KR" altLang="en-US" dirty="0" err="1" smtClean="0"/>
              <a:t>인텐트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980" y="692696"/>
            <a:ext cx="9119968" cy="604867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0741075"/>
      </p:ext>
    </p:extLst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470" name="제목 18"/>
          <p:cNvSpPr>
            <a:spLocks noGrp="1"/>
          </p:cNvSpPr>
          <p:nvPr>
            <p:ph type="title"/>
          </p:nvPr>
        </p:nvSpPr>
        <p:spPr>
          <a:xfrm>
            <a:off x="828675" y="201613"/>
            <a:ext cx="1616075" cy="369887"/>
          </a:xfrm>
        </p:spPr>
        <p:txBody>
          <a:bodyPr/>
          <a:lstStyle/>
          <a:p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앱 실행 결과</a:t>
            </a:r>
          </a:p>
        </p:txBody>
      </p:sp>
      <p:sp>
        <p:nvSpPr>
          <p:cNvPr id="62471" name="TextBox 21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화면 구성과 화면 간 전환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96" y="1289361"/>
            <a:ext cx="3041650" cy="50199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340" y="1289360"/>
            <a:ext cx="3013627" cy="50199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8824" t="8512" r="8824" b="15889"/>
          <a:stretch/>
        </p:blipFill>
        <p:spPr>
          <a:xfrm>
            <a:off x="6871692" y="1289359"/>
            <a:ext cx="3060951" cy="50199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5028" y="939658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MainActivity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91372" y="908558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SecondActivity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44807" y="908557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MainActivity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35628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647887" cy="369332"/>
          </a:xfrm>
        </p:spPr>
        <p:txBody>
          <a:bodyPr/>
          <a:lstStyle/>
          <a:p>
            <a:r>
              <a:rPr lang="ko-KR" altLang="en-US" dirty="0" err="1" smtClean="0"/>
              <a:t>인텐트</a:t>
            </a:r>
            <a:r>
              <a:rPr lang="ko-KR" altLang="en-US" dirty="0" smtClean="0"/>
              <a:t> 실습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18420" b="15795"/>
          <a:stretch/>
        </p:blipFill>
        <p:spPr bwMode="auto">
          <a:xfrm>
            <a:off x="75413" y="1045670"/>
            <a:ext cx="6408712" cy="180020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35409" b="11478"/>
          <a:stretch/>
        </p:blipFill>
        <p:spPr bwMode="auto">
          <a:xfrm>
            <a:off x="3991372" y="3012263"/>
            <a:ext cx="6191250" cy="21602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t="27027" b="16217"/>
          <a:stretch/>
        </p:blipFill>
        <p:spPr>
          <a:xfrm>
            <a:off x="75413" y="5159198"/>
            <a:ext cx="7311504" cy="16988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0" y="752303"/>
            <a:ext cx="2227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MainActivity</a:t>
            </a:r>
            <a:r>
              <a:rPr lang="en-US" altLang="ko-KR" dirty="0" smtClean="0">
                <a:solidFill>
                  <a:srgbClr val="FF0000"/>
                </a:solidFill>
              </a:rPr>
              <a:t>-&gt;</a:t>
            </a:r>
            <a:r>
              <a:rPr lang="en-US" altLang="ko-KR" dirty="0" err="1" smtClean="0">
                <a:solidFill>
                  <a:srgbClr val="FF0000"/>
                </a:solidFill>
              </a:rPr>
              <a:t>onCreate</a:t>
            </a:r>
            <a:r>
              <a:rPr lang="en-US" altLang="ko-KR" dirty="0" smtClean="0">
                <a:solidFill>
                  <a:srgbClr val="FF0000"/>
                </a:solidFill>
              </a:rPr>
              <a:t>()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64203" y="2709159"/>
            <a:ext cx="2418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SecondActivity</a:t>
            </a:r>
            <a:r>
              <a:rPr lang="en-US" altLang="ko-KR" dirty="0" smtClean="0">
                <a:solidFill>
                  <a:srgbClr val="FF0000"/>
                </a:solidFill>
              </a:rPr>
              <a:t>-&gt;</a:t>
            </a:r>
            <a:r>
              <a:rPr lang="en-US" altLang="ko-KR" dirty="0" err="1" smtClean="0">
                <a:solidFill>
                  <a:srgbClr val="FF0000"/>
                </a:solidFill>
              </a:rPr>
              <a:t>onCreate</a:t>
            </a:r>
            <a:r>
              <a:rPr lang="en-US" altLang="ko-KR" dirty="0" smtClean="0">
                <a:solidFill>
                  <a:srgbClr val="FF0000"/>
                </a:solidFill>
              </a:rPr>
              <a:t>()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31532" y="4092383"/>
            <a:ext cx="3096344" cy="27272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413" y="4719971"/>
            <a:ext cx="2790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MainActivity</a:t>
            </a:r>
            <a:r>
              <a:rPr lang="en-US" altLang="ko-KR" dirty="0" smtClean="0">
                <a:solidFill>
                  <a:srgbClr val="FF0000"/>
                </a:solidFill>
              </a:rPr>
              <a:t>-&gt;</a:t>
            </a:r>
            <a:r>
              <a:rPr lang="en-US" altLang="ko-KR" dirty="0" err="1" smtClean="0">
                <a:solidFill>
                  <a:srgbClr val="FF0000"/>
                </a:solidFill>
              </a:rPr>
              <a:t>onActivityResult</a:t>
            </a:r>
            <a:r>
              <a:rPr lang="en-US" altLang="ko-KR" dirty="0" smtClean="0">
                <a:solidFill>
                  <a:srgbClr val="FF0000"/>
                </a:solidFill>
              </a:rPr>
              <a:t>()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6727676" y="1628800"/>
            <a:ext cx="659241" cy="816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2865921" y="4016322"/>
            <a:ext cx="659241" cy="816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065407"/>
      </p:ext>
    </p:extLst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832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33" name="Rectangle 3"/>
          <p:cNvSpPr>
            <a:spLocks noChangeArrowheads="1"/>
          </p:cNvSpPr>
          <p:nvPr/>
        </p:nvSpPr>
        <p:spPr bwMode="auto">
          <a:xfrm>
            <a:off x="751012" y="2741613"/>
            <a:ext cx="1512168" cy="831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800" i="1" dirty="0" smtClean="0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14-2.</a:t>
            </a:r>
            <a:endParaRPr lang="en-US" altLang="ko-KR" sz="4800" i="1" dirty="0">
              <a:solidFill>
                <a:srgbClr val="FFFFC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05834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ko-KR" altLang="en-US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구글 </a:t>
            </a:r>
            <a:r>
              <a:rPr lang="ko-KR" altLang="en-US" sz="3200" dirty="0" err="1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기본앱연동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7085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25856" cy="369332"/>
          </a:xfrm>
        </p:spPr>
        <p:txBody>
          <a:bodyPr/>
          <a:lstStyle/>
          <a:p>
            <a:r>
              <a:rPr lang="en-US" altLang="ko-KR" dirty="0" smtClean="0"/>
              <a:t>14.2.1. </a:t>
            </a:r>
            <a:r>
              <a:rPr lang="ko-KR" altLang="en-US" dirty="0" smtClean="0"/>
              <a:t>주소록 앱 연동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020" y="692696"/>
            <a:ext cx="8536632" cy="598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25856" cy="369332"/>
          </a:xfrm>
        </p:spPr>
        <p:txBody>
          <a:bodyPr/>
          <a:lstStyle/>
          <a:p>
            <a:r>
              <a:rPr lang="en-US" altLang="ko-KR" dirty="0" smtClean="0"/>
              <a:t>14.2.2. </a:t>
            </a:r>
            <a:r>
              <a:rPr lang="ko-KR" altLang="en-US" dirty="0" smtClean="0"/>
              <a:t>카메라 앱 연동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996" y="1124744"/>
            <a:ext cx="9092133" cy="498468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2" y="836712"/>
            <a:ext cx="8410575" cy="3105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88" y="4005064"/>
            <a:ext cx="8886825" cy="1123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88" y="5085183"/>
            <a:ext cx="9576145" cy="71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57378"/>
      </p:ext>
    </p:extLst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25856" cy="369332"/>
          </a:xfrm>
        </p:spPr>
        <p:txBody>
          <a:bodyPr/>
          <a:lstStyle/>
          <a:p>
            <a:r>
              <a:rPr lang="en-US" altLang="ko-KR" dirty="0"/>
              <a:t>14.2.2. </a:t>
            </a:r>
            <a:r>
              <a:rPr lang="ko-KR" altLang="en-US" dirty="0"/>
              <a:t>카메라 앱 연동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980" y="1196752"/>
            <a:ext cx="9441507" cy="39346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25856" cy="369332"/>
          </a:xfrm>
        </p:spPr>
        <p:txBody>
          <a:bodyPr/>
          <a:lstStyle/>
          <a:p>
            <a:r>
              <a:rPr lang="en-US" altLang="ko-KR" dirty="0"/>
              <a:t>14.2.2. </a:t>
            </a:r>
            <a:r>
              <a:rPr lang="ko-KR" altLang="en-US" dirty="0"/>
              <a:t>카메라 앱 연동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980728"/>
            <a:ext cx="8667130" cy="54862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25856" cy="369332"/>
          </a:xfrm>
        </p:spPr>
        <p:txBody>
          <a:bodyPr/>
          <a:lstStyle/>
          <a:p>
            <a:r>
              <a:rPr lang="en-US" altLang="ko-KR" dirty="0"/>
              <a:t>14.2.2. </a:t>
            </a:r>
            <a:r>
              <a:rPr lang="ko-KR" altLang="en-US" dirty="0"/>
              <a:t>카메라 앱 연동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1419225"/>
            <a:ext cx="9277350" cy="4019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25856" cy="369332"/>
          </a:xfrm>
        </p:spPr>
        <p:txBody>
          <a:bodyPr/>
          <a:lstStyle/>
          <a:p>
            <a:r>
              <a:rPr lang="en-US" altLang="ko-KR" dirty="0"/>
              <a:t>14.2.2. </a:t>
            </a:r>
            <a:r>
              <a:rPr lang="ko-KR" altLang="en-US" dirty="0"/>
              <a:t>카메라 앱 연동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004" y="980728"/>
            <a:ext cx="8650362" cy="54629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모서리가 둥근 직사각형 124"/>
          <p:cNvSpPr/>
          <p:nvPr/>
        </p:nvSpPr>
        <p:spPr>
          <a:xfrm>
            <a:off x="884238" y="3746500"/>
            <a:ext cx="7715250" cy="2714625"/>
          </a:xfrm>
          <a:prstGeom prst="roundRect">
            <a:avLst>
              <a:gd name="adj" fmla="val 6527"/>
            </a:avLst>
          </a:prstGeom>
          <a:solidFill>
            <a:srgbClr val="FFFFCC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707" name="AutoShape 606"/>
          <p:cNvSpPr>
            <a:spLocks noChangeArrowheads="1"/>
          </p:cNvSpPr>
          <p:nvPr/>
        </p:nvSpPr>
        <p:spPr bwMode="auto">
          <a:xfrm>
            <a:off x="6430963" y="933450"/>
            <a:ext cx="3714750" cy="2647950"/>
          </a:xfrm>
          <a:prstGeom prst="roundRect">
            <a:avLst>
              <a:gd name="adj" fmla="val 4380"/>
            </a:avLst>
          </a:prstGeom>
          <a:solidFill>
            <a:srgbClr val="336699"/>
          </a:solidFill>
          <a:ln w="12700" algn="ctr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>
            <a:lvl1pPr defTabSz="995363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995363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995363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995363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995363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endParaRPr lang="ko-KR" altLang="ko-KR" sz="1400">
              <a:solidFill>
                <a:srgbClr val="CCFF99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2708" name="AutoShape 607"/>
          <p:cNvSpPr>
            <a:spLocks noChangeArrowheads="1"/>
          </p:cNvSpPr>
          <p:nvPr/>
        </p:nvSpPr>
        <p:spPr bwMode="auto">
          <a:xfrm>
            <a:off x="6462713" y="1343025"/>
            <a:ext cx="3651250" cy="2200275"/>
          </a:xfrm>
          <a:prstGeom prst="roundRect">
            <a:avLst>
              <a:gd name="adj" fmla="val 6134"/>
            </a:avLst>
          </a:prstGeom>
          <a:solidFill>
            <a:srgbClr val="FFFFFF"/>
          </a:solidFill>
          <a:ln>
            <a:noFill/>
          </a:ln>
          <a:effectLst>
            <a:prstShdw prst="shdw17" dist="17961" dir="13500000">
              <a:srgbClr val="246C98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9200" tIns="39200" rIns="39200" bIns="39200" anchor="ctr"/>
          <a:lstStyle>
            <a:lvl1pPr marL="92075" indent="-92075" defTabSz="995363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995363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995363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995363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995363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endParaRPr lang="ko-KR" altLang="ko-KR" sz="7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Rectangle 609"/>
          <p:cNvSpPr>
            <a:spLocks noChangeArrowheads="1"/>
          </p:cNvSpPr>
          <p:nvPr/>
        </p:nvSpPr>
        <p:spPr bwMode="auto">
          <a:xfrm>
            <a:off x="7264400" y="1016000"/>
            <a:ext cx="2173288" cy="2460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defTabSz="995363" eaLnBrk="1" fontAlgn="b" latinLnBrk="1" hangingPunct="1">
              <a:spcBef>
                <a:spcPct val="80000"/>
              </a:spcBef>
              <a:defRPr/>
            </a:pPr>
            <a:r>
              <a:rPr lang="ko-KR" alt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애플리케이션</a:t>
            </a:r>
            <a:endParaRPr lang="en-US" altLang="ko-KR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710" name="AutoShape 608"/>
          <p:cNvSpPr>
            <a:spLocks noChangeArrowheads="1"/>
          </p:cNvSpPr>
          <p:nvPr/>
        </p:nvSpPr>
        <p:spPr bwMode="auto">
          <a:xfrm>
            <a:off x="6427788" y="928688"/>
            <a:ext cx="3730625" cy="120650"/>
          </a:xfrm>
          <a:prstGeom prst="roundRect">
            <a:avLst>
              <a:gd name="adj" fmla="val 18032"/>
            </a:avLst>
          </a:prstGeom>
          <a:gradFill rotWithShape="1">
            <a:gsLst>
              <a:gs pos="0">
                <a:srgbClr val="6B9DCF"/>
              </a:gs>
              <a:gs pos="100000">
                <a:srgbClr val="33669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endParaRPr lang="ko-KR" altLang="en-US" sz="14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2711" name="제목 72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70188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인텐트와 데이터 전달</a:t>
            </a:r>
          </a:p>
        </p:txBody>
      </p:sp>
      <p:grpSp>
        <p:nvGrpSpPr>
          <p:cNvPr id="2" name="Group 720"/>
          <p:cNvGrpSpPr>
            <a:grpSpLocks/>
          </p:cNvGrpSpPr>
          <p:nvPr/>
        </p:nvGrpSpPr>
        <p:grpSpPr bwMode="auto">
          <a:xfrm>
            <a:off x="6799263" y="1471613"/>
            <a:ext cx="3038475" cy="571500"/>
            <a:chOff x="-1514" y="1623"/>
            <a:chExt cx="693" cy="302"/>
          </a:xfrm>
        </p:grpSpPr>
        <p:sp>
          <p:nvSpPr>
            <p:cNvPr id="72772" name="AutoShape 721"/>
            <p:cNvSpPr>
              <a:spLocks noChangeArrowheads="1"/>
            </p:cNvSpPr>
            <p:nvPr/>
          </p:nvSpPr>
          <p:spPr bwMode="auto">
            <a:xfrm>
              <a:off x="-1514" y="1623"/>
              <a:ext cx="693" cy="302"/>
            </a:xfrm>
            <a:prstGeom prst="roundRect">
              <a:avLst>
                <a:gd name="adj" fmla="val 10060"/>
              </a:avLst>
            </a:prstGeom>
            <a:gradFill rotWithShape="1">
              <a:gsLst>
                <a:gs pos="0">
                  <a:srgbClr val="84C4E4"/>
                </a:gs>
                <a:gs pos="100000">
                  <a:srgbClr val="D4EAF6"/>
                </a:gs>
              </a:gsLst>
              <a:lin ang="5400000" scaled="1"/>
            </a:gradFill>
            <a:ln w="12700" algn="ctr">
              <a:solidFill>
                <a:srgbClr val="318FCF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" hangingPunct="1">
                <a:spcBef>
                  <a:spcPct val="0"/>
                </a:spcBef>
                <a:buFontTx/>
                <a:buNone/>
              </a:pPr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" name="Group 722"/>
            <p:cNvGrpSpPr>
              <a:grpSpLocks/>
            </p:cNvGrpSpPr>
            <p:nvPr/>
          </p:nvGrpSpPr>
          <p:grpSpPr bwMode="auto">
            <a:xfrm>
              <a:off x="-1500" y="1629"/>
              <a:ext cx="664" cy="108"/>
              <a:chOff x="-1505" y="1629"/>
              <a:chExt cx="675" cy="108"/>
            </a:xfrm>
          </p:grpSpPr>
          <p:sp>
            <p:nvSpPr>
              <p:cNvPr id="72774" name="AutoShape 723"/>
              <p:cNvSpPr>
                <a:spLocks noChangeArrowheads="1"/>
              </p:cNvSpPr>
              <p:nvPr/>
            </p:nvSpPr>
            <p:spPr bwMode="auto">
              <a:xfrm>
                <a:off x="-1505" y="1629"/>
                <a:ext cx="675" cy="108"/>
              </a:xfrm>
              <a:prstGeom prst="roundRect">
                <a:avLst>
                  <a:gd name="adj" fmla="val 20176"/>
                </a:avLst>
              </a:prstGeom>
              <a:gradFill rotWithShape="1">
                <a:gsLst>
                  <a:gs pos="0">
                    <a:srgbClr val="D1E8F8"/>
                  </a:gs>
                  <a:gs pos="100000">
                    <a:srgbClr val="C0E0F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2775" name="AutoShape 724"/>
              <p:cNvSpPr>
                <a:spLocks noChangeArrowheads="1"/>
              </p:cNvSpPr>
              <p:nvPr/>
            </p:nvSpPr>
            <p:spPr bwMode="auto">
              <a:xfrm>
                <a:off x="-1491" y="1630"/>
                <a:ext cx="657" cy="1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2713" name="직사각형 15"/>
          <p:cNvSpPr>
            <a:spLocks noChangeArrowheads="1"/>
          </p:cNvSpPr>
          <p:nvPr/>
        </p:nvSpPr>
        <p:spPr bwMode="auto">
          <a:xfrm>
            <a:off x="7570788" y="1584325"/>
            <a:ext cx="1428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latinLnBrk="1" hangingPunct="1"/>
            <a:r>
              <a:rPr lang="ko-KR" altLang="en-US" sz="160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액티비티</a:t>
            </a:r>
            <a:endParaRPr lang="en-US" altLang="ko-KR" sz="1200">
              <a:solidFill>
                <a:srgbClr val="002060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grpSp>
        <p:nvGrpSpPr>
          <p:cNvPr id="4" name="Group 720"/>
          <p:cNvGrpSpPr>
            <a:grpSpLocks/>
          </p:cNvGrpSpPr>
          <p:nvPr/>
        </p:nvGrpSpPr>
        <p:grpSpPr bwMode="auto">
          <a:xfrm>
            <a:off x="6799263" y="2146300"/>
            <a:ext cx="3038475" cy="571500"/>
            <a:chOff x="-1514" y="1623"/>
            <a:chExt cx="693" cy="302"/>
          </a:xfrm>
        </p:grpSpPr>
        <p:sp>
          <p:nvSpPr>
            <p:cNvPr id="72768" name="AutoShape 721"/>
            <p:cNvSpPr>
              <a:spLocks noChangeArrowheads="1"/>
            </p:cNvSpPr>
            <p:nvPr/>
          </p:nvSpPr>
          <p:spPr bwMode="auto">
            <a:xfrm>
              <a:off x="-1514" y="1623"/>
              <a:ext cx="693" cy="302"/>
            </a:xfrm>
            <a:prstGeom prst="roundRect">
              <a:avLst>
                <a:gd name="adj" fmla="val 10060"/>
              </a:avLst>
            </a:prstGeom>
            <a:gradFill rotWithShape="1">
              <a:gsLst>
                <a:gs pos="0">
                  <a:srgbClr val="84C4E4"/>
                </a:gs>
                <a:gs pos="100000">
                  <a:srgbClr val="D4EAF6"/>
                </a:gs>
              </a:gsLst>
              <a:lin ang="5400000" scaled="1"/>
            </a:gradFill>
            <a:ln w="12700" algn="ctr">
              <a:solidFill>
                <a:srgbClr val="318FCF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" hangingPunct="1">
                <a:spcBef>
                  <a:spcPct val="0"/>
                </a:spcBef>
                <a:buFontTx/>
                <a:buNone/>
              </a:pPr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5" name="Group 722"/>
            <p:cNvGrpSpPr>
              <a:grpSpLocks/>
            </p:cNvGrpSpPr>
            <p:nvPr/>
          </p:nvGrpSpPr>
          <p:grpSpPr bwMode="auto">
            <a:xfrm>
              <a:off x="-1500" y="1629"/>
              <a:ext cx="664" cy="108"/>
              <a:chOff x="-1505" y="1629"/>
              <a:chExt cx="675" cy="108"/>
            </a:xfrm>
          </p:grpSpPr>
          <p:sp>
            <p:nvSpPr>
              <p:cNvPr id="72770" name="AutoShape 723"/>
              <p:cNvSpPr>
                <a:spLocks noChangeArrowheads="1"/>
              </p:cNvSpPr>
              <p:nvPr/>
            </p:nvSpPr>
            <p:spPr bwMode="auto">
              <a:xfrm>
                <a:off x="-1505" y="1629"/>
                <a:ext cx="675" cy="108"/>
              </a:xfrm>
              <a:prstGeom prst="roundRect">
                <a:avLst>
                  <a:gd name="adj" fmla="val 20176"/>
                </a:avLst>
              </a:prstGeom>
              <a:gradFill rotWithShape="1">
                <a:gsLst>
                  <a:gs pos="0">
                    <a:srgbClr val="D1E8F8"/>
                  </a:gs>
                  <a:gs pos="100000">
                    <a:srgbClr val="C0E0F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2771" name="AutoShape 724"/>
              <p:cNvSpPr>
                <a:spLocks noChangeArrowheads="1"/>
              </p:cNvSpPr>
              <p:nvPr/>
            </p:nvSpPr>
            <p:spPr bwMode="auto">
              <a:xfrm>
                <a:off x="-1491" y="1630"/>
                <a:ext cx="657" cy="1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2715" name="직사각형 21"/>
          <p:cNvSpPr>
            <a:spLocks noChangeArrowheads="1"/>
          </p:cNvSpPr>
          <p:nvPr/>
        </p:nvSpPr>
        <p:spPr bwMode="auto">
          <a:xfrm>
            <a:off x="7570788" y="2259013"/>
            <a:ext cx="1428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latinLnBrk="1" hangingPunct="1"/>
            <a:r>
              <a:rPr lang="ko-KR" altLang="en-US" sz="160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서비스</a:t>
            </a:r>
            <a:endParaRPr lang="en-US" altLang="ko-KR" sz="1200">
              <a:solidFill>
                <a:srgbClr val="002060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grpSp>
        <p:nvGrpSpPr>
          <p:cNvPr id="6" name="Group 720"/>
          <p:cNvGrpSpPr>
            <a:grpSpLocks/>
          </p:cNvGrpSpPr>
          <p:nvPr/>
        </p:nvGrpSpPr>
        <p:grpSpPr bwMode="auto">
          <a:xfrm>
            <a:off x="6799263" y="2820988"/>
            <a:ext cx="3038475" cy="571500"/>
            <a:chOff x="-1514" y="1623"/>
            <a:chExt cx="693" cy="302"/>
          </a:xfrm>
        </p:grpSpPr>
        <p:sp>
          <p:nvSpPr>
            <p:cNvPr id="72764" name="AutoShape 721"/>
            <p:cNvSpPr>
              <a:spLocks noChangeArrowheads="1"/>
            </p:cNvSpPr>
            <p:nvPr/>
          </p:nvSpPr>
          <p:spPr bwMode="auto">
            <a:xfrm>
              <a:off x="-1514" y="1623"/>
              <a:ext cx="693" cy="302"/>
            </a:xfrm>
            <a:prstGeom prst="roundRect">
              <a:avLst>
                <a:gd name="adj" fmla="val 10060"/>
              </a:avLst>
            </a:prstGeom>
            <a:gradFill rotWithShape="1">
              <a:gsLst>
                <a:gs pos="0">
                  <a:srgbClr val="84C4E4"/>
                </a:gs>
                <a:gs pos="100000">
                  <a:srgbClr val="D4EAF6"/>
                </a:gs>
              </a:gsLst>
              <a:lin ang="5400000" scaled="1"/>
            </a:gradFill>
            <a:ln w="12700" algn="ctr">
              <a:solidFill>
                <a:srgbClr val="318FCF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" hangingPunct="1">
                <a:spcBef>
                  <a:spcPct val="0"/>
                </a:spcBef>
                <a:buFontTx/>
                <a:buNone/>
              </a:pPr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7" name="Group 722"/>
            <p:cNvGrpSpPr>
              <a:grpSpLocks/>
            </p:cNvGrpSpPr>
            <p:nvPr/>
          </p:nvGrpSpPr>
          <p:grpSpPr bwMode="auto">
            <a:xfrm>
              <a:off x="-1500" y="1629"/>
              <a:ext cx="664" cy="108"/>
              <a:chOff x="-1505" y="1629"/>
              <a:chExt cx="675" cy="108"/>
            </a:xfrm>
          </p:grpSpPr>
          <p:sp>
            <p:nvSpPr>
              <p:cNvPr id="72766" name="AutoShape 723"/>
              <p:cNvSpPr>
                <a:spLocks noChangeArrowheads="1"/>
              </p:cNvSpPr>
              <p:nvPr/>
            </p:nvSpPr>
            <p:spPr bwMode="auto">
              <a:xfrm>
                <a:off x="-1505" y="1629"/>
                <a:ext cx="675" cy="108"/>
              </a:xfrm>
              <a:prstGeom prst="roundRect">
                <a:avLst>
                  <a:gd name="adj" fmla="val 20176"/>
                </a:avLst>
              </a:prstGeom>
              <a:gradFill rotWithShape="1">
                <a:gsLst>
                  <a:gs pos="0">
                    <a:srgbClr val="D1E8F8"/>
                  </a:gs>
                  <a:gs pos="100000">
                    <a:srgbClr val="C0E0F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2767" name="AutoShape 724"/>
              <p:cNvSpPr>
                <a:spLocks noChangeArrowheads="1"/>
              </p:cNvSpPr>
              <p:nvPr/>
            </p:nvSpPr>
            <p:spPr bwMode="auto">
              <a:xfrm>
                <a:off x="-1491" y="1630"/>
                <a:ext cx="657" cy="1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2717" name="직사각형 27"/>
          <p:cNvSpPr>
            <a:spLocks noChangeArrowheads="1"/>
          </p:cNvSpPr>
          <p:nvPr/>
        </p:nvSpPr>
        <p:spPr bwMode="auto">
          <a:xfrm>
            <a:off x="7570788" y="2933700"/>
            <a:ext cx="2286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latinLnBrk="1" hangingPunct="1"/>
            <a:r>
              <a:rPr lang="ko-KR" altLang="en-US" sz="160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t>브로드캐스트 수신자</a:t>
            </a:r>
            <a:endParaRPr lang="en-US" altLang="ko-KR" sz="1600">
              <a:solidFill>
                <a:srgbClr val="0020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2718" name="그림 40" descr="activity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1566863"/>
            <a:ext cx="349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9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50" y="2871788"/>
            <a:ext cx="50006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0" name="그림 3" descr="service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3" y="2171700"/>
            <a:ext cx="43021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1" name="그림 45" descr="sym_def_app_icon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957263"/>
            <a:ext cx="428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20"/>
          <p:cNvGrpSpPr>
            <a:grpSpLocks/>
          </p:cNvGrpSpPr>
          <p:nvPr/>
        </p:nvGrpSpPr>
        <p:grpSpPr bwMode="auto">
          <a:xfrm>
            <a:off x="1160463" y="3873500"/>
            <a:ext cx="1785937" cy="571500"/>
            <a:chOff x="-1514" y="1623"/>
            <a:chExt cx="693" cy="302"/>
          </a:xfrm>
        </p:grpSpPr>
        <p:sp>
          <p:nvSpPr>
            <p:cNvPr id="72760" name="AutoShape 721"/>
            <p:cNvSpPr>
              <a:spLocks noChangeArrowheads="1"/>
            </p:cNvSpPr>
            <p:nvPr/>
          </p:nvSpPr>
          <p:spPr bwMode="auto">
            <a:xfrm>
              <a:off x="-1514" y="1623"/>
              <a:ext cx="693" cy="302"/>
            </a:xfrm>
            <a:prstGeom prst="roundRect">
              <a:avLst>
                <a:gd name="adj" fmla="val 10060"/>
              </a:avLst>
            </a:prstGeom>
            <a:gradFill rotWithShape="1">
              <a:gsLst>
                <a:gs pos="0">
                  <a:srgbClr val="84C4E4"/>
                </a:gs>
                <a:gs pos="100000">
                  <a:srgbClr val="D4EAF6"/>
                </a:gs>
              </a:gsLst>
              <a:lin ang="5400000" scaled="1"/>
            </a:gradFill>
            <a:ln w="12700" algn="ctr">
              <a:solidFill>
                <a:srgbClr val="318FCF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" hangingPunct="1">
                <a:spcBef>
                  <a:spcPct val="0"/>
                </a:spcBef>
                <a:buFontTx/>
                <a:buNone/>
              </a:pPr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9" name="Group 722"/>
            <p:cNvGrpSpPr>
              <a:grpSpLocks/>
            </p:cNvGrpSpPr>
            <p:nvPr/>
          </p:nvGrpSpPr>
          <p:grpSpPr bwMode="auto">
            <a:xfrm>
              <a:off x="-1500" y="1629"/>
              <a:ext cx="664" cy="108"/>
              <a:chOff x="-1505" y="1629"/>
              <a:chExt cx="675" cy="108"/>
            </a:xfrm>
          </p:grpSpPr>
          <p:sp>
            <p:nvSpPr>
              <p:cNvPr id="72762" name="AutoShape 723"/>
              <p:cNvSpPr>
                <a:spLocks noChangeArrowheads="1"/>
              </p:cNvSpPr>
              <p:nvPr/>
            </p:nvSpPr>
            <p:spPr bwMode="auto">
              <a:xfrm>
                <a:off x="-1505" y="1629"/>
                <a:ext cx="675" cy="108"/>
              </a:xfrm>
              <a:prstGeom prst="roundRect">
                <a:avLst>
                  <a:gd name="adj" fmla="val 20176"/>
                </a:avLst>
              </a:prstGeom>
              <a:gradFill rotWithShape="1">
                <a:gsLst>
                  <a:gs pos="0">
                    <a:srgbClr val="D1E8F8"/>
                  </a:gs>
                  <a:gs pos="100000">
                    <a:srgbClr val="C0E0F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2763" name="AutoShape 724"/>
              <p:cNvSpPr>
                <a:spLocks noChangeArrowheads="1"/>
              </p:cNvSpPr>
              <p:nvPr/>
            </p:nvSpPr>
            <p:spPr bwMode="auto">
              <a:xfrm>
                <a:off x="-1491" y="1630"/>
                <a:ext cx="657" cy="1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2723" name="직사각형 51"/>
          <p:cNvSpPr>
            <a:spLocks noChangeArrowheads="1"/>
          </p:cNvSpPr>
          <p:nvPr/>
        </p:nvSpPr>
        <p:spPr bwMode="auto">
          <a:xfrm>
            <a:off x="1571625" y="3986213"/>
            <a:ext cx="1428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latinLnBrk="1" hangingPunct="1"/>
            <a:r>
              <a:rPr lang="ko-KR" altLang="en-US" sz="160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액티비티</a:t>
            </a:r>
            <a:endParaRPr lang="en-US" altLang="ko-KR" sz="1200">
              <a:solidFill>
                <a:srgbClr val="002060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72724" name="그림 52" descr="activity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88" y="3968750"/>
            <a:ext cx="3492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720"/>
          <p:cNvGrpSpPr>
            <a:grpSpLocks/>
          </p:cNvGrpSpPr>
          <p:nvPr/>
        </p:nvGrpSpPr>
        <p:grpSpPr bwMode="auto">
          <a:xfrm>
            <a:off x="6591300" y="3873500"/>
            <a:ext cx="1785938" cy="571500"/>
            <a:chOff x="-1514" y="1623"/>
            <a:chExt cx="693" cy="302"/>
          </a:xfrm>
        </p:grpSpPr>
        <p:sp>
          <p:nvSpPr>
            <p:cNvPr id="72756" name="AutoShape 721"/>
            <p:cNvSpPr>
              <a:spLocks noChangeArrowheads="1"/>
            </p:cNvSpPr>
            <p:nvPr/>
          </p:nvSpPr>
          <p:spPr bwMode="auto">
            <a:xfrm>
              <a:off x="-1514" y="1623"/>
              <a:ext cx="693" cy="302"/>
            </a:xfrm>
            <a:prstGeom prst="roundRect">
              <a:avLst>
                <a:gd name="adj" fmla="val 10060"/>
              </a:avLst>
            </a:prstGeom>
            <a:gradFill rotWithShape="1">
              <a:gsLst>
                <a:gs pos="0">
                  <a:srgbClr val="84C4E4"/>
                </a:gs>
                <a:gs pos="100000">
                  <a:srgbClr val="D4EAF6"/>
                </a:gs>
              </a:gsLst>
              <a:lin ang="5400000" scaled="1"/>
            </a:gradFill>
            <a:ln w="12700" algn="ctr">
              <a:solidFill>
                <a:srgbClr val="318FCF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" hangingPunct="1">
                <a:spcBef>
                  <a:spcPct val="0"/>
                </a:spcBef>
                <a:buFontTx/>
                <a:buNone/>
              </a:pPr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1" name="Group 722"/>
            <p:cNvGrpSpPr>
              <a:grpSpLocks/>
            </p:cNvGrpSpPr>
            <p:nvPr/>
          </p:nvGrpSpPr>
          <p:grpSpPr bwMode="auto">
            <a:xfrm>
              <a:off x="-1500" y="1629"/>
              <a:ext cx="664" cy="108"/>
              <a:chOff x="-1505" y="1629"/>
              <a:chExt cx="675" cy="108"/>
            </a:xfrm>
          </p:grpSpPr>
          <p:sp>
            <p:nvSpPr>
              <p:cNvPr id="72758" name="AutoShape 723"/>
              <p:cNvSpPr>
                <a:spLocks noChangeArrowheads="1"/>
              </p:cNvSpPr>
              <p:nvPr/>
            </p:nvSpPr>
            <p:spPr bwMode="auto">
              <a:xfrm>
                <a:off x="-1505" y="1629"/>
                <a:ext cx="675" cy="108"/>
              </a:xfrm>
              <a:prstGeom prst="roundRect">
                <a:avLst>
                  <a:gd name="adj" fmla="val 20176"/>
                </a:avLst>
              </a:prstGeom>
              <a:gradFill rotWithShape="1">
                <a:gsLst>
                  <a:gs pos="0">
                    <a:srgbClr val="D1E8F8"/>
                  </a:gs>
                  <a:gs pos="100000">
                    <a:srgbClr val="C0E0F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2759" name="AutoShape 724"/>
              <p:cNvSpPr>
                <a:spLocks noChangeArrowheads="1"/>
              </p:cNvSpPr>
              <p:nvPr/>
            </p:nvSpPr>
            <p:spPr bwMode="auto">
              <a:xfrm>
                <a:off x="-1491" y="1630"/>
                <a:ext cx="657" cy="1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2726" name="직사각형 58"/>
          <p:cNvSpPr>
            <a:spLocks noChangeArrowheads="1"/>
          </p:cNvSpPr>
          <p:nvPr/>
        </p:nvSpPr>
        <p:spPr bwMode="auto">
          <a:xfrm>
            <a:off x="7002463" y="3986213"/>
            <a:ext cx="1428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latinLnBrk="1" hangingPunct="1"/>
            <a:r>
              <a:rPr lang="ko-KR" altLang="en-US" sz="160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액티비티</a:t>
            </a:r>
            <a:endParaRPr lang="en-US" altLang="ko-KR" sz="1200">
              <a:solidFill>
                <a:srgbClr val="002060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72727" name="그림 59" descr="activity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3968750"/>
            <a:ext cx="3492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720"/>
          <p:cNvGrpSpPr>
            <a:grpSpLocks/>
          </p:cNvGrpSpPr>
          <p:nvPr/>
        </p:nvGrpSpPr>
        <p:grpSpPr bwMode="auto">
          <a:xfrm>
            <a:off x="6575425" y="5770563"/>
            <a:ext cx="1785938" cy="571500"/>
            <a:chOff x="-1514" y="1623"/>
            <a:chExt cx="693" cy="302"/>
          </a:xfrm>
        </p:grpSpPr>
        <p:sp>
          <p:nvSpPr>
            <p:cNvPr id="72752" name="AutoShape 721"/>
            <p:cNvSpPr>
              <a:spLocks noChangeArrowheads="1"/>
            </p:cNvSpPr>
            <p:nvPr/>
          </p:nvSpPr>
          <p:spPr bwMode="auto">
            <a:xfrm>
              <a:off x="-1514" y="1623"/>
              <a:ext cx="693" cy="302"/>
            </a:xfrm>
            <a:prstGeom prst="roundRect">
              <a:avLst>
                <a:gd name="adj" fmla="val 10060"/>
              </a:avLst>
            </a:prstGeom>
            <a:gradFill rotWithShape="1">
              <a:gsLst>
                <a:gs pos="0">
                  <a:srgbClr val="84C4E4"/>
                </a:gs>
                <a:gs pos="100000">
                  <a:srgbClr val="D4EAF6"/>
                </a:gs>
              </a:gsLst>
              <a:lin ang="5400000" scaled="1"/>
            </a:gradFill>
            <a:ln w="12700" algn="ctr">
              <a:solidFill>
                <a:srgbClr val="318FCF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" hangingPunct="1">
                <a:spcBef>
                  <a:spcPct val="0"/>
                </a:spcBef>
                <a:buFontTx/>
                <a:buNone/>
              </a:pPr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3" name="Group 722"/>
            <p:cNvGrpSpPr>
              <a:grpSpLocks/>
            </p:cNvGrpSpPr>
            <p:nvPr/>
          </p:nvGrpSpPr>
          <p:grpSpPr bwMode="auto">
            <a:xfrm>
              <a:off x="-1500" y="1629"/>
              <a:ext cx="664" cy="108"/>
              <a:chOff x="-1505" y="1629"/>
              <a:chExt cx="675" cy="108"/>
            </a:xfrm>
          </p:grpSpPr>
          <p:sp>
            <p:nvSpPr>
              <p:cNvPr id="72754" name="AutoShape 723"/>
              <p:cNvSpPr>
                <a:spLocks noChangeArrowheads="1"/>
              </p:cNvSpPr>
              <p:nvPr/>
            </p:nvSpPr>
            <p:spPr bwMode="auto">
              <a:xfrm>
                <a:off x="-1505" y="1629"/>
                <a:ext cx="675" cy="108"/>
              </a:xfrm>
              <a:prstGeom prst="roundRect">
                <a:avLst>
                  <a:gd name="adj" fmla="val 20176"/>
                </a:avLst>
              </a:prstGeom>
              <a:gradFill rotWithShape="1">
                <a:gsLst>
                  <a:gs pos="0">
                    <a:srgbClr val="D1E8F8"/>
                  </a:gs>
                  <a:gs pos="100000">
                    <a:srgbClr val="C0E0F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2755" name="AutoShape 724"/>
              <p:cNvSpPr>
                <a:spLocks noChangeArrowheads="1"/>
              </p:cNvSpPr>
              <p:nvPr/>
            </p:nvSpPr>
            <p:spPr bwMode="auto">
              <a:xfrm>
                <a:off x="-1491" y="1630"/>
                <a:ext cx="657" cy="1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2729" name="직사각형 65"/>
          <p:cNvSpPr>
            <a:spLocks noChangeArrowheads="1"/>
          </p:cNvSpPr>
          <p:nvPr/>
        </p:nvSpPr>
        <p:spPr bwMode="auto">
          <a:xfrm>
            <a:off x="6929438" y="5883275"/>
            <a:ext cx="1428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latinLnBrk="1" hangingPunct="1"/>
            <a:r>
              <a:rPr lang="ko-KR" altLang="en-US" sz="160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서비스</a:t>
            </a:r>
            <a:endParaRPr lang="en-US" altLang="ko-KR" sz="1200">
              <a:solidFill>
                <a:srgbClr val="002060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72730" name="그림 3" descr="service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0" y="5794375"/>
            <a:ext cx="431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720"/>
          <p:cNvGrpSpPr>
            <a:grpSpLocks/>
          </p:cNvGrpSpPr>
          <p:nvPr/>
        </p:nvGrpSpPr>
        <p:grpSpPr bwMode="auto">
          <a:xfrm>
            <a:off x="1090613" y="5770563"/>
            <a:ext cx="2784475" cy="571500"/>
            <a:chOff x="-1514" y="1623"/>
            <a:chExt cx="693" cy="302"/>
          </a:xfrm>
        </p:grpSpPr>
        <p:sp>
          <p:nvSpPr>
            <p:cNvPr id="72748" name="AutoShape 721"/>
            <p:cNvSpPr>
              <a:spLocks noChangeArrowheads="1"/>
            </p:cNvSpPr>
            <p:nvPr/>
          </p:nvSpPr>
          <p:spPr bwMode="auto">
            <a:xfrm>
              <a:off x="-1514" y="1623"/>
              <a:ext cx="693" cy="302"/>
            </a:xfrm>
            <a:prstGeom prst="roundRect">
              <a:avLst>
                <a:gd name="adj" fmla="val 10060"/>
              </a:avLst>
            </a:prstGeom>
            <a:gradFill rotWithShape="1">
              <a:gsLst>
                <a:gs pos="0">
                  <a:srgbClr val="84C4E4"/>
                </a:gs>
                <a:gs pos="100000">
                  <a:srgbClr val="D4EAF6"/>
                </a:gs>
              </a:gsLst>
              <a:lin ang="5400000" scaled="1"/>
            </a:gradFill>
            <a:ln w="12700" algn="ctr">
              <a:solidFill>
                <a:srgbClr val="318FCF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" hangingPunct="1">
                <a:spcBef>
                  <a:spcPct val="0"/>
                </a:spcBef>
                <a:buFontTx/>
                <a:buNone/>
              </a:pPr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5" name="Group 722"/>
            <p:cNvGrpSpPr>
              <a:grpSpLocks/>
            </p:cNvGrpSpPr>
            <p:nvPr/>
          </p:nvGrpSpPr>
          <p:grpSpPr bwMode="auto">
            <a:xfrm>
              <a:off x="-1500" y="1629"/>
              <a:ext cx="664" cy="108"/>
              <a:chOff x="-1505" y="1629"/>
              <a:chExt cx="675" cy="108"/>
            </a:xfrm>
          </p:grpSpPr>
          <p:sp>
            <p:nvSpPr>
              <p:cNvPr id="72750" name="AutoShape 723"/>
              <p:cNvSpPr>
                <a:spLocks noChangeArrowheads="1"/>
              </p:cNvSpPr>
              <p:nvPr/>
            </p:nvSpPr>
            <p:spPr bwMode="auto">
              <a:xfrm>
                <a:off x="-1505" y="1629"/>
                <a:ext cx="675" cy="108"/>
              </a:xfrm>
              <a:prstGeom prst="roundRect">
                <a:avLst>
                  <a:gd name="adj" fmla="val 20176"/>
                </a:avLst>
              </a:prstGeom>
              <a:gradFill rotWithShape="1">
                <a:gsLst>
                  <a:gs pos="0">
                    <a:srgbClr val="D1E8F8"/>
                  </a:gs>
                  <a:gs pos="100000">
                    <a:srgbClr val="C0E0F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2751" name="AutoShape 724"/>
              <p:cNvSpPr>
                <a:spLocks noChangeArrowheads="1"/>
              </p:cNvSpPr>
              <p:nvPr/>
            </p:nvSpPr>
            <p:spPr bwMode="auto">
              <a:xfrm>
                <a:off x="-1491" y="1630"/>
                <a:ext cx="657" cy="1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2732" name="직사각형 79"/>
          <p:cNvSpPr>
            <a:spLocks noChangeArrowheads="1"/>
          </p:cNvSpPr>
          <p:nvPr/>
        </p:nvSpPr>
        <p:spPr bwMode="auto">
          <a:xfrm>
            <a:off x="1643063" y="5883275"/>
            <a:ext cx="2286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latinLnBrk="1" hangingPunct="1"/>
            <a:r>
              <a:rPr lang="ko-KR" altLang="en-US" sz="160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t>브로드캐스트 수신자</a:t>
            </a:r>
            <a:endParaRPr lang="en-US" altLang="ko-KR" sz="1600">
              <a:solidFill>
                <a:srgbClr val="0020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273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5822950"/>
            <a:ext cx="50006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2734" name="Shape 106"/>
          <p:cNvCxnSpPr>
            <a:cxnSpLocks noChangeShapeType="1"/>
          </p:cNvCxnSpPr>
          <p:nvPr/>
        </p:nvCxnSpPr>
        <p:spPr bwMode="auto">
          <a:xfrm rot="5400000">
            <a:off x="6812756" y="5112544"/>
            <a:ext cx="1338263" cy="317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4A7EBB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35" name="Shape 106"/>
          <p:cNvCxnSpPr>
            <a:cxnSpLocks noChangeShapeType="1"/>
          </p:cNvCxnSpPr>
          <p:nvPr/>
        </p:nvCxnSpPr>
        <p:spPr bwMode="auto">
          <a:xfrm rot="10800000">
            <a:off x="2946400" y="4159250"/>
            <a:ext cx="3644900" cy="1588"/>
          </a:xfrm>
          <a:prstGeom prst="straightConnector1">
            <a:avLst/>
          </a:prstGeom>
          <a:noFill/>
          <a:ln w="28575" algn="ctr">
            <a:solidFill>
              <a:srgbClr val="4A7EBB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8" name="Picture 2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3873500"/>
            <a:ext cx="1057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 Box 26"/>
          <p:cNvSpPr txBox="1">
            <a:spLocks noChangeArrowheads="1"/>
          </p:cNvSpPr>
          <p:nvPr/>
        </p:nvSpPr>
        <p:spPr bwMode="auto">
          <a:xfrm>
            <a:off x="4327525" y="4011613"/>
            <a:ext cx="842963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latinLnBrk="1" hangingPunct="1">
              <a:lnSpc>
                <a:spcPct val="95000"/>
              </a:lnSpc>
            </a:pPr>
            <a:r>
              <a:rPr lang="ko-KR" altLang="en-US" sz="160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인텐트</a:t>
            </a:r>
            <a:endParaRPr lang="en-US" altLang="ko-KR" sz="160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4" name="Picture 2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313" y="4841875"/>
            <a:ext cx="1057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 Box 26"/>
          <p:cNvSpPr txBox="1">
            <a:spLocks noChangeArrowheads="1"/>
          </p:cNvSpPr>
          <p:nvPr/>
        </p:nvSpPr>
        <p:spPr bwMode="auto">
          <a:xfrm>
            <a:off x="7040563" y="4979988"/>
            <a:ext cx="842962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latinLnBrk="1" hangingPunct="1">
              <a:lnSpc>
                <a:spcPct val="95000"/>
              </a:lnSpc>
            </a:pPr>
            <a:r>
              <a:rPr lang="ko-KR" altLang="en-US" sz="160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인텐트</a:t>
            </a:r>
            <a:endParaRPr lang="en-US" altLang="ko-KR" sz="160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2740" name="Shape 106"/>
          <p:cNvCxnSpPr>
            <a:cxnSpLocks noChangeShapeType="1"/>
          </p:cNvCxnSpPr>
          <p:nvPr/>
        </p:nvCxnSpPr>
        <p:spPr bwMode="auto">
          <a:xfrm rot="16200000" flipH="1">
            <a:off x="1389063" y="5108575"/>
            <a:ext cx="1327150" cy="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4A7EBB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8" name="Picture 2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4841875"/>
            <a:ext cx="1057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 Box 26"/>
          <p:cNvSpPr txBox="1">
            <a:spLocks noChangeArrowheads="1"/>
          </p:cNvSpPr>
          <p:nvPr/>
        </p:nvSpPr>
        <p:spPr bwMode="auto">
          <a:xfrm>
            <a:off x="1668463" y="4979988"/>
            <a:ext cx="842962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latinLnBrk="1" hangingPunct="1">
              <a:lnSpc>
                <a:spcPct val="95000"/>
              </a:lnSpc>
            </a:pPr>
            <a:r>
              <a:rPr lang="ko-KR" altLang="en-US" sz="160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인텐트</a:t>
            </a:r>
            <a:endParaRPr lang="en-US" altLang="ko-KR" sz="160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2743" name="Shape 106"/>
          <p:cNvCxnSpPr>
            <a:cxnSpLocks noChangeShapeType="1"/>
          </p:cNvCxnSpPr>
          <p:nvPr/>
        </p:nvCxnSpPr>
        <p:spPr bwMode="auto">
          <a:xfrm flipV="1">
            <a:off x="3875088" y="6056313"/>
            <a:ext cx="2700337" cy="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4A7EBB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1" name="Picture 2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5762625"/>
            <a:ext cx="1057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 Box 26"/>
          <p:cNvSpPr txBox="1">
            <a:spLocks noChangeArrowheads="1"/>
          </p:cNvSpPr>
          <p:nvPr/>
        </p:nvSpPr>
        <p:spPr bwMode="auto">
          <a:xfrm>
            <a:off x="4833938" y="5899150"/>
            <a:ext cx="842962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latinLnBrk="1" hangingPunct="1">
              <a:lnSpc>
                <a:spcPct val="95000"/>
              </a:lnSpc>
            </a:pPr>
            <a:r>
              <a:rPr lang="ko-KR" altLang="en-US" sz="160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인텐트</a:t>
            </a:r>
            <a:endParaRPr lang="en-US" altLang="ko-KR" sz="160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7" name="굽은 화살표 126"/>
          <p:cNvSpPr/>
          <p:nvPr/>
        </p:nvSpPr>
        <p:spPr>
          <a:xfrm rot="16200000" flipH="1">
            <a:off x="4609306" y="1910557"/>
            <a:ext cx="1608137" cy="2000250"/>
          </a:xfrm>
          <a:prstGeom prst="bentArrow">
            <a:avLst>
              <a:gd name="adj1" fmla="val 17153"/>
              <a:gd name="adj2" fmla="val 20586"/>
              <a:gd name="adj3" fmla="val 25000"/>
              <a:gd name="adj4" fmla="val 44731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747" name="TextBox 7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인텐트 살펴보기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6956" y="1052736"/>
            <a:ext cx="4968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8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800" b="1" dirty="0" err="1" smtClean="0">
                <a:solidFill>
                  <a:srgbClr val="0070C0"/>
                </a:solidFill>
              </a:rPr>
              <a:t>android.content</a:t>
            </a:r>
            <a:r>
              <a:rPr lang="en-US" altLang="ko-KR" sz="18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800" b="1" dirty="0" smtClean="0">
                <a:solidFill>
                  <a:srgbClr val="0070C0"/>
                </a:solidFill>
              </a:rPr>
              <a:t>패키지 안에 정의</a:t>
            </a:r>
            <a:endParaRPr lang="en-US" altLang="ko-KR" sz="1800" b="1" dirty="0" smtClean="0">
              <a:solidFill>
                <a:srgbClr val="0070C0"/>
              </a:solidFill>
            </a:endParaRPr>
          </a:p>
          <a:p>
            <a:endParaRPr lang="en-US" altLang="ko-KR" sz="1800" b="1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800" b="1" dirty="0" smtClean="0">
                <a:solidFill>
                  <a:srgbClr val="0070C0"/>
                </a:solidFill>
              </a:rPr>
              <a:t> 데이터를 전달하기 위해 만들어둔 객체 타입</a:t>
            </a:r>
            <a:endParaRPr lang="en-US" altLang="ko-KR" sz="1800" b="1" dirty="0" smtClean="0">
              <a:solidFill>
                <a:srgbClr val="0070C0"/>
              </a:solidFill>
            </a:endParaRPr>
          </a:p>
          <a:p>
            <a:endParaRPr lang="en-US" altLang="ko-KR" sz="1800" b="1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800" b="1" dirty="0" smtClean="0">
                <a:solidFill>
                  <a:srgbClr val="0070C0"/>
                </a:solidFill>
              </a:rPr>
              <a:t> 애플리케이션 구성 요소 간에 작업 수행을 위한 정보를 전달하는 역할</a:t>
            </a:r>
            <a:endParaRPr lang="en-US" altLang="ko-KR" sz="1800" b="1" dirty="0" smtClean="0">
              <a:solidFill>
                <a:srgbClr val="0070C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83260" y="4221088"/>
            <a:ext cx="125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 smtClean="0"/>
              <a:t>startActivity</a:t>
            </a:r>
            <a:r>
              <a:rPr lang="en-US" altLang="ko-KR" smtClean="0"/>
              <a:t>()</a:t>
            </a:r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479204" y="5445224"/>
            <a:ext cx="1625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 smtClean="0"/>
              <a:t>broadcastIntent</a:t>
            </a:r>
            <a:r>
              <a:rPr lang="en-US" altLang="ko-KR" smtClean="0"/>
              <a:t> ()</a:t>
            </a:r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5935588" y="5301208"/>
            <a:ext cx="1302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 smtClean="0"/>
              <a:t>startService</a:t>
            </a:r>
            <a:r>
              <a:rPr lang="en-US" altLang="ko-KR" smtClean="0"/>
              <a:t> ()</a:t>
            </a:r>
          </a:p>
          <a:p>
            <a:r>
              <a:rPr lang="en-US" altLang="ko-KR" err="1" smtClean="0"/>
              <a:t>bindService</a:t>
            </a:r>
            <a:r>
              <a:rPr lang="en-US" altLang="ko-KR" smtClean="0"/>
              <a:t>()</a:t>
            </a:r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2983260" y="4509120"/>
            <a:ext cx="2005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 smtClean="0"/>
              <a:t>startActivityForResult</a:t>
            </a:r>
            <a:r>
              <a:rPr lang="en-US" altLang="ko-KR" smtClean="0"/>
              <a:t>()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10568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5" grpId="0"/>
      <p:bldP spid="109" grpId="0"/>
      <p:bldP spid="1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25856" cy="369332"/>
          </a:xfrm>
        </p:spPr>
        <p:txBody>
          <a:bodyPr/>
          <a:lstStyle/>
          <a:p>
            <a:r>
              <a:rPr lang="en-US" altLang="ko-KR" dirty="0"/>
              <a:t>14.2.2. </a:t>
            </a:r>
            <a:r>
              <a:rPr lang="ko-KR" altLang="en-US" dirty="0"/>
              <a:t>카메라 앱 연동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948" y="908720"/>
            <a:ext cx="9981753" cy="459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824" y="5362602"/>
            <a:ext cx="4915842" cy="1495398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987997" cy="369332"/>
          </a:xfrm>
        </p:spPr>
        <p:txBody>
          <a:bodyPr/>
          <a:lstStyle/>
          <a:p>
            <a:r>
              <a:rPr lang="ko-KR" altLang="en-US" dirty="0" smtClean="0"/>
              <a:t>이미지 사이즈 줄이기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964" y="980728"/>
            <a:ext cx="9150052" cy="475520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01298" cy="369332"/>
          </a:xfrm>
        </p:spPr>
        <p:txBody>
          <a:bodyPr/>
          <a:lstStyle/>
          <a:p>
            <a:r>
              <a:rPr lang="en-US" altLang="ko-KR" dirty="0" smtClean="0"/>
              <a:t>14.2.3. </a:t>
            </a:r>
            <a:r>
              <a:rPr lang="ko-KR" altLang="en-US" dirty="0" smtClean="0"/>
              <a:t>갤러리 앱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996" y="836712"/>
            <a:ext cx="9259193" cy="5678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09075" cy="369332"/>
          </a:xfrm>
        </p:spPr>
        <p:txBody>
          <a:bodyPr/>
          <a:lstStyle/>
          <a:p>
            <a:r>
              <a:rPr lang="en-US" altLang="ko-KR" dirty="0" smtClean="0"/>
              <a:t>14.2.4. </a:t>
            </a:r>
            <a:r>
              <a:rPr lang="ko-KR" altLang="en-US" dirty="0" smtClean="0"/>
              <a:t>음성인식 앱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996" y="1124744"/>
            <a:ext cx="894893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818079" cy="369332"/>
          </a:xfrm>
        </p:spPr>
        <p:txBody>
          <a:bodyPr/>
          <a:lstStyle/>
          <a:p>
            <a:r>
              <a:rPr lang="en-US" altLang="ko-KR" dirty="0" smtClean="0"/>
              <a:t>14.2.5. </a:t>
            </a:r>
            <a:r>
              <a:rPr lang="ko-KR" altLang="en-US" dirty="0" smtClean="0"/>
              <a:t>기타 앱 연동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996" y="908720"/>
            <a:ext cx="9304790" cy="53285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615553" cy="369332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956" y="908720"/>
            <a:ext cx="9867900" cy="5695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064668" cy="369332"/>
          </a:xfrm>
        </p:spPr>
        <p:txBody>
          <a:bodyPr/>
          <a:lstStyle/>
          <a:p>
            <a:r>
              <a:rPr lang="ko-KR" altLang="en-US" dirty="0" smtClean="0"/>
              <a:t>주소록 앱 연동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066800"/>
            <a:ext cx="9001125" cy="4724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064668" cy="369332"/>
          </a:xfrm>
        </p:spPr>
        <p:txBody>
          <a:bodyPr/>
          <a:lstStyle/>
          <a:p>
            <a:r>
              <a:rPr lang="ko-KR" altLang="en-US" dirty="0" smtClean="0"/>
              <a:t>카메라 앱 연동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87107"/>
          <a:stretch/>
        </p:blipFill>
        <p:spPr>
          <a:xfrm>
            <a:off x="324234" y="1252220"/>
            <a:ext cx="9443987" cy="7958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91825"/>
          <a:stretch/>
        </p:blipFill>
        <p:spPr>
          <a:xfrm>
            <a:off x="324234" y="2702180"/>
            <a:ext cx="8387481" cy="502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24234" y="908720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onClick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6070" y="2369469"/>
            <a:ext cx="1629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onActivityResult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231106" cy="369332"/>
          </a:xfrm>
        </p:spPr>
        <p:txBody>
          <a:bodyPr/>
          <a:lstStyle/>
          <a:p>
            <a:r>
              <a:rPr lang="ko-KR" altLang="en-US" dirty="0" err="1" smtClean="0"/>
              <a:t>갤러리앱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04" y="1412776"/>
            <a:ext cx="7296150" cy="1504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04" y="3573016"/>
            <a:ext cx="8677275" cy="304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79004" y="3177482"/>
            <a:ext cx="1480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onActivityResult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9004" y="1101484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onClick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378285"/>
      </p:ext>
    </p:extLst>
  </p:cSld>
  <p:clrMapOvr>
    <a:masterClrMapping/>
  </p:clrMapOvr>
  <p:transition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231106" cy="369332"/>
          </a:xfrm>
        </p:spPr>
        <p:txBody>
          <a:bodyPr/>
          <a:lstStyle/>
          <a:p>
            <a:r>
              <a:rPr lang="ko-KR" altLang="en-US" dirty="0" smtClean="0"/>
              <a:t>음성인식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8" y="1268760"/>
            <a:ext cx="9896028" cy="12870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01" y="3501008"/>
            <a:ext cx="9934575" cy="1447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6956" y="958642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onClick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401" y="3099691"/>
            <a:ext cx="1480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onActivityResult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775777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923330" cy="369332"/>
          </a:xfrm>
        </p:spPr>
        <p:txBody>
          <a:bodyPr/>
          <a:lstStyle/>
          <a:p>
            <a:r>
              <a:rPr lang="ko-KR" altLang="en-US" dirty="0" err="1"/>
              <a:t>인텐트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4" y="605554"/>
            <a:ext cx="8419281" cy="60087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34085662"/>
      </p:ext>
    </p:extLst>
  </p:cSld>
  <p:clrMapOvr>
    <a:masterClrMapping/>
  </p:clrMapOvr>
  <p:transition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039294" cy="369332"/>
          </a:xfrm>
        </p:spPr>
        <p:txBody>
          <a:bodyPr/>
          <a:lstStyle/>
          <a:p>
            <a:r>
              <a:rPr lang="ko-KR" altLang="en-US" dirty="0" smtClean="0"/>
              <a:t>지도</a:t>
            </a:r>
            <a:r>
              <a:rPr lang="en-US" altLang="ko-KR" dirty="0" smtClean="0"/>
              <a:t>,</a:t>
            </a:r>
            <a:r>
              <a:rPr lang="ko-KR" altLang="en-US" dirty="0" smtClean="0"/>
              <a:t>브라우저</a:t>
            </a:r>
            <a:r>
              <a:rPr lang="en-US" altLang="ko-KR" dirty="0" smtClean="0"/>
              <a:t>,</a:t>
            </a:r>
            <a:r>
              <a:rPr lang="ko-KR" altLang="en-US" dirty="0" smtClean="0"/>
              <a:t>콜 연동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3" y="2668565"/>
            <a:ext cx="9141909" cy="40416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73" y="980729"/>
            <a:ext cx="7056784" cy="13177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532" y="2841083"/>
            <a:ext cx="4614690" cy="2333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21072" y="2841083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지도에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마커</a:t>
            </a:r>
            <a:r>
              <a:rPr lang="ko-KR" altLang="en-US" sz="1200" dirty="0" smtClean="0">
                <a:solidFill>
                  <a:srgbClr val="FF0000"/>
                </a:solidFill>
              </a:rPr>
              <a:t> 올리기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0973" y="2360788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onClick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1242110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923330" cy="369332"/>
          </a:xfrm>
        </p:spPr>
        <p:txBody>
          <a:bodyPr/>
          <a:lstStyle/>
          <a:p>
            <a:r>
              <a:rPr lang="ko-KR" altLang="en-US" dirty="0" err="1"/>
              <a:t>인텐트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8" y="908720"/>
            <a:ext cx="9876407" cy="5359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45499140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923330" cy="369332"/>
          </a:xfrm>
        </p:spPr>
        <p:txBody>
          <a:bodyPr/>
          <a:lstStyle/>
          <a:p>
            <a:r>
              <a:rPr lang="ko-KR" altLang="en-US" dirty="0" err="1"/>
              <a:t>인텐트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4" y="836712"/>
            <a:ext cx="10151486" cy="59177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31829688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923330" cy="369332"/>
          </a:xfrm>
        </p:spPr>
        <p:txBody>
          <a:bodyPr/>
          <a:lstStyle/>
          <a:p>
            <a:r>
              <a:rPr lang="ko-KR" altLang="en-US" dirty="0" err="1"/>
              <a:t>인텐트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6" y="1412776"/>
            <a:ext cx="9876407" cy="41370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90484370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923330" cy="369332"/>
          </a:xfrm>
        </p:spPr>
        <p:txBody>
          <a:bodyPr/>
          <a:lstStyle/>
          <a:p>
            <a:r>
              <a:rPr lang="ko-KR" altLang="en-US" dirty="0" err="1"/>
              <a:t>인텐트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" y="1196752"/>
            <a:ext cx="10125198" cy="43666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7003040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923330" cy="369332"/>
          </a:xfrm>
        </p:spPr>
        <p:txBody>
          <a:bodyPr/>
          <a:lstStyle/>
          <a:p>
            <a:r>
              <a:rPr lang="ko-KR" altLang="en-US" dirty="0" err="1"/>
              <a:t>인텐트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27632"/>
          <a:stretch/>
        </p:blipFill>
        <p:spPr>
          <a:xfrm>
            <a:off x="441325" y="595317"/>
            <a:ext cx="9086850" cy="40324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_x69925248" descr="P02_0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4869160"/>
            <a:ext cx="8682038" cy="18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088465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43837</TotalTime>
  <Words>314</Words>
  <Application>Microsoft Office PowerPoint</Application>
  <PresentationFormat>35mm 슬라이드</PresentationFormat>
  <Paragraphs>104</Paragraphs>
  <Slides>40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52" baseType="lpstr">
      <vt:lpstr>굴림</vt:lpstr>
      <vt:lpstr>나눔고딕</vt:lpstr>
      <vt:lpstr>나눔고딕 ExtraBold</vt:lpstr>
      <vt:lpstr>맑은 고딕</vt:lpstr>
      <vt:lpstr>새굴림</vt:lpstr>
      <vt:lpstr>Arial</vt:lpstr>
      <vt:lpstr>Calibri</vt:lpstr>
      <vt:lpstr>Tahoma</vt:lpstr>
      <vt:lpstr>Times New Roman</vt:lpstr>
      <vt:lpstr>Verdana</vt:lpstr>
      <vt:lpstr>SMC_mCare_Flow_Screen_Rev.1.2</vt:lpstr>
      <vt:lpstr>1_SMC_mCare_Flow_Screen_Rev.1.2</vt:lpstr>
      <vt:lpstr>PowerPoint 프레젠테이션</vt:lpstr>
      <vt:lpstr>인텐트</vt:lpstr>
      <vt:lpstr>인텐트와 데이터 전달</vt:lpstr>
      <vt:lpstr>인텐트</vt:lpstr>
      <vt:lpstr>인텐트</vt:lpstr>
      <vt:lpstr>인텐트</vt:lpstr>
      <vt:lpstr>인텐트</vt:lpstr>
      <vt:lpstr>인텐트</vt:lpstr>
      <vt:lpstr>인텐트</vt:lpstr>
      <vt:lpstr>액션과 데이터를 사용하는 대표적인 예</vt:lpstr>
      <vt:lpstr>인텐트 실습</vt:lpstr>
      <vt:lpstr>인텐트실습</vt:lpstr>
      <vt:lpstr>인텐트 실습</vt:lpstr>
      <vt:lpstr>인텐트</vt:lpstr>
      <vt:lpstr>인텐트 실습</vt:lpstr>
      <vt:lpstr>명시적 인텐트와 암시적 인텐트</vt:lpstr>
      <vt:lpstr>startActivityForResult</vt:lpstr>
      <vt:lpstr>startActivityForResult</vt:lpstr>
      <vt:lpstr>화면 구성과 화면 간 전환 과정</vt:lpstr>
      <vt:lpstr>앱 실행 결과</vt:lpstr>
      <vt:lpstr>인텐트 실습</vt:lpstr>
      <vt:lpstr>PowerPoint 프레젠테이션</vt:lpstr>
      <vt:lpstr>14.2.1. 주소록 앱 연동</vt:lpstr>
      <vt:lpstr>14.2.2. 카메라 앱 연동</vt:lpstr>
      <vt:lpstr>PowerPoint 프레젠테이션</vt:lpstr>
      <vt:lpstr>14.2.2. 카메라 앱 연동</vt:lpstr>
      <vt:lpstr>14.2.2. 카메라 앱 연동</vt:lpstr>
      <vt:lpstr>14.2.2. 카메라 앱 연동</vt:lpstr>
      <vt:lpstr>14.2.2. 카메라 앱 연동</vt:lpstr>
      <vt:lpstr>14.2.2. 카메라 앱 연동</vt:lpstr>
      <vt:lpstr>이미지 사이즈 줄이기</vt:lpstr>
      <vt:lpstr>14.2.3. 갤러리 앱</vt:lpstr>
      <vt:lpstr>14.2.4. 음성인식 앱</vt:lpstr>
      <vt:lpstr>14.2.5. 기타 앱 연동</vt:lpstr>
      <vt:lpstr>실습</vt:lpstr>
      <vt:lpstr>주소록 앱 연동</vt:lpstr>
      <vt:lpstr>카메라 앱 연동</vt:lpstr>
      <vt:lpstr>갤러리앱</vt:lpstr>
      <vt:lpstr>음성인식</vt:lpstr>
      <vt:lpstr>지도,브라우저,콜 연동</vt:lpstr>
    </vt:vector>
  </TitlesOfParts>
  <Manager>Mike</Manager>
  <Company>UbiWare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DoItAndroidAppProgramming</dc:title>
  <dc:subject>Lecture Notes</dc:subject>
  <dc:creator>Mike</dc:creator>
  <cp:lastModifiedBy>소프트웨어과</cp:lastModifiedBy>
  <cp:revision>3397</cp:revision>
  <dcterms:modified xsi:type="dcterms:W3CDTF">2019-05-31T05:34:47Z</dcterms:modified>
</cp:coreProperties>
</file>