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51"/>
  </p:notesMasterIdLst>
  <p:handoutMasterIdLst>
    <p:handoutMasterId r:id="rId52"/>
  </p:handoutMasterIdLst>
  <p:sldIdLst>
    <p:sldId id="1129" r:id="rId3"/>
    <p:sldId id="1056" r:id="rId4"/>
    <p:sldId id="1178" r:id="rId5"/>
    <p:sldId id="1179" r:id="rId6"/>
    <p:sldId id="1180" r:id="rId7"/>
    <p:sldId id="1181" r:id="rId8"/>
    <p:sldId id="1173" r:id="rId9"/>
    <p:sldId id="1183" r:id="rId10"/>
    <p:sldId id="1184" r:id="rId11"/>
    <p:sldId id="1185" r:id="rId12"/>
    <p:sldId id="1186" r:id="rId13"/>
    <p:sldId id="1131" r:id="rId14"/>
    <p:sldId id="967" r:id="rId15"/>
    <p:sldId id="1138" r:id="rId16"/>
    <p:sldId id="1062" r:id="rId17"/>
    <p:sldId id="1064" r:id="rId18"/>
    <p:sldId id="1063" r:id="rId19"/>
    <p:sldId id="969" r:id="rId20"/>
    <p:sldId id="970" r:id="rId21"/>
    <p:sldId id="1083" r:id="rId22"/>
    <p:sldId id="1189" r:id="rId23"/>
    <p:sldId id="1194" r:id="rId24"/>
    <p:sldId id="1192" r:id="rId25"/>
    <p:sldId id="1195" r:id="rId26"/>
    <p:sldId id="1198" r:id="rId27"/>
    <p:sldId id="1139" r:id="rId28"/>
    <p:sldId id="1140" r:id="rId29"/>
    <p:sldId id="1141" r:id="rId30"/>
    <p:sldId id="1142" r:id="rId31"/>
    <p:sldId id="1143" r:id="rId32"/>
    <p:sldId id="1144" r:id="rId33"/>
    <p:sldId id="1147" r:id="rId34"/>
    <p:sldId id="1148" r:id="rId35"/>
    <p:sldId id="1149" r:id="rId36"/>
    <p:sldId id="1150" r:id="rId37"/>
    <p:sldId id="1151" r:id="rId38"/>
    <p:sldId id="1152" r:id="rId39"/>
    <p:sldId id="1153" r:id="rId40"/>
    <p:sldId id="1154" r:id="rId41"/>
    <p:sldId id="1155" r:id="rId42"/>
    <p:sldId id="1196" r:id="rId43"/>
    <p:sldId id="1197" r:id="rId44"/>
    <p:sldId id="1161" r:id="rId45"/>
    <p:sldId id="1162" r:id="rId46"/>
    <p:sldId id="1163" r:id="rId47"/>
    <p:sldId id="1164" r:id="rId48"/>
    <p:sldId id="1165" r:id="rId49"/>
    <p:sldId id="1199" r:id="rId50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2E8A"/>
    <a:srgbClr val="FFEDB3"/>
    <a:srgbClr val="FFFFCC"/>
    <a:srgbClr val="333399"/>
    <a:srgbClr val="DDE3FF"/>
    <a:srgbClr val="E5E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0339" autoAdjust="0"/>
  </p:normalViewPr>
  <p:slideViewPr>
    <p:cSldViewPr>
      <p:cViewPr varScale="1">
        <p:scale>
          <a:sx n="79" d="100"/>
          <a:sy n="79" d="100"/>
        </p:scale>
        <p:origin x="1675" y="163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-2124" y="324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32.xml"/><Relationship Id="rId5" Type="http://schemas.openxmlformats.org/officeDocument/2006/relationships/slide" Target="slides/slide26.xml"/><Relationship Id="rId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fld id="{82FB3AA4-3DE4-4E4D-A85C-D8BB5128E66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60124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latin typeface="Arial" charset="0"/>
              </a:rPr>
              <a:t>id</a:t>
            </a:r>
            <a:r>
              <a:rPr lang="ko-KR" altLang="en-US" smtClean="0">
                <a:latin typeface="Arial" charset="0"/>
              </a:rPr>
              <a:t>를 주면 </a:t>
            </a:r>
            <a:r>
              <a:rPr lang="en-US" altLang="ko-KR" smtClean="0">
                <a:latin typeface="Arial" charset="0"/>
              </a:rPr>
              <a:t>R.java</a:t>
            </a:r>
            <a:r>
              <a:rPr lang="ko-KR" altLang="en-US" smtClean="0">
                <a:latin typeface="Arial" charset="0"/>
              </a:rPr>
              <a:t>파일에 추가된다</a:t>
            </a:r>
            <a:r>
              <a:rPr lang="en-US" altLang="ko-KR" smtClean="0">
                <a:latin typeface="Arial" charset="0"/>
              </a:rPr>
              <a:t>.</a:t>
            </a:r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latin typeface="Arial" charset="0"/>
              </a:rPr>
              <a:t>.</a:t>
            </a:r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8022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745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5779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4819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dirty="0" smtClean="0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5299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966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7942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8665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latin typeface="Arial" charset="0"/>
              </a:rPr>
              <a:t>.</a:t>
            </a:r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latin typeface="Arial" charset="0"/>
              </a:rPr>
              <a:t>.</a:t>
            </a:r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1143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7768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67085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58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7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5299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Box 14"/>
          <p:cNvSpPr txBox="1">
            <a:spLocks noChangeArrowheads="1"/>
          </p:cNvSpPr>
          <p:nvPr userDrawn="1"/>
        </p:nvSpPr>
        <p:spPr bwMode="auto">
          <a:xfrm>
            <a:off x="4827588" y="6573838"/>
            <a:ext cx="55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F66B16C7-3650-4609-AE20-A8F41C02AEE4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7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Rectangle 3"/>
          <p:cNvSpPr>
            <a:spLocks noChangeArrowheads="1"/>
          </p:cNvSpPr>
          <p:nvPr/>
        </p:nvSpPr>
        <p:spPr bwMode="auto">
          <a:xfrm>
            <a:off x="1285875" y="2741613"/>
            <a:ext cx="533400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3</a:t>
            </a:r>
            <a:r>
              <a:rPr lang="en-US" altLang="ko-KR" sz="4800" i="1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</a:t>
            </a:r>
            <a:endParaRPr lang="en-US" altLang="ko-KR" sz="4800" i="1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97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91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사용자 인터페이스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16" name="TextBox 31"/>
          <p:cNvSpPr txBox="1">
            <a:spLocks noChangeArrowheads="1"/>
          </p:cNvSpPr>
          <p:nvPr/>
        </p:nvSpPr>
        <p:spPr bwMode="auto">
          <a:xfrm>
            <a:off x="0" y="0"/>
            <a:ext cx="49291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프로젝트와 개발도구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39644" y="6309320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깡샘의</a:t>
            </a:r>
            <a:r>
              <a:rPr lang="ko-KR" altLang="en-US" b="1" dirty="0" smtClean="0"/>
              <a:t> 안드로이드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DoIt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안드로이드 참조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8179122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948" y="980728"/>
            <a:ext cx="5561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 파일에서 직접 </a:t>
            </a:r>
            <a:r>
              <a:rPr lang="en-US" altLang="ko-KR" dirty="0" smtClean="0"/>
              <a:t>Layout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(SampleLayoutCodeActivity.java)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963" y="1412776"/>
            <a:ext cx="8762237" cy="1440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7716" y="2348880"/>
            <a:ext cx="2423094" cy="430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3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12555" cy="369332"/>
          </a:xfrm>
        </p:spPr>
        <p:txBody>
          <a:bodyPr/>
          <a:lstStyle/>
          <a:p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자바 코드에서 화면 만들기</a:t>
            </a:r>
          </a:p>
        </p:txBody>
      </p:sp>
    </p:spTree>
    <p:extLst>
      <p:ext uri="{BB962C8B-B14F-4D97-AF65-F5344CB8AC3E}">
        <p14:creationId xmlns:p14="http://schemas.microsoft.com/office/powerpoint/2010/main" val="898483191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89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익히기</a:t>
            </a:r>
            <a:endParaRPr kumimoji="0" lang="en-US" altLang="ko-KR" b="1" dirty="0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4948" y="980728"/>
            <a:ext cx="4502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 파일에서 직접 </a:t>
            </a:r>
            <a:r>
              <a:rPr lang="en-US" altLang="ko-KR" dirty="0" smtClean="0"/>
              <a:t>Layout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(manifest.xml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964" y="1412776"/>
            <a:ext cx="7372350" cy="300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5" name="타원 14"/>
          <p:cNvSpPr/>
          <p:nvPr/>
        </p:nvSpPr>
        <p:spPr>
          <a:xfrm>
            <a:off x="3487316" y="2564904"/>
            <a:ext cx="2376264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3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12555" cy="369332"/>
          </a:xfrm>
        </p:spPr>
        <p:txBody>
          <a:bodyPr/>
          <a:lstStyle/>
          <a:p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자바 코드에서 화면 만들기</a:t>
            </a:r>
          </a:p>
        </p:txBody>
      </p:sp>
    </p:spTree>
    <p:extLst>
      <p:ext uri="{BB962C8B-B14F-4D97-AF65-F5344CB8AC3E}">
        <p14:creationId xmlns:p14="http://schemas.microsoft.com/office/powerpoint/2010/main" val="419706420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4280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81" name="Rectangle 3"/>
          <p:cNvSpPr>
            <a:spLocks noChangeArrowheads="1"/>
          </p:cNvSpPr>
          <p:nvPr/>
        </p:nvSpPr>
        <p:spPr bwMode="auto">
          <a:xfrm>
            <a:off x="967036" y="2741613"/>
            <a:ext cx="1080119" cy="8314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0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3-2</a:t>
            </a:r>
            <a:endParaRPr lang="en-US" altLang="ko-KR" sz="48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54282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뷰와 뷰의 </a:t>
            </a:r>
            <a:r>
              <a:rPr lang="ko-KR" altLang="en-US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속성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이해하기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292" name="TextBox 31"/>
          <p:cNvSpPr txBox="1">
            <a:spLocks noChangeArrowheads="1"/>
          </p:cNvSpPr>
          <p:nvPr/>
        </p:nvSpPr>
        <p:spPr bwMode="auto">
          <a:xfrm>
            <a:off x="0" y="0"/>
            <a:ext cx="54308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안드로이드 스튜디오와 기본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351412" y="3501008"/>
            <a:ext cx="5656262" cy="302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kumimoji="0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뷰</a:t>
            </a:r>
            <a:r>
              <a:rPr kumimoji="0"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(View) 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kumimoji="0" lang="en-US" altLang="ko-KR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- </a:t>
            </a:r>
            <a:r>
              <a:rPr kumimoji="0"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사용자의 눈에 보이는 화면의 구성요소</a:t>
            </a:r>
            <a:r>
              <a:rPr kumimoji="0"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(</a:t>
            </a:r>
            <a:r>
              <a:rPr kumimoji="0"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버튼</a:t>
            </a:r>
            <a:r>
              <a:rPr kumimoji="0"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, </a:t>
            </a:r>
            <a:r>
              <a:rPr kumimoji="0"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텍스트</a:t>
            </a:r>
            <a:r>
              <a:rPr kumimoji="0"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</a:t>
            </a:r>
            <a:r>
              <a:rPr kumimoji="0"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등등</a:t>
            </a:r>
            <a:r>
              <a:rPr kumimoji="0"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)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kumimoji="0"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- </a:t>
            </a:r>
            <a:r>
              <a:rPr kumimoji="0"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흔히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콘트롤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(Control)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이나 위젯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(Widget)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 불리는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구성 요소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endParaRPr kumimoji="0"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kumimoji="0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뷰 그룹</a:t>
            </a:r>
            <a:r>
              <a:rPr kumimoji="0"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(View Group) 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kumimoji="0"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뷰들을 여러 개 포함하고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있는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것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한꺼번에 제어하기 위한 목적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Tx/>
              <a:buChar char="-"/>
              <a:defRPr/>
            </a:pP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뷰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그룹도 뷰에서 상속하여 뷰가 됨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Tx/>
              <a:buChar char="-"/>
              <a:defRPr/>
            </a:pP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뷰 그룹의 서브클래스가 레이아웃 클래스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endParaRPr kumimoji="0"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4948" y="3501008"/>
            <a:ext cx="3959225" cy="2447925"/>
          </a:xfrm>
          <a:prstGeom prst="roundRect">
            <a:avLst>
              <a:gd name="adj" fmla="val 4578"/>
            </a:avLst>
          </a:prstGeom>
          <a:solidFill>
            <a:schemeClr val="bg1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325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26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뷰와 뷰그룹의 정의</a:t>
            </a:r>
          </a:p>
        </p:txBody>
      </p:sp>
      <p:sp>
        <p:nvSpPr>
          <p:cNvPr id="56326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뷰와 뷰의 크기속성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6327" name="_x43384128" descr="P02_S001_0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004" y="3861048"/>
            <a:ext cx="2792413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330" name="직사각형 8"/>
          <p:cNvSpPr>
            <a:spLocks noChangeArrowheads="1"/>
          </p:cNvSpPr>
          <p:nvPr/>
        </p:nvSpPr>
        <p:spPr bwMode="auto">
          <a:xfrm>
            <a:off x="1249363" y="3068638"/>
            <a:ext cx="19097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[ </a:t>
            </a:r>
            <a:r>
              <a:rPr lang="ko-KR" altLang="en-US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뷰와 뷰 그룹의 관계 </a:t>
            </a:r>
            <a:r>
              <a:rPr lang="en-US" altLang="ko-KR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b="1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 t="27448" b="20729"/>
          <a:stretch>
            <a:fillRect/>
          </a:stretch>
        </p:blipFill>
        <p:spPr bwMode="auto">
          <a:xfrm>
            <a:off x="318964" y="764704"/>
            <a:ext cx="8311852" cy="261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23813"/>
            <a:ext cx="9848850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4587875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레이아웃 안에 레이아웃 포함시키기</a:t>
            </a:r>
          </a:p>
        </p:txBody>
      </p:sp>
      <p:sp>
        <p:nvSpPr>
          <p:cNvPr id="58371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뷰와 뷰의 크기속성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8373" name="_x43383248" descr="P02_S001_0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5213" y="2205038"/>
            <a:ext cx="5037137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4" name="내용 개체 틀 2"/>
          <p:cNvSpPr txBox="1">
            <a:spLocks/>
          </p:cNvSpPr>
          <p:nvPr/>
        </p:nvSpPr>
        <p:spPr bwMode="auto">
          <a:xfrm>
            <a:off x="463550" y="1125538"/>
            <a:ext cx="78581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레이아웃도 뷰이기 때문에 레이아웃 안에 레이아웃을 포함시킬 수 있음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565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4013919" cy="369332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뷰의 속성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가로크기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세로크기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567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뷰와 뷰의 크기속성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569" name="내용 개체 틀 2"/>
          <p:cNvSpPr txBox="1">
            <a:spLocks/>
          </p:cNvSpPr>
          <p:nvPr/>
        </p:nvSpPr>
        <p:spPr bwMode="auto">
          <a:xfrm>
            <a:off x="463550" y="1125538"/>
            <a:ext cx="78581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가로 크기와 세로 크기는 뷰의 필수 속성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속성 제거 시 에러 표시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66570" name="_x43384208" descr="P02_S001_04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725" y="2708275"/>
            <a:ext cx="4235450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71" name="_x43384128" descr="P02_S001_05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67238" y="2374900"/>
            <a:ext cx="55753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612" name="내용 개체 틀 2"/>
          <p:cNvSpPr txBox="1">
            <a:spLocks/>
          </p:cNvSpPr>
          <p:nvPr/>
        </p:nvSpPr>
        <p:spPr bwMode="auto">
          <a:xfrm>
            <a:off x="390525" y="1074738"/>
            <a:ext cx="5616575" cy="552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en-US" altLang="ko-KR" sz="2000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[</a:t>
            </a:r>
            <a:r>
              <a:rPr kumimoji="0" lang="ko-KR" altLang="en-US" sz="2000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필수</a:t>
            </a:r>
            <a:r>
              <a:rPr kumimoji="0" lang="en-US" altLang="ko-KR" sz="2000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] layout_width, layout_height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ko-KR" altLang="en-US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</a:t>
            </a:r>
            <a:r>
              <a:rPr lang="en-US" altLang="ko-KR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- </a:t>
            </a:r>
            <a:r>
              <a:rPr lang="ko-KR" altLang="en-US">
                <a:latin typeface="나눔고딕" pitchFamily="50" charset="-127"/>
                <a:ea typeface="나눔고딕" pitchFamily="50" charset="-127"/>
                <a:cs typeface="Tahoma" pitchFamily="34" charset="0"/>
              </a:rPr>
              <a:t>가장 기본적이면서 필수 속성으로 뷰의 폭과 높이를 설정함</a:t>
            </a:r>
            <a:endParaRPr lang="en-US" altLang="ko-KR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639763" lvl="1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(1) match_parent</a:t>
            </a:r>
          </a:p>
          <a:p>
            <a:pPr marL="639763" lvl="1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</a:t>
            </a:r>
            <a:r>
              <a:rPr lang="ko-KR" altLang="en-US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뷰그룹에 남아 있는 여유 공간을 채움</a:t>
            </a:r>
            <a:endParaRPr lang="en-US" altLang="ko-KR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639763" lvl="1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(2) wrap_content</a:t>
            </a:r>
          </a:p>
          <a:p>
            <a:pPr marL="639763" lvl="1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</a:t>
            </a:r>
            <a:r>
              <a:rPr lang="ko-KR" altLang="en-US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뷰에 들어 있는 내용물의 크기에 따라 뷰의 크기가 결정됨</a:t>
            </a:r>
            <a:endParaRPr lang="en-US" altLang="ko-KR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639763" lvl="1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(3) </a:t>
            </a:r>
            <a:r>
              <a:rPr lang="ko-KR" altLang="en-US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크기 값 지정</a:t>
            </a:r>
            <a:endParaRPr lang="en-US" altLang="ko-KR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639763" lvl="1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</a:t>
            </a:r>
            <a:r>
              <a:rPr lang="ko-KR" altLang="en-US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크기를 고정된 값으로 직접 지정하고 싶을 때 사용함</a:t>
            </a:r>
            <a:endParaRPr lang="en-US" altLang="ko-KR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639763" lvl="1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ex) “100px”,  “200dp”</a:t>
            </a:r>
          </a:p>
        </p:txBody>
      </p:sp>
      <p:sp>
        <p:nvSpPr>
          <p:cNvPr id="68613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4013919" cy="369332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뷰의 속성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가로크기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세로크기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615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뷰와 뷰의 크기속성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8617" name="_x43384368" descr="P02_S001_05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4400" y="998538"/>
            <a:ext cx="4033838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8619" name="_x43383248" descr="P02_S001_05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94400" y="3933825"/>
            <a:ext cx="4033838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661" name="제목 29"/>
          <p:cNvSpPr>
            <a:spLocks noGrp="1"/>
          </p:cNvSpPr>
          <p:nvPr>
            <p:ph type="title"/>
          </p:nvPr>
        </p:nvSpPr>
        <p:spPr>
          <a:xfrm>
            <a:off x="828675" y="201613"/>
            <a:ext cx="7024359" cy="369332"/>
          </a:xfrm>
        </p:spPr>
        <p:txBody>
          <a:bodyPr/>
          <a:lstStyle/>
          <a:p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뷰의 속성 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가로크기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세로크기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(Ch3_View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0662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뷰와 뷰의 크기속성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0663" name="_x43383728" descr="P02_S001_0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5" y="2371725"/>
            <a:ext cx="1924050" cy="323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4" name="_x190126200" descr="P02_S001_05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4038" y="2376488"/>
            <a:ext cx="1936750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5" name="_x191511872" descr="P02_S001_05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0988" y="2378075"/>
            <a:ext cx="1951037" cy="322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6" name="_x193426824" descr="P02_S001_05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1425" y="2381250"/>
            <a:ext cx="1924050" cy="321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7"/>
          <p:cNvSpPr>
            <a:spLocks noChangeArrowheads="1"/>
          </p:cNvSpPr>
          <p:nvPr/>
        </p:nvSpPr>
        <p:spPr bwMode="auto">
          <a:xfrm>
            <a:off x="152400" y="2254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668" name="내용 개체 틀 2"/>
          <p:cNvSpPr txBox="1">
            <a:spLocks/>
          </p:cNvSpPr>
          <p:nvPr/>
        </p:nvSpPr>
        <p:spPr bwMode="auto">
          <a:xfrm>
            <a:off x="463550" y="1125538"/>
            <a:ext cx="78581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match_parent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와 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wrap_content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적용 상태를 확실하게 구분할 수 있음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390525" y="1412875"/>
          <a:ext cx="9432925" cy="4543424"/>
        </p:xfrm>
        <a:graphic>
          <a:graphicData uri="http://schemas.openxmlformats.org/drawingml/2006/table">
            <a:tbl>
              <a:tblPr/>
              <a:tblGrid>
                <a:gridCol w="115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6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 표현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4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px</a:t>
                      </a:r>
                    </a:p>
                  </a:txBody>
                  <a:tcPr marL="91439" marR="91439" marT="45727" marB="45727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픽셀</a:t>
                      </a: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픽셀</a:t>
                      </a: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dp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또는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dip</a:t>
                      </a:r>
                    </a:p>
                  </a:txBody>
                  <a:tcPr marL="91439" marR="91439" marT="45727" marB="45727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밀도 독립적 픽셀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density independent pixel)</a:t>
                      </a: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160dpi 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화면을 기준으로 한 픽셀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1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인치 당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160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점이 있는 디스플레이 화면에서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1dp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1px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같음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인치 당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320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점이 있는 디스플레이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화면에서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1dp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2px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같음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0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또는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sip</a:t>
                      </a:r>
                    </a:p>
                  </a:txBody>
                  <a:tcPr marL="91439" marR="91439" marT="45727" marB="45727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축척 독립적 픽셀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scale independent pixel)</a:t>
                      </a: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가변 글꼴을 기준으로 한 픽셀로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dp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유사하나 글꼴의 설정에 따라 달라짐</a:t>
                      </a: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4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</a:t>
                      </a:r>
                    </a:p>
                  </a:txBody>
                  <a:tcPr marL="91439" marR="91439" marT="45727" marB="45727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인치</a:t>
                      </a: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인치로 된 물리적 길이</a:t>
                      </a: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4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mm</a:t>
                      </a:r>
                    </a:p>
                  </a:txBody>
                  <a:tcPr marL="91439" marR="91439" marT="45727" marB="45727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밀리미터</a:t>
                      </a: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밀리미터로 된 물리적 길이</a:t>
                      </a: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4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</a:t>
                      </a:r>
                    </a:p>
                  </a:txBody>
                  <a:tcPr marL="91439" marR="91439" marT="45727" marB="45727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크기</a:t>
                      </a: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글꼴과 상관없이 동일한 텍스트 크기 표시</a:t>
                      </a: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089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745" name="제목 8"/>
          <p:cNvSpPr>
            <a:spLocks noGrp="1"/>
          </p:cNvSpPr>
          <p:nvPr>
            <p:ph type="title"/>
          </p:nvPr>
        </p:nvSpPr>
        <p:spPr>
          <a:xfrm>
            <a:off x="828675" y="201613"/>
            <a:ext cx="4097338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뷰의 크기 지정에 사용되는 단위</a:t>
            </a:r>
          </a:p>
        </p:txBody>
      </p:sp>
      <p:sp>
        <p:nvSpPr>
          <p:cNvPr id="72746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뷰와 뷰의 크기속성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8600" y="3490913"/>
            <a:ext cx="1698625" cy="1509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15363" name="Rectangle 36"/>
          <p:cNvSpPr>
            <a:spLocks noChangeArrowheads="1"/>
          </p:cNvSpPr>
          <p:nvPr/>
        </p:nvSpPr>
        <p:spPr bwMode="auto">
          <a:xfrm>
            <a:off x="1966913" y="3990975"/>
            <a:ext cx="742950" cy="371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1" fontAlgn="b" latinLnBrk="1" hangingPunct="1"/>
            <a:r>
              <a:rPr lang="ko-KR" altLang="en-US" sz="1800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목  차</a:t>
            </a:r>
            <a:endParaRPr lang="en-US" altLang="ko-KR" sz="1800" b="1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311516" y="3467886"/>
            <a:ext cx="471487" cy="436399"/>
          </a:xfrm>
          <a:prstGeom prst="ellipse">
            <a:avLst/>
          </a:prstGeom>
          <a:solidFill>
            <a:srgbClr val="DDE3FF"/>
          </a:solidFill>
          <a:ln w="19050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anchor="ctr">
            <a:spAutoFit/>
          </a:bodyPr>
          <a:lstStyle/>
          <a:p>
            <a:pPr eaLnBrk="1" fontAlgn="b" latinLnBrk="1" hangingPunct="1">
              <a:lnSpc>
                <a:spcPts val="1700"/>
              </a:lnSpc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6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auto">
          <a:xfrm>
            <a:off x="3857616" y="3429000"/>
            <a:ext cx="4429125" cy="490538"/>
          </a:xfrm>
          <a:prstGeom prst="roundRect">
            <a:avLst>
              <a:gd name="adj" fmla="val 16667"/>
            </a:avLst>
          </a:prstGeom>
          <a:solidFill>
            <a:srgbClr val="E5E9FF"/>
          </a:solidFill>
          <a:ln w="19050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180000" anchor="ctr"/>
          <a:lstStyle/>
          <a:p>
            <a:pPr eaLnBrk="1" fontAlgn="b" latinLnBrk="1" hangingPunct="1">
              <a:defRPr/>
            </a:pPr>
            <a:r>
              <a:rPr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기본구조</a:t>
            </a:r>
            <a:endParaRPr lang="ko-KR" altLang="en-US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3311516" y="4699786"/>
            <a:ext cx="471487" cy="436399"/>
          </a:xfrm>
          <a:prstGeom prst="ellipse">
            <a:avLst/>
          </a:prstGeom>
          <a:solidFill>
            <a:srgbClr val="DDE3FF"/>
          </a:solidFill>
          <a:ln w="19050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anchor="ctr">
            <a:spAutoFit/>
          </a:bodyPr>
          <a:lstStyle/>
          <a:p>
            <a:pPr eaLnBrk="1" fontAlgn="b" latinLnBrk="1" hangingPunct="1">
              <a:lnSpc>
                <a:spcPts val="1700"/>
              </a:lnSpc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6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3311516" y="4082249"/>
            <a:ext cx="471487" cy="436399"/>
          </a:xfrm>
          <a:prstGeom prst="ellipse">
            <a:avLst/>
          </a:prstGeom>
          <a:solidFill>
            <a:srgbClr val="DDE3FF"/>
          </a:solidFill>
          <a:ln w="19050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anchor="ctr">
            <a:spAutoFit/>
          </a:bodyPr>
          <a:lstStyle/>
          <a:p>
            <a:pPr eaLnBrk="1" fontAlgn="b" latinLnBrk="1" hangingPunct="1">
              <a:lnSpc>
                <a:spcPts val="1700"/>
              </a:lnSpc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6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3856028" y="4038600"/>
            <a:ext cx="4429125" cy="490538"/>
          </a:xfrm>
          <a:prstGeom prst="roundRect">
            <a:avLst>
              <a:gd name="adj" fmla="val 16667"/>
            </a:avLst>
          </a:prstGeom>
          <a:solidFill>
            <a:srgbClr val="E5E9FF"/>
          </a:solidFill>
          <a:ln w="19050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180000" anchor="ctr"/>
          <a:lstStyle/>
          <a:p>
            <a:pPr eaLnBrk="1" fontAlgn="b" latinLnBrk="1" hangingPunct="1">
              <a:defRPr/>
            </a:pPr>
            <a:r>
              <a:rPr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뷰와 뷰의 속성 이해하기</a:t>
            </a:r>
            <a:endParaRPr lang="ko-KR" altLang="en-US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3856028" y="4652963"/>
            <a:ext cx="4429125" cy="490537"/>
          </a:xfrm>
          <a:prstGeom prst="roundRect">
            <a:avLst>
              <a:gd name="adj" fmla="val 16667"/>
            </a:avLst>
          </a:prstGeom>
          <a:solidFill>
            <a:srgbClr val="E5E9FF"/>
          </a:solidFill>
          <a:ln w="19050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180000" anchor="ctr"/>
          <a:lstStyle/>
          <a:p>
            <a:pPr eaLnBrk="1" fontAlgn="b" latinLnBrk="1" hangingPunct="1">
              <a:defRPr/>
            </a:pPr>
            <a:r>
              <a:rPr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익히기</a:t>
            </a:r>
            <a:endParaRPr lang="ko-KR" altLang="en-US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382" name="AutoShape 8"/>
          <p:cNvSpPr>
            <a:spLocks/>
          </p:cNvSpPr>
          <p:nvPr/>
        </p:nvSpPr>
        <p:spPr bwMode="auto">
          <a:xfrm>
            <a:off x="1000125" y="1643063"/>
            <a:ext cx="8143875" cy="1143000"/>
          </a:xfrm>
          <a:prstGeom prst="roundRect">
            <a:avLst>
              <a:gd name="adj" fmla="val 16667"/>
            </a:avLst>
          </a:prstGeom>
          <a:solidFill>
            <a:srgbClr val="333399">
              <a:alpha val="89018"/>
            </a:srgbClr>
          </a:solidFill>
          <a:ln w="57150" algn="ctr">
            <a:solidFill>
              <a:srgbClr val="9999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fontAlgn="b" latinLnBrk="1" hangingPunct="1"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레이아웃에 뷰를 배치하여 화면을 </a:t>
            </a:r>
            <a:r>
              <a:rPr lang="ko-KR" altLang="en-US" sz="2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만들어봐요</a:t>
            </a:r>
            <a:r>
              <a:rPr lang="en-US" altLang="ko-KR" sz="2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37" name="AutoShape 7"/>
          <p:cNvSpPr>
            <a:spLocks noChangeArrowheads="1"/>
          </p:cNvSpPr>
          <p:nvPr/>
        </p:nvSpPr>
        <p:spPr bwMode="auto">
          <a:xfrm>
            <a:off x="3500426" y="1357298"/>
            <a:ext cx="2926851" cy="51008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강의 주제</a:t>
            </a:r>
            <a:endParaRPr lang="en-US" altLang="ko-KR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제목 38"/>
          <p:cNvSpPr txBox="1">
            <a:spLocks/>
          </p:cNvSpPr>
          <p:nvPr/>
        </p:nvSpPr>
        <p:spPr bwMode="auto">
          <a:xfrm>
            <a:off x="742950" y="201613"/>
            <a:ext cx="2279650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b" latinLnBrk="1">
              <a:defRPr/>
            </a:pP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강의 주제 및 목차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612" name="내용 개체 틀 2"/>
          <p:cNvSpPr txBox="1">
            <a:spLocks/>
          </p:cNvSpPr>
          <p:nvPr/>
        </p:nvSpPr>
        <p:spPr bwMode="auto">
          <a:xfrm>
            <a:off x="390525" y="1074738"/>
            <a:ext cx="5616575" cy="5306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en-US" altLang="ko-KR" sz="20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backgroud</a:t>
            </a:r>
            <a:endParaRPr kumimoji="0" lang="en-US" altLang="ko-KR" sz="20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ko-KR" altLang="en-US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-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배경색 지정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- #ARGB(A:Alpha, R:Red, G:green, B:Blue)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의 순서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- 16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진수 값으로 지정</a:t>
            </a:r>
            <a:endParaRPr lang="en-US" altLang="ko-KR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639763" lvl="1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예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) #ff0000</a:t>
            </a:r>
          </a:p>
          <a:p>
            <a:pPr marL="639763" lvl="1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  #88ff0000</a:t>
            </a:r>
          </a:p>
          <a:p>
            <a:pPr marL="639763" lvl="1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  #00ff0000</a:t>
            </a:r>
          </a:p>
          <a:p>
            <a:pPr marL="639763" lvl="1" indent="-182563" latinLnBrk="1">
              <a:lnSpc>
                <a:spcPct val="120000"/>
              </a:lnSpc>
              <a:spcAft>
                <a:spcPct val="25000"/>
              </a:spcAft>
            </a:pPr>
            <a:endParaRPr lang="en-US" altLang="ko-KR" b="1" dirty="0" smtClean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639763" lvl="1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activity_main.xml</a:t>
            </a:r>
            <a:endParaRPr lang="en-US" altLang="ko-KR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639763" lvl="1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 b="1" dirty="0" err="1"/>
              <a:t>android:background</a:t>
            </a:r>
            <a:r>
              <a:rPr lang="en-US" altLang="ko-KR" b="1" dirty="0"/>
              <a:t>="#</a:t>
            </a:r>
            <a:r>
              <a:rPr lang="en-US" altLang="ko-KR" b="1" dirty="0" smtClean="0"/>
              <a:t>88ff0000“</a:t>
            </a:r>
          </a:p>
          <a:p>
            <a:pPr marL="639763" lvl="1" indent="-182563" latinLnBrk="1">
              <a:lnSpc>
                <a:spcPct val="120000"/>
              </a:lnSpc>
              <a:spcAft>
                <a:spcPct val="25000"/>
              </a:spcAft>
            </a:pPr>
            <a:endParaRPr lang="en-US" altLang="ko-KR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en-US" altLang="ko-KR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id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-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뷰의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id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를 지정함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(“@+id/…”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형태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)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- xml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레이아웃에 정의한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뷰를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자바 소스에서 참조하는 데 사용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- xml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레이아웃 안에서 다른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뷰를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참조하는 데 사용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  (R.id.[ID]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형태로 참조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)</a:t>
            </a:r>
          </a:p>
        </p:txBody>
      </p:sp>
      <p:sp>
        <p:nvSpPr>
          <p:cNvPr id="68613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1240724" cy="369332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뷰의 속성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615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뷰와 뷰의 크기속성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996" y="4005064"/>
            <a:ext cx="38164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25658" y="5517232"/>
            <a:ext cx="37143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sz="1000" dirty="0" smtClean="0"/>
              <a:t>인플레이션</a:t>
            </a:r>
            <a:r>
              <a:rPr lang="en-US" altLang="ko-KR" sz="1000" dirty="0" smtClean="0"/>
              <a:t>(inflation)</a:t>
            </a:r>
          </a:p>
          <a:p>
            <a:r>
              <a:rPr lang="en-US" altLang="ko-KR" sz="1000" dirty="0" smtClean="0"/>
              <a:t>  - xml </a:t>
            </a:r>
            <a:r>
              <a:rPr lang="ko-KR" altLang="en-US" sz="1000" dirty="0" smtClean="0"/>
              <a:t>레이아웃에 정의된 정보를 메모리 상에서 객체로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만드는 객체화 과정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애플리케이션이 시작될 때 이 과정을 거쳐 메모리 상에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 만들어진 객체들을 참조하기 위해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를 지정함</a:t>
            </a:r>
            <a:endParaRPr lang="en-US" altLang="ko-KR" sz="1000" dirty="0"/>
          </a:p>
        </p:txBody>
      </p:sp>
      <p:sp>
        <p:nvSpPr>
          <p:cNvPr id="13" name="평행 사변형 12"/>
          <p:cNvSpPr/>
          <p:nvPr/>
        </p:nvSpPr>
        <p:spPr>
          <a:xfrm>
            <a:off x="4394199" y="2348880"/>
            <a:ext cx="1357313" cy="214313"/>
          </a:xfrm>
          <a:prstGeom prst="parallelogram">
            <a:avLst>
              <a:gd name="adj" fmla="val 252776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5" name="평행 사변형 14"/>
          <p:cNvSpPr/>
          <p:nvPr/>
        </p:nvSpPr>
        <p:spPr>
          <a:xfrm>
            <a:off x="4394199" y="2848943"/>
            <a:ext cx="1357313" cy="214312"/>
          </a:xfrm>
          <a:prstGeom prst="parallelogram">
            <a:avLst>
              <a:gd name="adj" fmla="val 252776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rot="5400000">
            <a:off x="3887787" y="3039443"/>
            <a:ext cx="973137" cy="158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평행 사변형 16"/>
          <p:cNvSpPr/>
          <p:nvPr/>
        </p:nvSpPr>
        <p:spPr>
          <a:xfrm>
            <a:off x="4394199" y="3349005"/>
            <a:ext cx="1357313" cy="214313"/>
          </a:xfrm>
          <a:prstGeom prst="parallelogram">
            <a:avLst>
              <a:gd name="adj" fmla="val 252776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 bwMode="auto">
          <a:xfrm>
            <a:off x="4689474" y="2277443"/>
            <a:ext cx="785813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#ff0000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4679949" y="2788618"/>
            <a:ext cx="785813" cy="323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  <a:latin typeface="+mn-ea"/>
                <a:ea typeface="+mn-ea"/>
              </a:rPr>
              <a:t>알파 </a:t>
            </a:r>
            <a:r>
              <a:rPr kumimoji="0"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ff</a:t>
            </a:r>
          </a:p>
        </p:txBody>
      </p:sp>
      <p:sp>
        <p:nvSpPr>
          <p:cNvPr id="20" name="TextBox 40"/>
          <p:cNvSpPr txBox="1">
            <a:spLocks noChangeArrowheads="1"/>
          </p:cNvSpPr>
          <p:nvPr/>
        </p:nvSpPr>
        <p:spPr bwMode="auto">
          <a:xfrm>
            <a:off x="4679949" y="2491755"/>
            <a:ext cx="785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sz="1200" b="1">
                <a:solidFill>
                  <a:srgbClr val="7C3B06"/>
                </a:solidFill>
              </a:rPr>
              <a:t>+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4679949" y="2991818"/>
            <a:ext cx="785813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7C3B06"/>
                </a:solidFill>
                <a:latin typeface="+mn-ea"/>
                <a:ea typeface="+mn-ea"/>
              </a:rPr>
              <a:t>||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4679949" y="3296618"/>
            <a:ext cx="785813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#ffff0000</a:t>
            </a:r>
          </a:p>
        </p:txBody>
      </p:sp>
      <p:sp>
        <p:nvSpPr>
          <p:cNvPr id="23" name="평행 사변형 22"/>
          <p:cNvSpPr/>
          <p:nvPr/>
        </p:nvSpPr>
        <p:spPr>
          <a:xfrm>
            <a:off x="6394449" y="2348880"/>
            <a:ext cx="1357313" cy="214313"/>
          </a:xfrm>
          <a:prstGeom prst="parallelogram">
            <a:avLst>
              <a:gd name="adj" fmla="val 252776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24" name="평행 사변형 23"/>
          <p:cNvSpPr/>
          <p:nvPr/>
        </p:nvSpPr>
        <p:spPr>
          <a:xfrm>
            <a:off x="6394449" y="2848943"/>
            <a:ext cx="1357313" cy="214312"/>
          </a:xfrm>
          <a:prstGeom prst="parallelogram">
            <a:avLst>
              <a:gd name="adj" fmla="val 252776"/>
            </a:avLst>
          </a:prstGeom>
          <a:solidFill>
            <a:srgbClr val="FF0000">
              <a:alpha val="50196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rot="5400000">
            <a:off x="5888037" y="3039443"/>
            <a:ext cx="973137" cy="158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평행 사변형 25"/>
          <p:cNvSpPr/>
          <p:nvPr/>
        </p:nvSpPr>
        <p:spPr>
          <a:xfrm>
            <a:off x="6394449" y="3349005"/>
            <a:ext cx="1357313" cy="214313"/>
          </a:xfrm>
          <a:prstGeom prst="parallelogram">
            <a:avLst>
              <a:gd name="adj" fmla="val 252776"/>
            </a:avLst>
          </a:prstGeom>
          <a:solidFill>
            <a:srgbClr val="FF0000">
              <a:alpha val="50196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 bwMode="auto">
          <a:xfrm>
            <a:off x="6689724" y="2277443"/>
            <a:ext cx="785813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#ff0000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6680199" y="2788618"/>
            <a:ext cx="785813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  <a:latin typeface="+mn-ea"/>
                <a:ea typeface="+mn-ea"/>
              </a:rPr>
              <a:t>알파 </a:t>
            </a:r>
            <a:r>
              <a:rPr kumimoji="0"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88</a:t>
            </a:r>
          </a:p>
        </p:txBody>
      </p:sp>
      <p:sp>
        <p:nvSpPr>
          <p:cNvPr id="29" name="TextBox 62"/>
          <p:cNvSpPr txBox="1">
            <a:spLocks noChangeArrowheads="1"/>
          </p:cNvSpPr>
          <p:nvPr/>
        </p:nvSpPr>
        <p:spPr bwMode="auto">
          <a:xfrm>
            <a:off x="6680199" y="2491755"/>
            <a:ext cx="785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sz="1200" b="1">
                <a:solidFill>
                  <a:srgbClr val="7C3B06"/>
                </a:solidFill>
              </a:rPr>
              <a:t>+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6680199" y="2991818"/>
            <a:ext cx="785813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7C3B06"/>
                </a:solidFill>
                <a:latin typeface="+mn-ea"/>
                <a:ea typeface="+mn-ea"/>
              </a:rPr>
              <a:t>||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6599237" y="3296618"/>
            <a:ext cx="928687" cy="323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#88ff0000</a:t>
            </a:r>
          </a:p>
        </p:txBody>
      </p:sp>
      <p:sp>
        <p:nvSpPr>
          <p:cNvPr id="32" name="평행 사변형 31"/>
          <p:cNvSpPr/>
          <p:nvPr/>
        </p:nvSpPr>
        <p:spPr>
          <a:xfrm>
            <a:off x="8394699" y="2348880"/>
            <a:ext cx="1357313" cy="214313"/>
          </a:xfrm>
          <a:prstGeom prst="parallelogram">
            <a:avLst>
              <a:gd name="adj" fmla="val 252776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33" name="평행 사변형 32"/>
          <p:cNvSpPr/>
          <p:nvPr/>
        </p:nvSpPr>
        <p:spPr>
          <a:xfrm>
            <a:off x="8394699" y="2848943"/>
            <a:ext cx="1357313" cy="214312"/>
          </a:xfrm>
          <a:prstGeom prst="parallelogram">
            <a:avLst>
              <a:gd name="adj" fmla="val 25277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rot="5400000">
            <a:off x="7889080" y="3040237"/>
            <a:ext cx="973137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평행 사변형 34"/>
          <p:cNvSpPr/>
          <p:nvPr/>
        </p:nvSpPr>
        <p:spPr>
          <a:xfrm>
            <a:off x="8394699" y="3349005"/>
            <a:ext cx="1357313" cy="214313"/>
          </a:xfrm>
          <a:prstGeom prst="parallelogram">
            <a:avLst>
              <a:gd name="adj" fmla="val 25277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 bwMode="auto">
          <a:xfrm>
            <a:off x="8689974" y="2277443"/>
            <a:ext cx="785813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#ff0000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8680449" y="2788618"/>
            <a:ext cx="785813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알파 </a:t>
            </a:r>
            <a:r>
              <a:rPr kumimoji="0"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00</a:t>
            </a:r>
          </a:p>
        </p:txBody>
      </p:sp>
      <p:sp>
        <p:nvSpPr>
          <p:cNvPr id="38" name="TextBox 71"/>
          <p:cNvSpPr txBox="1">
            <a:spLocks noChangeArrowheads="1"/>
          </p:cNvSpPr>
          <p:nvPr/>
        </p:nvSpPr>
        <p:spPr bwMode="auto">
          <a:xfrm>
            <a:off x="8680449" y="2491755"/>
            <a:ext cx="785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sz="1200" b="1">
                <a:solidFill>
                  <a:srgbClr val="7C3B06"/>
                </a:solidFill>
              </a:rPr>
              <a:t>+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8680449" y="2991818"/>
            <a:ext cx="785813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7C3B06"/>
                </a:solidFill>
                <a:latin typeface="+mn-ea"/>
                <a:ea typeface="+mn-ea"/>
              </a:rPr>
              <a:t>||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8628062" y="3296618"/>
            <a:ext cx="857250" cy="323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#00ff0000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내용 개체 틀 2"/>
          <p:cNvSpPr txBox="1">
            <a:spLocks/>
          </p:cNvSpPr>
          <p:nvPr/>
        </p:nvSpPr>
        <p:spPr bwMode="auto">
          <a:xfrm>
            <a:off x="534988" y="1019175"/>
            <a:ext cx="9472612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Tx/>
              <a:buAutoNum type="arabicPeriod"/>
            </a:pPr>
            <a:endParaRPr kumimoji="0" lang="en-US" altLang="ko-KR" sz="170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180" name="내용 개체 틀 2"/>
          <p:cNvSpPr txBox="1">
            <a:spLocks/>
          </p:cNvSpPr>
          <p:nvPr/>
        </p:nvSpPr>
        <p:spPr bwMode="auto">
          <a:xfrm>
            <a:off x="563563" y="4357688"/>
            <a:ext cx="4494212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padding </a:t>
            </a:r>
            <a:r>
              <a:rPr lang="ko-KR" altLang="en-US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속성</a:t>
            </a:r>
            <a:endParaRPr lang="en-US" altLang="ko-KR" sz="16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 -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뷰 안의 내용물인 텍스트나 이미지와 뷰 안의 영역 사이의 여백을 줄 수 있는 방법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181" name="제목 8"/>
          <p:cNvSpPr>
            <a:spLocks noGrp="1"/>
          </p:cNvSpPr>
          <p:nvPr>
            <p:ph type="title"/>
          </p:nvPr>
        </p:nvSpPr>
        <p:spPr>
          <a:xfrm>
            <a:off x="828675" y="201613"/>
            <a:ext cx="4741683" cy="369332"/>
          </a:xfrm>
        </p:spPr>
        <p:txBody>
          <a:bodyPr/>
          <a:lstStyle/>
          <a:p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뷰의 속성 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마진과 패딩 설정하기</a:t>
            </a:r>
          </a:p>
        </p:txBody>
      </p:sp>
      <p:pic>
        <p:nvPicPr>
          <p:cNvPr id="50182" name="Picture 10" descr="D:\book\android\원고\images\P01_017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1000125"/>
            <a:ext cx="964406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3" name="직사각형 10"/>
          <p:cNvSpPr>
            <a:spLocks noChangeArrowheads="1"/>
          </p:cNvSpPr>
          <p:nvPr/>
        </p:nvSpPr>
        <p:spPr bwMode="auto">
          <a:xfrm>
            <a:off x="842963" y="3643313"/>
            <a:ext cx="3816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en-US" altLang="ko-KR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[padding</a:t>
            </a:r>
            <a:r>
              <a:rPr lang="ko-KR" altLang="en-US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을 이용한 뷰 내부의 여백 주기</a:t>
            </a:r>
            <a:r>
              <a:rPr lang="en-US" altLang="ko-KR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b="1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184" name="직사각형 10"/>
          <p:cNvSpPr>
            <a:spLocks noChangeArrowheads="1"/>
          </p:cNvSpPr>
          <p:nvPr/>
        </p:nvSpPr>
        <p:spPr bwMode="auto">
          <a:xfrm>
            <a:off x="5184775" y="3643313"/>
            <a:ext cx="460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en-US" altLang="ko-KR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[layout_margin</a:t>
            </a:r>
            <a:r>
              <a:rPr lang="ko-KR" altLang="en-US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을 이용한 부모 여유공간과의 여백 주기</a:t>
            </a:r>
            <a:r>
              <a:rPr lang="en-US" altLang="ko-KR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b="1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185" name="내용 개체 틀 2"/>
          <p:cNvSpPr txBox="1">
            <a:spLocks/>
          </p:cNvSpPr>
          <p:nvPr/>
        </p:nvSpPr>
        <p:spPr bwMode="auto">
          <a:xfrm>
            <a:off x="5162550" y="4357688"/>
            <a:ext cx="482441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layout_margin</a:t>
            </a:r>
            <a:r>
              <a:rPr kumimoji="0" lang="en-US" altLang="ko-KR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속성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</a:pPr>
            <a:r>
              <a:rPr kumimoji="0" lang="en-US" altLang="ko-KR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-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부모 컨테이너의 여유 공간과 뷰 사이의 여백을 줄 수 있는 방법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</a:pPr>
            <a:endParaRPr lang="en-US" altLang="ko-KR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ko-KR" altLang="en-US" sz="16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위젯 셀</a:t>
            </a:r>
            <a:endParaRPr lang="en-US" altLang="ko-KR" sz="16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</a:pPr>
            <a:r>
              <a:rPr lang="en-US" altLang="ko-KR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-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위젯이나 뷰들은 부모 컨테이너로부터 할당된 공간을 차지하게 되며 이를 ‘위젯 셀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(cell)’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이라고 부름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endParaRPr lang="ko-KR" altLang="en-US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</a:pPr>
            <a:endParaRPr lang="ko-KR" altLang="en-US" sz="16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</a:pPr>
            <a:endParaRPr lang="en-US" altLang="ko-KR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</a:pPr>
            <a:endParaRPr lang="ko-KR" altLang="en-US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50186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리니어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66545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956" y="1196752"/>
            <a:ext cx="4276594" cy="54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89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745" name="제목 8"/>
          <p:cNvSpPr>
            <a:spLocks noGrp="1"/>
          </p:cNvSpPr>
          <p:nvPr>
            <p:ph type="title"/>
          </p:nvPr>
        </p:nvSpPr>
        <p:spPr>
          <a:xfrm>
            <a:off x="828675" y="201613"/>
            <a:ext cx="5935920" cy="369332"/>
          </a:xfrm>
        </p:spPr>
        <p:txBody>
          <a:bodyPr/>
          <a:lstStyle/>
          <a:p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뷰의 속성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 –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마진과 패딩 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(Ch3_View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익히기</a:t>
            </a:r>
            <a:endParaRPr kumimoji="0" lang="en-US" altLang="ko-KR" b="1" dirty="0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4948" y="908720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padding.xml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95628" y="764704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MainActivity.java </a:t>
            </a:r>
            <a:r>
              <a:rPr lang="ko-KR" altLang="en-US" dirty="0" smtClean="0"/>
              <a:t>파일에서 </a:t>
            </a:r>
            <a:endParaRPr lang="en-US" altLang="ko-KR" dirty="0" smtClean="0"/>
          </a:p>
          <a:p>
            <a:r>
              <a:rPr lang="en-US" altLang="ko-KR" dirty="0" smtClean="0"/>
              <a:t>=&gt; </a:t>
            </a:r>
            <a:r>
              <a:rPr lang="en-US" altLang="ko-KR" dirty="0" err="1" smtClean="0">
                <a:solidFill>
                  <a:srgbClr val="FF0000"/>
                </a:solidFill>
              </a:rPr>
              <a:t>setContentView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R.layout.padding</a:t>
            </a:r>
            <a:r>
              <a:rPr lang="en-US" altLang="ko-KR" dirty="0" smtClean="0">
                <a:solidFill>
                  <a:srgbClr val="FF0000"/>
                </a:solidFill>
              </a:rPr>
              <a:t>); </a:t>
            </a:r>
            <a:r>
              <a:rPr lang="ko-KR" altLang="en-US" dirty="0" smtClean="0">
                <a:solidFill>
                  <a:srgbClr val="FF0000"/>
                </a:solidFill>
              </a:rPr>
              <a:t>수정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11052" y="2636912"/>
            <a:ext cx="3096344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67036" y="4581128"/>
            <a:ext cx="3096344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67036" y="4941168"/>
            <a:ext cx="1080120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39644" y="1484784"/>
            <a:ext cx="275644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221095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0696" y="1340768"/>
            <a:ext cx="8504549" cy="519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2960875" cy="369332"/>
          </a:xfrm>
        </p:spPr>
        <p:txBody>
          <a:bodyPr/>
          <a:lstStyle/>
          <a:p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뷰의 속성 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- visibility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1012" y="1197913"/>
            <a:ext cx="2952328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en-US" altLang="ko-KR" sz="2000" b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visibility </a:t>
            </a:r>
            <a:r>
              <a:rPr kumimoji="0" lang="ko-KR" altLang="en-US" sz="2000" b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속성</a:t>
            </a:r>
            <a:endParaRPr kumimoji="0" lang="en-US" altLang="ko-KR" sz="2000" b="1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506697"/>
      </p:ext>
    </p:extLst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51403" cy="369332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뷰의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 – Ch3_View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20960" t="43535" r="10445" b="2046"/>
          <a:stretch>
            <a:fillRect/>
          </a:stretch>
        </p:blipFill>
        <p:spPr bwMode="auto">
          <a:xfrm>
            <a:off x="1255068" y="908720"/>
            <a:ext cx="714319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4948" y="908720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(visibility.xml)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453357"/>
      </p:ext>
    </p:extLst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06" y="-1"/>
            <a:ext cx="4012377" cy="44795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332" y="2471129"/>
            <a:ext cx="6655668" cy="43868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타원 4"/>
          <p:cNvSpPr/>
          <p:nvPr/>
        </p:nvSpPr>
        <p:spPr>
          <a:xfrm>
            <a:off x="2047156" y="2924944"/>
            <a:ext cx="936104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37629" y="3212976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gone</a:t>
            </a:r>
            <a:r>
              <a:rPr lang="ko-KR" altLang="en-US" dirty="0" smtClean="0"/>
              <a:t>으로 바꾸기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728637"/>
      </p:ext>
    </p:extLst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4760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1" name="Rectangle 3"/>
          <p:cNvSpPr>
            <a:spLocks noChangeArrowheads="1"/>
          </p:cNvSpPr>
          <p:nvPr/>
        </p:nvSpPr>
        <p:spPr bwMode="auto">
          <a:xfrm>
            <a:off x="1039044" y="2741613"/>
            <a:ext cx="936103" cy="9034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000" i="1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3-2</a:t>
            </a:r>
            <a:endParaRPr lang="en-US" altLang="ko-KR" sz="4800" i="1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74762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ko-KR" altLang="en-US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레이아웃 익히기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89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745" name="제목 8"/>
          <p:cNvSpPr>
            <a:spLocks noGrp="1"/>
          </p:cNvSpPr>
          <p:nvPr>
            <p:ph type="title"/>
          </p:nvPr>
        </p:nvSpPr>
        <p:spPr>
          <a:xfrm>
            <a:off x="828675" y="201613"/>
            <a:ext cx="5164875" cy="369332"/>
          </a:xfrm>
        </p:spPr>
        <p:txBody>
          <a:bodyPr/>
          <a:lstStyle/>
          <a:p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안드로이드에서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 제공하는 대표 레이아웃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90972" y="908720"/>
          <a:ext cx="9289479" cy="4884996"/>
        </p:xfrm>
        <a:graphic>
          <a:graphicData uri="http://schemas.openxmlformats.org/drawingml/2006/table">
            <a:tbl>
              <a:tblPr/>
              <a:tblGrid>
                <a:gridCol w="2908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6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레이아웃 이름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4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리니어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레이아웃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(Box)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사각형 영역들을 이용해 화면을 </a:t>
                      </a: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구성하는 방법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3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상대 레이아웃</a:t>
                      </a:r>
                      <a:endParaRPr 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규칙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(Rule)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 모델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컨테이너나 다른 </a:t>
                      </a: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뷰와의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상대적 위치를 이용해 화면을 </a:t>
                      </a: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구성하는 방법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프레임 레이아웃</a:t>
                      </a:r>
                      <a:endParaRPr 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가장 단순하지만 여러 개의 뷰를 중첩시킬 수 있으므로 뷰를 중첩한 후 각 뷰를 전환하여 보여주는 방식으로 사용할 때 유용함</a:t>
                      </a: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80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그리드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레이아웃</a:t>
                      </a:r>
                      <a:endParaRPr 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뷰를 테이블</a:t>
                      </a:r>
                      <a:r>
                        <a:rPr lang="en-US" altLang="ko-KR" sz="140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(table)</a:t>
                      </a: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구조로 나열하는 레이아웃</a:t>
                      </a: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4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레이아웃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구조이면서</a:t>
                      </a:r>
                      <a:r>
                        <a:rPr lang="en-US" altLang="ko-KR" sz="140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가로나 세로 방향으로 순서대로나열</a:t>
                      </a:r>
                      <a:endParaRPr lang="en-US" altLang="ko-KR" sz="140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셀의 개수를 예상할 수 없거나 가변적일 때 편리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4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제약 레이아웃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상대레이아웃과 마찬가지로 상대 위치에 따라 뷰의 배치 제공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익히기</a:t>
            </a:r>
            <a:endParaRPr kumimoji="0" lang="en-US" altLang="ko-KR" b="1" dirty="0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507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4645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리니어 레이아웃 사용방식</a:t>
            </a:r>
          </a:p>
        </p:txBody>
      </p:sp>
      <p:sp>
        <p:nvSpPr>
          <p:cNvPr id="21508" name="TextBox 9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대표적인 레이아웃 살펴보기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43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1510" name="_x177228320" descr="P02_S002_0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550" y="1412875"/>
            <a:ext cx="89662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555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305911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상대 레이아웃 사용방식</a:t>
            </a:r>
          </a:p>
        </p:txBody>
      </p:sp>
      <p:sp>
        <p:nvSpPr>
          <p:cNvPr id="23556" name="TextBox 9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대표적인 레이아웃 살펴보기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43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558" name="_x177227280" descr="P02_S002_0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3413" y="1557338"/>
            <a:ext cx="5816600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4280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81" name="Rectangle 3"/>
          <p:cNvSpPr>
            <a:spLocks noChangeArrowheads="1"/>
          </p:cNvSpPr>
          <p:nvPr/>
        </p:nvSpPr>
        <p:spPr bwMode="auto">
          <a:xfrm>
            <a:off x="967036" y="2741613"/>
            <a:ext cx="1080119" cy="8314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000" i="1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3-1</a:t>
            </a:r>
            <a:endParaRPr lang="en-US" altLang="ko-KR" sz="4800" i="1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54282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UI</a:t>
            </a: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의 기본구조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292" name="TextBox 31"/>
          <p:cNvSpPr txBox="1">
            <a:spLocks noChangeArrowheads="1"/>
          </p:cNvSpPr>
          <p:nvPr/>
        </p:nvSpPr>
        <p:spPr bwMode="auto">
          <a:xfrm>
            <a:off x="0" y="0"/>
            <a:ext cx="54308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안드로이드 스튜디오와 기본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75463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603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4645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프레임 레이아웃 사용방식</a:t>
            </a:r>
          </a:p>
        </p:txBody>
      </p:sp>
      <p:sp>
        <p:nvSpPr>
          <p:cNvPr id="25604" name="TextBox 9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대표적인 레이아웃 살펴보기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43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5606" name="_x177229120" descr="P02_S002_0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5713" y="1557338"/>
            <a:ext cx="743902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651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4645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테이블 레이아웃 사용방식</a:t>
            </a:r>
          </a:p>
        </p:txBody>
      </p:sp>
      <p:sp>
        <p:nvSpPr>
          <p:cNvPr id="27652" name="TextBox 9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대표적인 레이아웃 살펴보기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43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7654" name="_x177228960" descr="P02_S002_0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7013" y="1557338"/>
            <a:ext cx="3917950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3800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1" name="Rectangle 3"/>
          <p:cNvSpPr>
            <a:spLocks noChangeArrowheads="1"/>
          </p:cNvSpPr>
          <p:nvPr/>
        </p:nvSpPr>
        <p:spPr bwMode="auto">
          <a:xfrm>
            <a:off x="1039044" y="2780928"/>
            <a:ext cx="924247" cy="9034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000" i="1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3-3</a:t>
            </a:r>
            <a:endParaRPr lang="en-US" altLang="ko-KR" sz="4000" i="1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33802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리니어 레이아웃 사용하기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812" name="TextBox 31"/>
          <p:cNvSpPr txBox="1">
            <a:spLocks noChangeArrowheads="1"/>
          </p:cNvSpPr>
          <p:nvPr/>
        </p:nvSpPr>
        <p:spPr bwMode="auto">
          <a:xfrm>
            <a:off x="0" y="0"/>
            <a:ext cx="49276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레이아웃과 기본 위젯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89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745" name="제목 8"/>
          <p:cNvSpPr>
            <a:spLocks noGrp="1"/>
          </p:cNvSpPr>
          <p:nvPr>
            <p:ph type="title"/>
          </p:nvPr>
        </p:nvSpPr>
        <p:spPr>
          <a:xfrm>
            <a:off x="828675" y="201613"/>
            <a:ext cx="1817805" cy="369332"/>
          </a:xfrm>
        </p:spPr>
        <p:txBody>
          <a:bodyPr/>
          <a:lstStyle/>
          <a:p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레이아웃 속성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18964" y="1484784"/>
          <a:ext cx="9289479" cy="3241254"/>
        </p:xfrm>
        <a:graphic>
          <a:graphicData uri="http://schemas.openxmlformats.org/drawingml/2006/table">
            <a:tbl>
              <a:tblPr/>
              <a:tblGrid>
                <a:gridCol w="2908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6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4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채우기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fill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model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뷰를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부모뷰의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여유 공간에 어떻게 채울 것인지를 설정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0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:orientation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뷰를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추가하는 방향을 설정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정렬 방향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gravity</a:t>
                      </a:r>
                      <a:endParaRPr 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뷰의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정렬 방향을 설정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4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여유공간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padding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뷰의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여유 공간을 설정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4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공간가중치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weight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뷰가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차지하는 공간의 가중치 값을 설정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7" marB="4572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익히기</a:t>
            </a:r>
            <a:endParaRPr kumimoji="0" lang="en-US" altLang="ko-KR" b="1" dirty="0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2"/>
          <p:cNvSpPr txBox="1">
            <a:spLocks/>
          </p:cNvSpPr>
          <p:nvPr/>
        </p:nvSpPr>
        <p:spPr bwMode="auto">
          <a:xfrm>
            <a:off x="174625" y="3529013"/>
            <a:ext cx="9648825" cy="119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방향 속성은 리니어 레이아웃의 필수 속성임</a:t>
            </a:r>
            <a:endParaRPr kumimoji="0" lang="en-US" altLang="ko-KR" sz="180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가로</a:t>
            </a:r>
            <a:r>
              <a:rPr kumimoji="0" lang="en-US" altLang="ko-KR" sz="180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(horizontal), </a:t>
            </a:r>
            <a:r>
              <a:rPr kumimoji="0" lang="ko-KR" altLang="en-US" sz="180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세로</a:t>
            </a:r>
            <a:r>
              <a:rPr kumimoji="0" lang="en-US" altLang="ko-KR" sz="180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(vertical)</a:t>
            </a:r>
            <a:endParaRPr kumimoji="0" lang="ko-KR" altLang="en-US" sz="180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1463" y="981075"/>
            <a:ext cx="9720262" cy="2303463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b="1" dirty="0">
                <a:solidFill>
                  <a:srgbClr val="3E6CA4"/>
                </a:solidFill>
                <a:latin typeface="Calibri" pitchFamily="34" charset="0"/>
              </a:rPr>
              <a:t>&lt;LinearLayout   </a:t>
            </a: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b="1" dirty="0">
                <a:solidFill>
                  <a:srgbClr val="3E6CA4"/>
                </a:solidFill>
                <a:latin typeface="Calibri" pitchFamily="34" charset="0"/>
              </a:rPr>
              <a:t>  xmlns:android="http://schemas.android.com/apk/res/android"</a:t>
            </a: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b="1" dirty="0">
                <a:solidFill>
                  <a:srgbClr val="3E6CA4"/>
                </a:solidFill>
                <a:latin typeface="Calibri" pitchFamily="34" charset="0"/>
              </a:rPr>
              <a:t>  android:orientation= "vertical"</a:t>
            </a: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b="1" dirty="0">
                <a:solidFill>
                  <a:srgbClr val="3E6CA4"/>
                </a:solidFill>
                <a:latin typeface="Calibri" pitchFamily="34" charset="0"/>
              </a:rPr>
              <a:t>  android:layout_width=“match_parent"</a:t>
            </a: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b="1" dirty="0">
                <a:solidFill>
                  <a:srgbClr val="3E6CA4"/>
                </a:solidFill>
                <a:latin typeface="Calibri" pitchFamily="34" charset="0"/>
              </a:rPr>
              <a:t>  android:layout_height=“match_parent"</a:t>
            </a: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b="1" dirty="0">
                <a:solidFill>
                  <a:srgbClr val="3E6CA4"/>
                </a:solidFill>
                <a:latin typeface="Calibri" pitchFamily="34" charset="0"/>
              </a:rPr>
              <a:t>  &gt;</a:t>
            </a:r>
          </a:p>
        </p:txBody>
      </p:sp>
      <p:sp>
        <p:nvSpPr>
          <p:cNvPr id="35844" name="TextBox 10"/>
          <p:cNvSpPr txBox="1">
            <a:spLocks noChangeArrowheads="1"/>
          </p:cNvSpPr>
          <p:nvPr/>
        </p:nvSpPr>
        <p:spPr bwMode="auto">
          <a:xfrm>
            <a:off x="3971925" y="1892300"/>
            <a:ext cx="2447925" cy="306388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리니어 레이아웃 방향 설정</a:t>
            </a:r>
          </a:p>
        </p:txBody>
      </p:sp>
      <p:sp>
        <p:nvSpPr>
          <p:cNvPr id="10" name="타원 9"/>
          <p:cNvSpPr/>
          <p:nvPr/>
        </p:nvSpPr>
        <p:spPr>
          <a:xfrm>
            <a:off x="3803650" y="1903413"/>
            <a:ext cx="288925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77813" y="1800225"/>
            <a:ext cx="2736850" cy="431800"/>
          </a:xfrm>
          <a:prstGeom prst="ellipse">
            <a:avLst/>
          </a:prstGeom>
          <a:noFill/>
          <a:ln w="44450">
            <a:solidFill>
              <a:srgbClr val="F20000">
                <a:alpha val="4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847" name="제목 19"/>
          <p:cNvSpPr>
            <a:spLocks noGrp="1"/>
          </p:cNvSpPr>
          <p:nvPr>
            <p:ph type="title"/>
          </p:nvPr>
        </p:nvSpPr>
        <p:spPr>
          <a:xfrm>
            <a:off x="828675" y="201613"/>
            <a:ext cx="4224338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리니어 레이아웃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방향 설정하기</a:t>
            </a:r>
          </a:p>
        </p:txBody>
      </p:sp>
      <p:sp>
        <p:nvSpPr>
          <p:cNvPr id="35848" name="TextBox 21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리니어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5850" name="_x177230400" descr="P02_S002_0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7113" y="3508375"/>
            <a:ext cx="5160962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303740" y="1124744"/>
            <a:ext cx="2593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SampleLinearLayout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sampleLayout.xml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891" name="직사각형 25"/>
          <p:cNvSpPr>
            <a:spLocks noChangeArrowheads="1"/>
          </p:cNvSpPr>
          <p:nvPr/>
        </p:nvSpPr>
        <p:spPr bwMode="auto">
          <a:xfrm>
            <a:off x="746125" y="5599113"/>
            <a:ext cx="28400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en-US" altLang="ko-KR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세로 방향으로 설정한 경우</a:t>
            </a:r>
            <a:r>
              <a:rPr lang="en-US" altLang="ko-KR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b="1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892" name="직사각형 26"/>
          <p:cNvSpPr>
            <a:spLocks noChangeArrowheads="1"/>
          </p:cNvSpPr>
          <p:nvPr/>
        </p:nvSpPr>
        <p:spPr bwMode="auto">
          <a:xfrm>
            <a:off x="3630613" y="5599113"/>
            <a:ext cx="2808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en-US" altLang="ko-KR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가로 방향으로 설정을 바꾼 경우</a:t>
            </a:r>
            <a:r>
              <a:rPr lang="en-US" altLang="ko-KR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b="1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893" name="직사각형 27"/>
          <p:cNvSpPr>
            <a:spLocks noChangeArrowheads="1"/>
          </p:cNvSpPr>
          <p:nvPr/>
        </p:nvSpPr>
        <p:spPr bwMode="auto">
          <a:xfrm>
            <a:off x="6438900" y="5599113"/>
            <a:ext cx="280828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en-US" altLang="ko-KR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버튼의 </a:t>
            </a:r>
            <a:r>
              <a:rPr lang="en-US" altLang="ko-KR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layout_width </a:t>
            </a:r>
            <a:r>
              <a:rPr lang="ko-KR" altLang="en-US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속성을 </a:t>
            </a:r>
            <a:r>
              <a:rPr lang="en-US" altLang="ko-KR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wrap_content</a:t>
            </a:r>
            <a:r>
              <a:rPr lang="ko-KR" altLang="en-US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로 바꾼 경우</a:t>
            </a:r>
            <a:r>
              <a:rPr lang="en-US" altLang="ko-KR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b="1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894" name="제목 12"/>
          <p:cNvSpPr>
            <a:spLocks noGrp="1"/>
          </p:cNvSpPr>
          <p:nvPr>
            <p:ph type="title"/>
          </p:nvPr>
        </p:nvSpPr>
        <p:spPr>
          <a:xfrm>
            <a:off x="828675" y="201613"/>
            <a:ext cx="511175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리니어 레이아웃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방향 설정하기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계속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895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리니어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7896" name="_x175881976" descr="P02-C01-0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9975" y="1428750"/>
            <a:ext cx="2232025" cy="396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7898" name="_x175880536" descr="P02-C01-0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7676" y="1412776"/>
            <a:ext cx="2232025" cy="396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7900" name="_x175880616" descr="P02-C01-0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5348" y="1412776"/>
            <a:ext cx="22352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796" y="1268760"/>
            <a:ext cx="76200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89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745" name="제목 8"/>
          <p:cNvSpPr>
            <a:spLocks noGrp="1"/>
          </p:cNvSpPr>
          <p:nvPr>
            <p:ph type="title"/>
          </p:nvPr>
        </p:nvSpPr>
        <p:spPr>
          <a:xfrm>
            <a:off x="828675" y="201613"/>
            <a:ext cx="6057427" cy="369332"/>
          </a:xfrm>
        </p:spPr>
        <p:txBody>
          <a:bodyPr/>
          <a:lstStyle/>
          <a:p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리니어레이아웃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(Ch3_LinearLayout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익히기</a:t>
            </a:r>
            <a:endParaRPr kumimoji="0" lang="en-US" altLang="ko-KR" b="1" dirty="0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07396" y="227687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C3300"/>
                </a:solidFill>
              </a:rPr>
              <a:t>&lt;-horizontal</a:t>
            </a:r>
            <a:r>
              <a:rPr lang="ko-KR" altLang="en-US" b="1" dirty="0" smtClean="0">
                <a:solidFill>
                  <a:srgbClr val="CC3300"/>
                </a:solidFill>
              </a:rPr>
              <a:t>로 바꿔보기</a:t>
            </a:r>
            <a:endParaRPr lang="ko-KR" altLang="en-US" b="1" dirty="0">
              <a:solidFill>
                <a:srgbClr val="CC33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4948" y="980728"/>
            <a:ext cx="6120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리니어</a:t>
            </a:r>
            <a:r>
              <a:rPr lang="ko-KR" altLang="en-US" dirty="0" smtClean="0"/>
              <a:t> 레이아웃 안에 세 개의 버튼 순서대로 추가하기</a:t>
            </a:r>
            <a:r>
              <a:rPr lang="en-US" altLang="ko-KR" dirty="0" smtClean="0"/>
              <a:t>(sampleLayout.xml)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5708" y="1826518"/>
            <a:ext cx="2685680" cy="4770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207396" y="4005064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CC3300"/>
                </a:solidFill>
              </a:rPr>
              <a:t>wrap_content</a:t>
            </a:r>
            <a:r>
              <a:rPr lang="ko-KR" altLang="en-US" b="1" dirty="0" smtClean="0">
                <a:solidFill>
                  <a:srgbClr val="CC3300"/>
                </a:solidFill>
              </a:rPr>
              <a:t>로 바꾸기</a:t>
            </a:r>
            <a:endParaRPr lang="ko-KR" altLang="en-US" b="1" dirty="0">
              <a:solidFill>
                <a:srgbClr val="CC33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내용 개체 틀 2"/>
          <p:cNvSpPr txBox="1">
            <a:spLocks/>
          </p:cNvSpPr>
          <p:nvPr/>
        </p:nvSpPr>
        <p:spPr bwMode="auto">
          <a:xfrm>
            <a:off x="534988" y="1019175"/>
            <a:ext cx="9472612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Tx/>
              <a:buAutoNum type="arabicPeriod"/>
            </a:pPr>
            <a:endParaRPr kumimoji="0" lang="en-US" altLang="ko-KR" sz="170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06425" y="1484313"/>
          <a:ext cx="9217025" cy="2520951"/>
        </p:xfrm>
        <a:graphic>
          <a:graphicData uri="http://schemas.openxmlformats.org/drawingml/2006/table">
            <a:tbl>
              <a:tblPr/>
              <a:tblGrid>
                <a:gridCol w="1935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1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9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+mn-ea"/>
                          <a:ea typeface="+mn-ea"/>
                        </a:rPr>
                        <a:t>정렬 속성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+mn-ea"/>
                        <a:ea typeface="+mn-ea"/>
                      </a:endParaRPr>
                    </a:p>
                  </a:txBody>
                  <a:tcPr marT="45730" marB="45730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+mn-ea"/>
                        <a:ea typeface="+mn-ea"/>
                      </a:endParaRPr>
                    </a:p>
                  </a:txBody>
                  <a:tcPr marT="45730" marB="45730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layout_gravity</a:t>
                      </a:r>
                    </a:p>
                  </a:txBody>
                  <a:tcPr marT="45730" marB="45730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외부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부모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컨테이너의 여유 공간에 뷰가 모두 채워지지 않아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여유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공간 안에서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뷰를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정렬할 때</a:t>
                      </a:r>
                    </a:p>
                  </a:txBody>
                  <a:tcPr marT="45730" marB="457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81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gravity</a:t>
                      </a:r>
                    </a:p>
                  </a:txBody>
                  <a:tcPr marT="45730" marB="45730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내부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뷰에서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화면에 표시하는 내용물을 정렬할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때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텍스트뷰의 경우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내용물은 글자가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되고 이미지뷰의 경우 내용물은 이미지가 됨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30" marB="457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7281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000" name="직사각형 7"/>
          <p:cNvSpPr>
            <a:spLocks noChangeArrowheads="1"/>
          </p:cNvSpPr>
          <p:nvPr/>
        </p:nvSpPr>
        <p:spPr bwMode="auto">
          <a:xfrm>
            <a:off x="534988" y="1052513"/>
            <a:ext cx="19145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en-US" altLang="ko-KR" sz="16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6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두 가지 정렬 속성</a:t>
            </a:r>
            <a:r>
              <a:rPr lang="en-US" altLang="ko-KR" sz="16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600" b="1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001" name="내용 개체 틀 2"/>
          <p:cNvSpPr txBox="1">
            <a:spLocks/>
          </p:cNvSpPr>
          <p:nvPr/>
        </p:nvSpPr>
        <p:spPr bwMode="auto">
          <a:xfrm>
            <a:off x="534988" y="4294188"/>
            <a:ext cx="9288462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en-US" altLang="ko-KR" sz="16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layout_gravity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</a:pPr>
            <a:r>
              <a:rPr kumimoji="0" lang="en-US" altLang="ko-KR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- </a:t>
            </a:r>
            <a:r>
              <a:rPr lang="ko-KR" altLang="en-US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뷰의 </a:t>
            </a:r>
            <a:r>
              <a:rPr lang="en-US" altLang="ko-KR">
                <a:latin typeface="나눔고딕" pitchFamily="50" charset="-127"/>
                <a:ea typeface="나눔고딕" pitchFamily="50" charset="-127"/>
                <a:cs typeface="Tahoma" pitchFamily="34" charset="0"/>
              </a:rPr>
              <a:t>layout_width</a:t>
            </a:r>
            <a:r>
              <a:rPr lang="ko-KR" altLang="en-US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나 </a:t>
            </a:r>
            <a:r>
              <a:rPr lang="en-US" altLang="ko-KR">
                <a:latin typeface="나눔고딕" pitchFamily="50" charset="-127"/>
                <a:ea typeface="나눔고딕" pitchFamily="50" charset="-127"/>
                <a:cs typeface="Tahoma" pitchFamily="34" charset="0"/>
              </a:rPr>
              <a:t>layout_height </a:t>
            </a:r>
            <a:r>
              <a:rPr lang="ko-KR" altLang="en-US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속성이 </a:t>
            </a:r>
            <a:r>
              <a:rPr lang="en-US" altLang="ko-KR">
                <a:latin typeface="나눔고딕" pitchFamily="50" charset="-127"/>
                <a:ea typeface="나눔고딕" pitchFamily="50" charset="-127"/>
                <a:cs typeface="Tahoma" pitchFamily="34" charset="0"/>
              </a:rPr>
              <a:t>match_parent</a:t>
            </a:r>
            <a:r>
              <a:rPr lang="ko-KR" altLang="en-US">
                <a:latin typeface="나눔고딕" pitchFamily="50" charset="-127"/>
                <a:ea typeface="나눔고딕" pitchFamily="50" charset="-127"/>
                <a:cs typeface="Tahoma" pitchFamily="34" charset="0"/>
              </a:rPr>
              <a:t>가 아닐 경우에 같이 사용할 수 있음</a:t>
            </a:r>
          </a:p>
        </p:txBody>
      </p:sp>
      <p:sp>
        <p:nvSpPr>
          <p:cNvPr id="42002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3541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리니어 레이아웃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뷰 정렬하기</a:t>
            </a:r>
          </a:p>
        </p:txBody>
      </p:sp>
      <p:sp>
        <p:nvSpPr>
          <p:cNvPr id="42003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리니어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내용 개체 틀 2"/>
          <p:cNvSpPr txBox="1">
            <a:spLocks/>
          </p:cNvSpPr>
          <p:nvPr/>
        </p:nvSpPr>
        <p:spPr bwMode="auto">
          <a:xfrm>
            <a:off x="534988" y="1019175"/>
            <a:ext cx="9472612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Tx/>
              <a:buAutoNum type="arabicPeriod"/>
            </a:pPr>
            <a:endParaRPr kumimoji="0" lang="en-US" altLang="ko-KR" sz="170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6425" y="1052513"/>
            <a:ext cx="9001125" cy="5040312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</a:t>
            </a:r>
            <a:r>
              <a:rPr lang="en-US" altLang="ko-KR" dirty="0">
                <a:solidFill>
                  <a:srgbClr val="3F7F7F"/>
                </a:solidFill>
              </a:rPr>
              <a:t>LinearLayout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7F007F"/>
                </a:solidFill>
              </a:rPr>
              <a:t>xmlns:android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"http://schemas.android.com/apk/res/android"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android:orientation</a:t>
            </a:r>
            <a:r>
              <a:rPr lang="en-US" altLang="ko-KR" dirty="0">
                <a:solidFill>
                  <a:srgbClr val="000000"/>
                </a:solidFill>
              </a:rPr>
              <a:t>= </a:t>
            </a:r>
            <a:r>
              <a:rPr lang="en-US" altLang="ko-KR" i="1" dirty="0">
                <a:solidFill>
                  <a:srgbClr val="2A00FF"/>
                </a:solidFill>
              </a:rPr>
              <a:t>"vertical" 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android:layout_width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“match_parent"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android:layout_height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“match_parent"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  &gt;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  &lt;</a:t>
            </a:r>
            <a:r>
              <a:rPr lang="en-US" altLang="ko-KR" dirty="0">
                <a:solidFill>
                  <a:srgbClr val="3F7F7F"/>
                </a:solidFill>
              </a:rPr>
              <a:t>Button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android:id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"@+id/button1"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android:layout_width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"wrap_content"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android:layout_height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"wrap_content"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android:layout_gravity</a:t>
            </a:r>
            <a:r>
              <a:rPr lang="en-US" altLang="ko-KR" dirty="0">
                <a:solidFill>
                  <a:srgbClr val="000000"/>
                </a:solidFill>
              </a:rPr>
              <a:t>= </a:t>
            </a:r>
            <a:r>
              <a:rPr lang="en-US" altLang="ko-KR" i="1" dirty="0">
                <a:solidFill>
                  <a:srgbClr val="2A00FF"/>
                </a:solidFill>
              </a:rPr>
              <a:t>"left" 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android:text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"left"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    /&gt;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80350" y="5949950"/>
            <a:ext cx="1511300" cy="306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Continued..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79450" y="2133600"/>
            <a:ext cx="3024188" cy="431800"/>
          </a:xfrm>
          <a:prstGeom prst="ellipse">
            <a:avLst/>
          </a:prstGeom>
          <a:noFill/>
          <a:ln w="44450">
            <a:solidFill>
              <a:srgbClr val="F20000">
                <a:alpha val="4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038" name="제목 13"/>
          <p:cNvSpPr>
            <a:spLocks noGrp="1"/>
          </p:cNvSpPr>
          <p:nvPr>
            <p:ph type="title"/>
          </p:nvPr>
        </p:nvSpPr>
        <p:spPr>
          <a:xfrm>
            <a:off x="828675" y="201613"/>
            <a:ext cx="4822825" cy="369887"/>
          </a:xfrm>
        </p:spPr>
        <p:txBody>
          <a:bodyPr/>
          <a:lstStyle/>
          <a:p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리니어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 레이아웃 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뷰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 정렬하기 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계속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79450" y="4305300"/>
            <a:ext cx="3024188" cy="431800"/>
          </a:xfrm>
          <a:prstGeom prst="ellipse">
            <a:avLst/>
          </a:prstGeom>
          <a:noFill/>
          <a:ln w="44450">
            <a:solidFill>
              <a:srgbClr val="F20000">
                <a:alpha val="4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041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리니어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4043" name="_x177231440" descr="P02_S002_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113" y="2395538"/>
            <a:ext cx="591185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89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745" name="제목 8"/>
          <p:cNvSpPr>
            <a:spLocks noGrp="1"/>
          </p:cNvSpPr>
          <p:nvPr>
            <p:ph type="title"/>
          </p:nvPr>
        </p:nvSpPr>
        <p:spPr>
          <a:xfrm>
            <a:off x="828675" y="201613"/>
            <a:ext cx="4736874" cy="369332"/>
          </a:xfrm>
        </p:spPr>
        <p:txBody>
          <a:bodyPr/>
          <a:lstStyle/>
          <a:p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리니어레이아웃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 – </a:t>
            </a:r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뷰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 정렬하기 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계속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익히기</a:t>
            </a:r>
            <a:endParaRPr kumimoji="0" lang="en-US" altLang="ko-KR" b="1" dirty="0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4948" y="980728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 정렬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layout_gravity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gravity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비교 </a:t>
            </a:r>
            <a:r>
              <a:rPr lang="en-US" altLang="ko-KR" dirty="0" smtClean="0"/>
              <a:t>(gravity.xml)</a:t>
            </a:r>
            <a:endParaRPr lang="ko-KR" altLang="en-US" dirty="0"/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955" y="1328398"/>
            <a:ext cx="5947003" cy="5124938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/>
            <a:tailEnd/>
          </a:ln>
        </p:spPr>
      </p:pic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55668" y="1340768"/>
            <a:ext cx="2634838" cy="468052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703340" y="3501008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android:gravity</a:t>
            </a:r>
            <a:r>
              <a:rPr lang="en-US" altLang="ko-KR" b="1" dirty="0">
                <a:solidFill>
                  <a:srgbClr val="FF0000"/>
                </a:solidFill>
              </a:rPr>
              <a:t>="</a:t>
            </a:r>
            <a:r>
              <a:rPr lang="en-US" altLang="ko-KR" b="1" dirty="0" smtClean="0">
                <a:solidFill>
                  <a:srgbClr val="FF0000"/>
                </a:solidFill>
              </a:rPr>
              <a:t>left“</a:t>
            </a:r>
          </a:p>
          <a:p>
            <a:r>
              <a:rPr lang="en-US" altLang="ko-KR" b="1" dirty="0" err="1">
                <a:solidFill>
                  <a:srgbClr val="FF0000"/>
                </a:solidFill>
              </a:rPr>
              <a:t>android:gravity</a:t>
            </a:r>
            <a:r>
              <a:rPr lang="en-US" altLang="ko-KR" b="1" dirty="0">
                <a:solidFill>
                  <a:srgbClr val="FF0000"/>
                </a:solidFill>
              </a:rPr>
              <a:t>="</a:t>
            </a:r>
            <a:r>
              <a:rPr lang="en-US" altLang="ko-KR" b="1" dirty="0" err="1" smtClean="0">
                <a:solidFill>
                  <a:srgbClr val="FF0000"/>
                </a:solidFill>
              </a:rPr>
              <a:t>left|center</a:t>
            </a:r>
            <a:r>
              <a:rPr lang="en-US" altLang="ko-KR" b="1" dirty="0" smtClean="0">
                <a:solidFill>
                  <a:srgbClr val="FF0000"/>
                </a:solidFill>
              </a:rPr>
              <a:t>“ </a:t>
            </a:r>
            <a:r>
              <a:rPr lang="ko-KR" altLang="en-US" b="1" dirty="0" smtClean="0">
                <a:solidFill>
                  <a:srgbClr val="FF0000"/>
                </a:solidFill>
              </a:rPr>
              <a:t>추가해보기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95628" y="764704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MainActivity.java </a:t>
            </a:r>
            <a:r>
              <a:rPr lang="ko-KR" altLang="en-US" dirty="0" smtClean="0"/>
              <a:t>파일에서 </a:t>
            </a:r>
            <a:endParaRPr lang="en-US" altLang="ko-KR" dirty="0" smtClean="0"/>
          </a:p>
          <a:p>
            <a:r>
              <a:rPr lang="en-US" altLang="ko-KR" dirty="0" smtClean="0"/>
              <a:t>=&gt; </a:t>
            </a:r>
            <a:r>
              <a:rPr lang="en-US" altLang="ko-KR" dirty="0" err="1" smtClean="0">
                <a:solidFill>
                  <a:srgbClr val="FF0000"/>
                </a:solidFill>
              </a:rPr>
              <a:t>setContentView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R.layout.</a:t>
            </a:r>
            <a:r>
              <a:rPr lang="en-US" altLang="ko-KR" b="1" i="1" dirty="0" err="1" smtClean="0">
                <a:solidFill>
                  <a:srgbClr val="FF0000"/>
                </a:solidFill>
              </a:rPr>
              <a:t>gravity</a:t>
            </a:r>
            <a:r>
              <a:rPr lang="en-US" altLang="ko-KR" dirty="0" smtClean="0">
                <a:solidFill>
                  <a:srgbClr val="FF0000"/>
                </a:solidFill>
              </a:rPr>
              <a:t>); </a:t>
            </a:r>
            <a:r>
              <a:rPr lang="ko-KR" altLang="en-US" dirty="0" smtClean="0">
                <a:solidFill>
                  <a:srgbClr val="FF0000"/>
                </a:solidFill>
              </a:rPr>
              <a:t>수정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83060" y="3501008"/>
            <a:ext cx="2520280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8449"/>
            <a:ext cx="10287000" cy="687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1290495"/>
      </p:ext>
    </p:extLst>
  </p:cSld>
  <p:clrMapOvr>
    <a:masterClrMapping/>
  </p:clrMapOvr>
  <p:transition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713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22325" y="1412875"/>
          <a:ext cx="8712200" cy="5068886"/>
        </p:xfrm>
        <a:graphic>
          <a:graphicData uri="http://schemas.openxmlformats.org/drawingml/2006/table">
            <a:tbl>
              <a:tblPr/>
              <a:tblGrid>
                <a:gridCol w="1829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6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정렬 속성값</a:t>
                      </a:r>
                      <a:endParaRPr lang="ko-KR" altLang="en-US" sz="14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 명</a:t>
                      </a:r>
                      <a:endParaRPr lang="ko-KR" altLang="en-US" sz="14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 객체를 위쪽 끝에 배치하기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bottom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 객체를 아래쪽 끝에 배치하기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left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 객체를 왼쪽 끝에 배치하기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right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 객체를 오른쪽 끝에 배치하기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center_vertical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 객체를 수직 방향의 중앙에 배치하기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center_horizontal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 객체를 수평 방향의 중앙에 배치하기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fill_vertical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 객체를 수직 방향으로 여유 공간만큼 확대하여 채우기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fill_horizontal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 객체를 수평 방향으로 여유 공간만큼 확대하여 채우기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center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 객체를 수직 방향과 수평 방향의 중앙에 배치하기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fill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 객체를 수직 방향과 수평 방향으로 여유 공간만큼 확대하여 채우기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83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clip_vertical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 객체의 상하 길이가 여유 공간보다 클 경우에 남는 부분을 잘라내기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top|clip_vertical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설정한 경우 아래쪽에 남는 부분 잘라내기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bottom|clip_vertical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설정한 경우 위쪽에 남는 부분 잘라내기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center_vertical|clip_vertical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설정한 경우 위쪽과 아래쪽에 남는 부분 잘라내기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83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clip_horizontal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 객체의 좌우 길이가 여유 공간보다 클 경우에 남는 부분을 잘라내기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right|clip_horizontal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설정한 경우 왼쪽에 남는 부분 잘라내기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left|clip_horizontal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설정한 경우 오른쪽에 남는 부분 잘라내기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center_horizontal|clip_horizontal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설정한 경우 왼쪽과 오른쪽에 남는 부분 잘라내기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7761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129" name="직사각형 10"/>
          <p:cNvSpPr>
            <a:spLocks noChangeArrowheads="1"/>
          </p:cNvSpPr>
          <p:nvPr/>
        </p:nvSpPr>
        <p:spPr bwMode="auto">
          <a:xfrm>
            <a:off x="534988" y="981075"/>
            <a:ext cx="58324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en-US" altLang="ko-KR" sz="16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6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정렬을 위해 </a:t>
            </a:r>
            <a:r>
              <a:rPr lang="en-US" altLang="ko-KR" sz="16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gravity </a:t>
            </a:r>
            <a:r>
              <a:rPr lang="ko-KR" altLang="en-US" sz="16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속성에 지정할 수 있도록 정의된 값</a:t>
            </a:r>
            <a:r>
              <a:rPr lang="en-US" altLang="ko-KR" sz="16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600" b="1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130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6300788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리니어 레이아웃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정렬을 위해 사용할 수 있는 값</a:t>
            </a:r>
          </a:p>
        </p:txBody>
      </p:sp>
      <p:sp>
        <p:nvSpPr>
          <p:cNvPr id="46131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리니어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713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761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6425" y="1052513"/>
            <a:ext cx="9001125" cy="201612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</a:t>
            </a:r>
            <a:r>
              <a:rPr lang="en-US" altLang="ko-KR" dirty="0">
                <a:solidFill>
                  <a:srgbClr val="3F7F7F"/>
                </a:solidFill>
              </a:rPr>
              <a:t>LinearLayout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7F007F"/>
                </a:solidFill>
              </a:rPr>
              <a:t>xmlns:android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"http://schemas.android.com/apk/res/android"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android:orientation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"horizontal" 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android:layout_width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＂match_parent"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android:layout_height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“match_parent"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android:baselineAligned</a:t>
            </a:r>
            <a:r>
              <a:rPr lang="en-US" altLang="ko-KR" dirty="0">
                <a:solidFill>
                  <a:srgbClr val="000000"/>
                </a:solidFill>
              </a:rPr>
              <a:t>= </a:t>
            </a:r>
            <a:r>
              <a:rPr lang="en-US" altLang="ko-KR" i="1" dirty="0">
                <a:solidFill>
                  <a:srgbClr val="2A00FF"/>
                </a:solidFill>
              </a:rPr>
              <a:t>"true" 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  &gt;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48134" name="TextBox 13"/>
          <p:cNvSpPr txBox="1">
            <a:spLocks noChangeArrowheads="1"/>
          </p:cNvSpPr>
          <p:nvPr/>
        </p:nvSpPr>
        <p:spPr bwMode="auto">
          <a:xfrm>
            <a:off x="4565650" y="2347913"/>
            <a:ext cx="2087563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글자의 아랫줄 맞추기</a:t>
            </a:r>
          </a:p>
        </p:txBody>
      </p:sp>
      <p:sp>
        <p:nvSpPr>
          <p:cNvPr id="15" name="타원 14"/>
          <p:cNvSpPr/>
          <p:nvPr/>
        </p:nvSpPr>
        <p:spPr>
          <a:xfrm>
            <a:off x="4421188" y="2359025"/>
            <a:ext cx="288925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오른쪽 대괄호 15"/>
          <p:cNvSpPr/>
          <p:nvPr/>
        </p:nvSpPr>
        <p:spPr>
          <a:xfrm>
            <a:off x="4062413" y="2347913"/>
            <a:ext cx="287337" cy="287337"/>
          </a:xfrm>
          <a:prstGeom prst="rightBracket">
            <a:avLst/>
          </a:prstGeom>
          <a:ln w="317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137" name="제목 17"/>
          <p:cNvSpPr>
            <a:spLocks noGrp="1"/>
          </p:cNvSpPr>
          <p:nvPr>
            <p:ph type="title"/>
          </p:nvPr>
        </p:nvSpPr>
        <p:spPr>
          <a:xfrm>
            <a:off x="828675" y="201613"/>
            <a:ext cx="4940455" cy="369332"/>
          </a:xfrm>
        </p:spPr>
        <p:txBody>
          <a:bodyPr/>
          <a:lstStyle/>
          <a:p>
            <a:r>
              <a:rPr lang="ko-KR" altLang="en-US" dirty="0" err="1">
                <a:effectLst/>
                <a:latin typeface="나눔고딕" pitchFamily="50" charset="-127"/>
                <a:ea typeface="나눔고딕" pitchFamily="50" charset="-127"/>
              </a:rPr>
              <a:t>리니어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 레이아웃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글자 아랫줄 정렬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06425" y="2276475"/>
            <a:ext cx="3024188" cy="431800"/>
          </a:xfrm>
          <a:prstGeom prst="ellipse">
            <a:avLst/>
          </a:prstGeom>
          <a:noFill/>
          <a:ln w="44450">
            <a:solidFill>
              <a:srgbClr val="F20000">
                <a:alpha val="4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8142" name="_x177230960" descr="P02_S002_0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1475" y="3143250"/>
            <a:ext cx="410527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43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리니어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62527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956" y="1220936"/>
            <a:ext cx="5832648" cy="530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89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익히기</a:t>
            </a:r>
            <a:endParaRPr kumimoji="0" lang="en-US" altLang="ko-KR" b="1" dirty="0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4948" y="908720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텍스트 정렬 </a:t>
            </a:r>
            <a:r>
              <a:rPr lang="en-US" altLang="ko-KR" dirty="0" smtClean="0"/>
              <a:t>(baseline.xml)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95628" y="764704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MainActivity.java </a:t>
            </a:r>
            <a:r>
              <a:rPr lang="ko-KR" altLang="en-US" dirty="0" smtClean="0"/>
              <a:t>파일에서 </a:t>
            </a:r>
            <a:endParaRPr lang="en-US" altLang="ko-KR" dirty="0" smtClean="0"/>
          </a:p>
          <a:p>
            <a:r>
              <a:rPr lang="en-US" altLang="ko-KR" dirty="0" smtClean="0"/>
              <a:t>=&gt; </a:t>
            </a:r>
            <a:r>
              <a:rPr lang="en-US" altLang="ko-KR" dirty="0" err="1" smtClean="0">
                <a:solidFill>
                  <a:srgbClr val="FF0000"/>
                </a:solidFill>
              </a:rPr>
              <a:t>setContentView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R.layout.baseline</a:t>
            </a:r>
            <a:r>
              <a:rPr lang="en-US" altLang="ko-KR" dirty="0" smtClean="0">
                <a:solidFill>
                  <a:srgbClr val="FF0000"/>
                </a:solidFill>
              </a:rPr>
              <a:t>); </a:t>
            </a:r>
            <a:r>
              <a:rPr lang="ko-KR" altLang="en-US" dirty="0" smtClean="0">
                <a:solidFill>
                  <a:srgbClr val="FF0000"/>
                </a:solidFill>
              </a:rPr>
              <a:t>수정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95028" y="1628800"/>
            <a:ext cx="3096344" cy="79208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1652" y="1412776"/>
            <a:ext cx="2908327" cy="516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제목 17"/>
          <p:cNvSpPr txBox="1">
            <a:spLocks/>
          </p:cNvSpPr>
          <p:nvPr/>
        </p:nvSpPr>
        <p:spPr bwMode="auto">
          <a:xfrm>
            <a:off x="828675" y="251356"/>
            <a:ext cx="494045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리니어 레이아웃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글자 아랫줄 정렬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99804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내용 개체 틀 2"/>
          <p:cNvSpPr txBox="1">
            <a:spLocks/>
          </p:cNvSpPr>
          <p:nvPr/>
        </p:nvSpPr>
        <p:spPr bwMode="auto">
          <a:xfrm>
            <a:off x="534988" y="1019175"/>
            <a:ext cx="9472612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Tx/>
              <a:buAutoNum type="arabicPeriod"/>
            </a:pPr>
            <a:endParaRPr kumimoji="0" lang="en-US" altLang="ko-KR" sz="170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54275" name="내용 개체 틀 2"/>
          <p:cNvSpPr txBox="1">
            <a:spLocks/>
          </p:cNvSpPr>
          <p:nvPr/>
        </p:nvSpPr>
        <p:spPr bwMode="auto">
          <a:xfrm>
            <a:off x="714375" y="1214438"/>
            <a:ext cx="88582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layout_weight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속성은 같은 남아있는 여유공간을 얼마나 차지할 수 있는지를 비율로 지정하는 것</a:t>
            </a:r>
            <a:endParaRPr lang="en-US" altLang="ko-KR" sz="1800" b="1">
              <a:latin typeface="나눔고딕" pitchFamily="50" charset="-127"/>
              <a:ea typeface="나눔고딕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1800" b="1">
                <a:solidFill>
                  <a:srgbClr val="333399"/>
                </a:solidFill>
                <a:latin typeface="나눔고딕" pitchFamily="50" charset="-127"/>
                <a:ea typeface="나눔고딕" pitchFamily="50" charset="-127"/>
              </a:rPr>
              <a:t>android:layout_weight</a:t>
            </a: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속성 사용</a:t>
            </a:r>
            <a:endParaRPr lang="en-US" altLang="ko-KR" sz="1800" b="1">
              <a:latin typeface="나눔고딕" pitchFamily="50" charset="-127"/>
              <a:ea typeface="나눔고딕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두 개의 뷰에 모두 </a:t>
            </a: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값을 설정한 경우</a:t>
            </a:r>
            <a:endParaRPr lang="en-US" altLang="ko-KR" sz="18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276" name="제목 8"/>
          <p:cNvSpPr>
            <a:spLocks noGrp="1"/>
          </p:cNvSpPr>
          <p:nvPr>
            <p:ph type="title"/>
          </p:nvPr>
        </p:nvSpPr>
        <p:spPr>
          <a:xfrm>
            <a:off x="828675" y="201613"/>
            <a:ext cx="480060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리니어 레이아웃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여유공간 분할하기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4279" name="_x177231760" descr="P02_S002_0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8272" y="2060848"/>
            <a:ext cx="504031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80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리니어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제목 8"/>
          <p:cNvSpPr>
            <a:spLocks noGrp="1"/>
          </p:cNvSpPr>
          <p:nvPr>
            <p:ph type="title"/>
          </p:nvPr>
        </p:nvSpPr>
        <p:spPr>
          <a:xfrm>
            <a:off x="828675" y="201613"/>
            <a:ext cx="480060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리니어 레이아웃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여유공간 분할하기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4279" name="_x177231760" descr="P02_S002_021"/>
          <p:cNvPicPr>
            <a:picLocks noChangeAspect="1" noChangeArrowheads="1"/>
          </p:cNvPicPr>
          <p:nvPr/>
        </p:nvPicPr>
        <p:blipFill rotWithShape="1">
          <a:blip r:embed="rId3" cstate="print"/>
          <a:srcRect r="49998" b="1841"/>
          <a:stretch/>
        </p:blipFill>
        <p:spPr bwMode="auto">
          <a:xfrm>
            <a:off x="6295629" y="1340769"/>
            <a:ext cx="252028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80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리니어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723" y="836712"/>
            <a:ext cx="5514975" cy="5953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863580" y="1014736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여유공간 분할</a:t>
            </a:r>
            <a:r>
              <a:rPr lang="en-US" altLang="ko-KR" dirty="0" smtClean="0"/>
              <a:t>(weight.xml)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55189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내용 개체 틀 2"/>
          <p:cNvSpPr txBox="1">
            <a:spLocks/>
          </p:cNvSpPr>
          <p:nvPr/>
        </p:nvSpPr>
        <p:spPr bwMode="auto">
          <a:xfrm>
            <a:off x="534988" y="1019175"/>
            <a:ext cx="9472612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Tx/>
              <a:buAutoNum type="arabicPeriod"/>
            </a:pPr>
            <a:endParaRPr kumimoji="0" lang="en-US" altLang="ko-KR" sz="170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71500" y="2276475"/>
            <a:ext cx="9001125" cy="3024188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</a:t>
            </a:r>
            <a:r>
              <a:rPr lang="en-US" altLang="ko-KR" dirty="0">
                <a:solidFill>
                  <a:srgbClr val="3F7F7F"/>
                </a:solidFill>
              </a:rPr>
              <a:t>TextView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  android:id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"@+id/button01"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  android:layout_width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“0dp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  android:layout_height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"wrap_content"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  android:background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"#ffffff00"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  android:text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</a:t>
            </a:r>
            <a:r>
              <a:rPr lang="ko-KR" altLang="en-US" i="1" dirty="0">
                <a:solidFill>
                  <a:srgbClr val="2A00FF"/>
                </a:solidFill>
              </a:rPr>
              <a:t>텍스트</a:t>
            </a:r>
            <a:r>
              <a:rPr lang="en-US" altLang="ko-KR" i="1" dirty="0">
                <a:solidFill>
                  <a:srgbClr val="2A00FF"/>
                </a:solidFill>
              </a:rPr>
              <a:t>"</a:t>
            </a:r>
            <a:endParaRPr lang="ko-KR" altLang="en-US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  android:textColor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"#ffff0000"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  android:textSize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"16dp"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  android:layout_weight</a:t>
            </a:r>
            <a:r>
              <a:rPr lang="en-US" altLang="ko-KR" dirty="0">
                <a:solidFill>
                  <a:srgbClr val="000000"/>
                </a:solidFill>
              </a:rPr>
              <a:t>= </a:t>
            </a:r>
            <a:r>
              <a:rPr lang="en-US" altLang="ko-KR" i="1" dirty="0">
                <a:solidFill>
                  <a:srgbClr val="2A00FF"/>
                </a:solidFill>
              </a:rPr>
              <a:t>"1" 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      /&gt;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6324" name="제목 17"/>
          <p:cNvSpPr>
            <a:spLocks noGrp="1"/>
          </p:cNvSpPr>
          <p:nvPr>
            <p:ph type="title"/>
          </p:nvPr>
        </p:nvSpPr>
        <p:spPr>
          <a:xfrm>
            <a:off x="828675" y="201613"/>
            <a:ext cx="480060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리니어 레이아웃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여유공간 분할하기</a:t>
            </a:r>
          </a:p>
        </p:txBody>
      </p:sp>
      <p:sp>
        <p:nvSpPr>
          <p:cNvPr id="56325" name="내용 개체 틀 2"/>
          <p:cNvSpPr txBox="1">
            <a:spLocks/>
          </p:cNvSpPr>
          <p:nvPr/>
        </p:nvSpPr>
        <p:spPr bwMode="auto">
          <a:xfrm>
            <a:off x="714375" y="1214438"/>
            <a:ext cx="88582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분할하려는 방향의 크기를 </a:t>
            </a: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0dp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로 하는 경우 공간을 분할하는 효과가 생김</a:t>
            </a:r>
            <a:endParaRPr lang="en-US" altLang="ko-KR" sz="1800" b="1">
              <a:latin typeface="나눔고딕" pitchFamily="50" charset="-127"/>
              <a:ea typeface="나눔고딕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layout_width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속성값을 </a:t>
            </a: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0dp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로 설정한 후 하나는 </a:t>
            </a: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1,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다른 하나는 </a:t>
            </a: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로 설정</a:t>
            </a:r>
            <a:endParaRPr lang="en-US" altLang="ko-KR" sz="1800" b="1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6326" name="_x177230720" descr="P02_S002_0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0788" y="2124075"/>
            <a:ext cx="51943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7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리니어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내용 개체 틀 2"/>
          <p:cNvSpPr txBox="1">
            <a:spLocks/>
          </p:cNvSpPr>
          <p:nvPr/>
        </p:nvSpPr>
        <p:spPr bwMode="auto">
          <a:xfrm>
            <a:off x="534988" y="1019175"/>
            <a:ext cx="9472612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Tx/>
              <a:buAutoNum type="arabicPeriod"/>
            </a:pPr>
            <a:endParaRPr kumimoji="0" lang="en-US" altLang="ko-KR" sz="170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56324" name="제목 17"/>
          <p:cNvSpPr>
            <a:spLocks noGrp="1"/>
          </p:cNvSpPr>
          <p:nvPr>
            <p:ph type="title"/>
          </p:nvPr>
        </p:nvSpPr>
        <p:spPr>
          <a:xfrm>
            <a:off x="828675" y="201613"/>
            <a:ext cx="480060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리니어 레이아웃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여유공간 분할하기</a:t>
            </a:r>
          </a:p>
        </p:txBody>
      </p:sp>
      <p:sp>
        <p:nvSpPr>
          <p:cNvPr id="56325" name="내용 개체 틀 2"/>
          <p:cNvSpPr txBox="1">
            <a:spLocks/>
          </p:cNvSpPr>
          <p:nvPr/>
        </p:nvSpPr>
        <p:spPr bwMode="auto">
          <a:xfrm>
            <a:off x="714375" y="1214438"/>
            <a:ext cx="88582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분할하려는 방향의 크기를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0dp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로 하는 경우 공간을 분할하는 효과가 생김</a:t>
            </a:r>
            <a:endParaRPr lang="en-US" altLang="ko-KR" sz="1800" b="1" dirty="0">
              <a:latin typeface="나눔고딕" pitchFamily="50" charset="-127"/>
              <a:ea typeface="나눔고딕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1800" b="1" dirty="0" err="1">
                <a:latin typeface="나눔고딕" pitchFamily="50" charset="-127"/>
                <a:ea typeface="나눔고딕" pitchFamily="50" charset="-127"/>
              </a:rPr>
              <a:t>layout_width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속성값을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0dp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로 설정한 후 하나는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1, 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다른 하나는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로 설정</a:t>
            </a:r>
            <a:endParaRPr lang="en-US" altLang="ko-KR" sz="18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6326" name="_x177230720" descr="P02_S002_022"/>
          <p:cNvPicPr>
            <a:picLocks noChangeAspect="1" noChangeArrowheads="1"/>
          </p:cNvPicPr>
          <p:nvPr/>
        </p:nvPicPr>
        <p:blipFill rotWithShape="1">
          <a:blip r:embed="rId3" cstate="print"/>
          <a:srcRect l="-1" t="1" r="49956" b="-5075"/>
          <a:stretch/>
        </p:blipFill>
        <p:spPr bwMode="auto">
          <a:xfrm>
            <a:off x="4926613" y="2154769"/>
            <a:ext cx="2560984" cy="447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7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리니어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1825" y="1943946"/>
            <a:ext cx="3238500" cy="4629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타원 2"/>
          <p:cNvSpPr/>
          <p:nvPr/>
        </p:nvSpPr>
        <p:spPr>
          <a:xfrm>
            <a:off x="1068735" y="4351337"/>
            <a:ext cx="216024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091970" y="6148448"/>
            <a:ext cx="216024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623220" y="3284983"/>
            <a:ext cx="1343942" cy="1677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02636" y="2899603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으로 바꾸기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 cstate="print"/>
          <a:srcRect l="7308" t="2529" r="7442" b="5791"/>
          <a:stretch/>
        </p:blipFill>
        <p:spPr>
          <a:xfrm>
            <a:off x="7519764" y="2260016"/>
            <a:ext cx="2443546" cy="40493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84253" y="6453336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비율</a:t>
            </a:r>
            <a:r>
              <a:rPr lang="en-US" altLang="ko-KR" dirty="0" smtClean="0">
                <a:solidFill>
                  <a:srgbClr val="FF0000"/>
                </a:solidFill>
              </a:rPr>
              <a:t> 2:1, 3:1, 4:1 </a:t>
            </a:r>
            <a:r>
              <a:rPr lang="ko-KR" altLang="en-US" dirty="0" smtClean="0">
                <a:solidFill>
                  <a:srgbClr val="FF0000"/>
                </a:solidFill>
              </a:rPr>
              <a:t>해보기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70345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내용 개체 틀 2"/>
          <p:cNvSpPr txBox="1">
            <a:spLocks/>
          </p:cNvSpPr>
          <p:nvPr/>
        </p:nvSpPr>
        <p:spPr bwMode="auto">
          <a:xfrm>
            <a:off x="534988" y="1019175"/>
            <a:ext cx="9472612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Tx/>
              <a:buAutoNum type="arabicPeriod"/>
            </a:pPr>
            <a:endParaRPr kumimoji="0" lang="en-US" altLang="ko-KR" sz="170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58371" name="제목 17"/>
          <p:cNvSpPr>
            <a:spLocks noGrp="1"/>
          </p:cNvSpPr>
          <p:nvPr>
            <p:ph type="title"/>
          </p:nvPr>
        </p:nvSpPr>
        <p:spPr>
          <a:xfrm>
            <a:off x="828675" y="201613"/>
            <a:ext cx="612775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리니어 레이아웃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레이아웃 안에 레이아웃 넣기</a:t>
            </a:r>
          </a:p>
        </p:txBody>
      </p:sp>
      <p:sp>
        <p:nvSpPr>
          <p:cNvPr id="58372" name="내용 개체 틀 2"/>
          <p:cNvSpPr txBox="1">
            <a:spLocks/>
          </p:cNvSpPr>
          <p:nvPr/>
        </p:nvSpPr>
        <p:spPr bwMode="auto">
          <a:xfrm>
            <a:off x="714375" y="1214438"/>
            <a:ext cx="88582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세로 방향의 리니어 레이아웃 안에 가로 방향의 리니어 레이아웃을 넣을 수 있음</a:t>
            </a:r>
            <a:endParaRPr lang="en-US" altLang="ko-KR" sz="1800" b="1">
              <a:latin typeface="나눔고딕" pitchFamily="50" charset="-127"/>
              <a:ea typeface="나눔고딕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레이아웃 안에 레이아웃을 계속 넣을 수 있으나 레벨이 너무 깊으면 시스템 부하 증가</a:t>
            </a:r>
            <a:endParaRPr lang="en-US" altLang="ko-KR" sz="18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373" name="_x177230880"/>
          <p:cNvSpPr>
            <a:spLocks noChangeArrowheads="1"/>
          </p:cNvSpPr>
          <p:nvPr/>
        </p:nvSpPr>
        <p:spPr bwMode="auto">
          <a:xfrm>
            <a:off x="1293813" y="2492375"/>
            <a:ext cx="7699375" cy="3384550"/>
          </a:xfrm>
          <a:prstGeom prst="roundRect">
            <a:avLst>
              <a:gd name="adj" fmla="val 3000"/>
            </a:avLst>
          </a:prstGeom>
          <a:solidFill>
            <a:srgbClr val="D6D6D6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just">
              <a:lnSpc>
                <a:spcPct val="150000"/>
              </a:lnSpc>
            </a:pPr>
            <a:r>
              <a:rPr lang="en-US" altLang="ko-KR" sz="1800">
                <a:solidFill>
                  <a:srgbClr val="000000"/>
                </a:solidFill>
              </a:rPr>
              <a:t>&lt;LinearLayout android:orientation=“horizontal” 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800">
                <a:solidFill>
                  <a:srgbClr val="000000"/>
                </a:solidFill>
              </a:rPr>
              <a:t>    &lt;ImageView /&gt;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800">
                <a:solidFill>
                  <a:srgbClr val="000000"/>
                </a:solidFill>
              </a:rPr>
              <a:t>    &lt;LinearLayout android:orientation=“vertical” 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800">
                <a:solidFill>
                  <a:srgbClr val="000000"/>
                </a:solidFill>
              </a:rPr>
              <a:t>        &lt;TextView /&gt;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800">
                <a:solidFill>
                  <a:srgbClr val="000000"/>
                </a:solidFill>
              </a:rPr>
              <a:t>        &lt;TextView /&gt;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800">
                <a:solidFill>
                  <a:srgbClr val="000000"/>
                </a:solidFill>
              </a:rPr>
              <a:t>    &lt;/LinearLayout&gt;</a:t>
            </a:r>
          </a:p>
          <a:p>
            <a:pPr algn="just">
              <a:lnSpc>
                <a:spcPct val="150000"/>
              </a:lnSpc>
            </a:pPr>
            <a:r>
              <a:rPr lang="en-US" altLang="ko-KR" sz="1800">
                <a:solidFill>
                  <a:srgbClr val="000000"/>
                </a:solidFill>
              </a:rPr>
              <a:t>&lt;/LinearLayout&gt;</a:t>
            </a:r>
            <a:endParaRPr lang="en-US" altLang="ko-KR" sz="1800"/>
          </a:p>
        </p:txBody>
      </p:sp>
      <p:sp>
        <p:nvSpPr>
          <p:cNvPr id="58374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리니어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1012" y="260649"/>
            <a:ext cx="8280920" cy="4320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2400" dirty="0">
                <a:solidFill>
                  <a:schemeClr val="bg1"/>
                </a:solidFill>
                <a:latin typeface="나눔고딕"/>
              </a:rPr>
              <a:t>&lt;</a:t>
            </a:r>
            <a:r>
              <a:rPr lang="ko-KR" altLang="en-US" sz="2400" dirty="0">
                <a:solidFill>
                  <a:schemeClr val="bg1"/>
                </a:solidFill>
                <a:latin typeface="나눔고딕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"/>
              </a:rPr>
              <a:t>1&gt;(</a:t>
            </a:r>
            <a:r>
              <a:rPr lang="ko-KR" altLang="en-US" sz="2400" dirty="0" err="1">
                <a:solidFill>
                  <a:schemeClr val="bg1"/>
                </a:solidFill>
                <a:latin typeface="나눔고딕"/>
              </a:rPr>
              <a:t>리니어</a:t>
            </a:r>
            <a:r>
              <a:rPr lang="ko-KR" altLang="en-US" sz="2400" dirty="0">
                <a:solidFill>
                  <a:schemeClr val="bg1"/>
                </a:solidFill>
                <a:latin typeface="나눔고딕"/>
              </a:rPr>
              <a:t> 레이아웃</a:t>
            </a:r>
            <a:r>
              <a:rPr lang="en-US" altLang="ko-KR" sz="2400" dirty="0" smtClean="0">
                <a:solidFill>
                  <a:schemeClr val="bg1"/>
                </a:solidFill>
                <a:latin typeface="나눔고딕"/>
              </a:rPr>
              <a:t>)</a:t>
            </a:r>
          </a:p>
          <a:p>
            <a:pPr>
              <a:buNone/>
            </a:pPr>
            <a:endParaRPr lang="en-US" altLang="ko-KR" sz="2400" dirty="0">
              <a:solidFill>
                <a:schemeClr val="bg1"/>
              </a:solidFill>
              <a:latin typeface="나눔고딕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5593" y="1005172"/>
            <a:ext cx="2948360" cy="5237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34988" y="987133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나눔고딕"/>
              </a:rPr>
              <a:t>- </a:t>
            </a:r>
            <a:r>
              <a:rPr lang="ko-KR" altLang="en-US" sz="1800" dirty="0">
                <a:latin typeface="나눔고딕"/>
              </a:rPr>
              <a:t>다음과 같은 화면을 만들어 보시오</a:t>
            </a:r>
            <a:endParaRPr lang="en-US" altLang="ko-KR" sz="1800" dirty="0">
              <a:latin typeface="나눔고딕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734061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9168"/>
            <a:ext cx="10233891" cy="687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8814631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0287001" cy="6553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1990421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84"/>
            <a:ext cx="10046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82508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내용 개체 틀 2"/>
          <p:cNvSpPr txBox="1">
            <a:spLocks/>
          </p:cNvSpPr>
          <p:nvPr/>
        </p:nvSpPr>
        <p:spPr bwMode="auto">
          <a:xfrm>
            <a:off x="534988" y="1120775"/>
            <a:ext cx="9472612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Tx/>
              <a:buAutoNum type="arabicPeriod"/>
            </a:pPr>
            <a:endParaRPr kumimoji="0" lang="en-US" altLang="ko-KR" sz="170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06425" y="1458913"/>
            <a:ext cx="9001125" cy="4970462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    LinearLayout mainLayout = </a:t>
            </a:r>
            <a:r>
              <a:rPr lang="en-US" altLang="ko-KR" sz="1800" b="1" dirty="0">
                <a:solidFill>
                  <a:srgbClr val="7F0055"/>
                </a:solidFill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</a:rPr>
              <a:t> LinearLayout(</a:t>
            </a:r>
            <a:r>
              <a:rPr lang="en-US" altLang="ko-KR" sz="1800" b="1" dirty="0">
                <a:solidFill>
                  <a:srgbClr val="7F0055"/>
                </a:solidFill>
              </a:rPr>
              <a:t>this</a:t>
            </a:r>
            <a:r>
              <a:rPr lang="en-US" altLang="ko-KR" sz="1800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    mainLayout.setOrientation(LinearLayout.</a:t>
            </a:r>
            <a:r>
              <a:rPr lang="en-US" altLang="ko-KR" sz="1800" i="1" dirty="0">
                <a:solidFill>
                  <a:srgbClr val="0000C0"/>
                </a:solidFill>
              </a:rPr>
              <a:t>VERTICAL</a:t>
            </a:r>
            <a:r>
              <a:rPr lang="en-US" altLang="ko-KR" sz="1800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    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    LinearLayout.LayoutParams params = </a:t>
            </a:r>
            <a:r>
              <a:rPr lang="en-US" altLang="ko-KR" sz="1800" b="1" dirty="0">
                <a:solidFill>
                  <a:srgbClr val="7F0055"/>
                </a:solidFill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</a:rPr>
              <a:t> LinearLayout.LayoutParams(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	LinearLayout.LayoutParams.</a:t>
            </a:r>
            <a:r>
              <a:rPr lang="en-US" altLang="ko-KR" sz="1800" i="1" dirty="0">
                <a:solidFill>
                  <a:srgbClr val="0000C0"/>
                </a:solidFill>
              </a:rPr>
              <a:t>MATCH_PARENT</a:t>
            </a:r>
            <a:r>
              <a:rPr lang="en-US" altLang="ko-KR" sz="1800" dirty="0">
                <a:solidFill>
                  <a:srgbClr val="000000"/>
                </a:solidFill>
              </a:rPr>
              <a:t>,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	LinearLayout.LayoutParams.</a:t>
            </a:r>
            <a:r>
              <a:rPr lang="en-US" altLang="ko-KR" sz="1800" i="1" dirty="0">
                <a:solidFill>
                  <a:srgbClr val="0000C0"/>
                </a:solidFill>
              </a:rPr>
              <a:t>WRAP_CONTENT</a:t>
            </a:r>
            <a:r>
              <a:rPr lang="en-US" altLang="ko-KR" sz="1800" i="1" dirty="0">
                <a:solidFill>
                  <a:srgbClr val="000000"/>
                </a:solidFill>
              </a:rPr>
              <a:t>)</a:t>
            </a:r>
            <a:r>
              <a:rPr lang="en-US" altLang="ko-KR" sz="1800" dirty="0">
                <a:solidFill>
                  <a:srgbClr val="000000"/>
                </a:solidFill>
              </a:rPr>
              <a:t>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800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    Button button1 = </a:t>
            </a:r>
            <a:r>
              <a:rPr lang="en-US" altLang="ko-KR" sz="1800" b="1" dirty="0">
                <a:solidFill>
                  <a:srgbClr val="7F0055"/>
                </a:solidFill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</a:rPr>
              <a:t> Button(</a:t>
            </a:r>
            <a:r>
              <a:rPr lang="en-US" altLang="ko-KR" sz="1800" b="1" dirty="0">
                <a:solidFill>
                  <a:srgbClr val="7F0055"/>
                </a:solidFill>
              </a:rPr>
              <a:t>this</a:t>
            </a:r>
            <a:r>
              <a:rPr lang="en-US" altLang="ko-KR" sz="1800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    button1.setText(</a:t>
            </a:r>
            <a:r>
              <a:rPr lang="en-US" altLang="ko-KR" sz="1800" dirty="0">
                <a:solidFill>
                  <a:srgbClr val="2A00FF"/>
                </a:solidFill>
              </a:rPr>
              <a:t>"Button 01"</a:t>
            </a:r>
            <a:r>
              <a:rPr lang="en-US" altLang="ko-KR" sz="1800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    button1.setLayoutParams(params);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    mainLayout.addView(button1);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800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    setContentView(mainLayout);</a:t>
            </a:r>
          </a:p>
        </p:txBody>
      </p:sp>
      <p:sp>
        <p:nvSpPr>
          <p:cNvPr id="39940" name="TextBox 6"/>
          <p:cNvSpPr txBox="1">
            <a:spLocks noChangeArrowheads="1"/>
          </p:cNvSpPr>
          <p:nvPr/>
        </p:nvSpPr>
        <p:spPr bwMode="auto">
          <a:xfrm>
            <a:off x="7072313" y="1862138"/>
            <a:ext cx="2286000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레이아웃 객체 생성</a:t>
            </a:r>
          </a:p>
        </p:txBody>
      </p:sp>
      <p:sp>
        <p:nvSpPr>
          <p:cNvPr id="8" name="타원 7"/>
          <p:cNvSpPr/>
          <p:nvPr/>
        </p:nvSpPr>
        <p:spPr>
          <a:xfrm>
            <a:off x="6927850" y="1874838"/>
            <a:ext cx="287338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오른쪽 대괄호 8"/>
          <p:cNvSpPr/>
          <p:nvPr/>
        </p:nvSpPr>
        <p:spPr>
          <a:xfrm>
            <a:off x="6567488" y="1785938"/>
            <a:ext cx="212725" cy="488950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943" name="TextBox 9"/>
          <p:cNvSpPr txBox="1">
            <a:spLocks noChangeArrowheads="1"/>
          </p:cNvSpPr>
          <p:nvPr/>
        </p:nvSpPr>
        <p:spPr bwMode="auto">
          <a:xfrm>
            <a:off x="7358063" y="3644900"/>
            <a:ext cx="1800225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파라미터 설정</a:t>
            </a:r>
          </a:p>
        </p:txBody>
      </p:sp>
      <p:sp>
        <p:nvSpPr>
          <p:cNvPr id="11" name="타원 10"/>
          <p:cNvSpPr/>
          <p:nvPr/>
        </p:nvSpPr>
        <p:spPr>
          <a:xfrm>
            <a:off x="7215188" y="3657600"/>
            <a:ext cx="287337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오른쪽 대괄호 11"/>
          <p:cNvSpPr/>
          <p:nvPr/>
        </p:nvSpPr>
        <p:spPr>
          <a:xfrm>
            <a:off x="8569325" y="2857500"/>
            <a:ext cx="287338" cy="720725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946" name="내용 개체 틀 2"/>
          <p:cNvSpPr txBox="1">
            <a:spLocks/>
          </p:cNvSpPr>
          <p:nvPr/>
        </p:nvSpPr>
        <p:spPr bwMode="auto">
          <a:xfrm>
            <a:off x="642938" y="958850"/>
            <a:ext cx="78581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자바 코드에서 직접 레이아웃 객체를 만들고 파라미터 설정하는 방법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39947" name="제목 13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12555" cy="369332"/>
          </a:xfrm>
        </p:spPr>
        <p:txBody>
          <a:bodyPr/>
          <a:lstStyle/>
          <a:p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자바 코드에서 화면 만들기</a:t>
            </a:r>
          </a:p>
        </p:txBody>
      </p:sp>
      <p:sp>
        <p:nvSpPr>
          <p:cNvPr id="39948" name="TextBox 6"/>
          <p:cNvSpPr txBox="1">
            <a:spLocks noChangeArrowheads="1"/>
          </p:cNvSpPr>
          <p:nvPr/>
        </p:nvSpPr>
        <p:spPr bwMode="auto">
          <a:xfrm>
            <a:off x="5629275" y="4543425"/>
            <a:ext cx="2514600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버튼 객체 생성하여 추가</a:t>
            </a:r>
          </a:p>
        </p:txBody>
      </p:sp>
      <p:sp>
        <p:nvSpPr>
          <p:cNvPr id="16" name="타원 15"/>
          <p:cNvSpPr/>
          <p:nvPr/>
        </p:nvSpPr>
        <p:spPr>
          <a:xfrm>
            <a:off x="5484813" y="4554538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오른쪽 대괄호 16"/>
          <p:cNvSpPr/>
          <p:nvPr/>
        </p:nvSpPr>
        <p:spPr>
          <a:xfrm>
            <a:off x="5124450" y="4286250"/>
            <a:ext cx="233363" cy="1143000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951" name="TextBox 15"/>
          <p:cNvSpPr txBox="1">
            <a:spLocks noChangeArrowheads="1"/>
          </p:cNvSpPr>
          <p:nvPr/>
        </p:nvSpPr>
        <p:spPr bwMode="auto">
          <a:xfrm>
            <a:off x="5502275" y="5907088"/>
            <a:ext cx="1800225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화면 설정</a:t>
            </a:r>
          </a:p>
        </p:txBody>
      </p:sp>
      <p:sp>
        <p:nvSpPr>
          <p:cNvPr id="19" name="타원 18"/>
          <p:cNvSpPr/>
          <p:nvPr/>
        </p:nvSpPr>
        <p:spPr>
          <a:xfrm>
            <a:off x="5357813" y="5919788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4999038" y="5929313"/>
            <a:ext cx="215900" cy="312737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954" name="TextBox 20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리니어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10547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89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익히기</a:t>
            </a:r>
            <a:endParaRPr kumimoji="0" lang="en-US" altLang="ko-KR" b="1" dirty="0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9364" y="2492896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ysClr val="windowText" lastClr="000000"/>
                  </a:solidFill>
                </a:ln>
              </a:rPr>
              <a:t>&lt;-horizontal</a:t>
            </a:r>
            <a:r>
              <a:rPr lang="ko-KR" altLang="en-US" dirty="0" smtClean="0">
                <a:ln>
                  <a:solidFill>
                    <a:sysClr val="windowText" lastClr="000000"/>
                  </a:solidFill>
                </a:ln>
              </a:rPr>
              <a:t>로 바꿔보기</a:t>
            </a:r>
            <a:endParaRPr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940" y="1340768"/>
            <a:ext cx="7096125" cy="5105400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74948" y="980728"/>
            <a:ext cx="5561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 파일에서 직접 </a:t>
            </a:r>
            <a:r>
              <a:rPr lang="en-US" altLang="ko-KR" dirty="0" smtClean="0"/>
              <a:t>Layout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(SampleLayoutCodeActivity.java)</a:t>
            </a:r>
            <a:endParaRPr lang="ko-KR" altLang="en-US" dirty="0"/>
          </a:p>
        </p:txBody>
      </p:sp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19764" y="1340768"/>
            <a:ext cx="2444303" cy="4342054"/>
          </a:xfrm>
          <a:prstGeom prst="rect">
            <a:avLst/>
          </a:prstGeom>
          <a:noFill/>
          <a:ln w="6350" cap="flat" cmpd="sng">
            <a:solidFill>
              <a:schemeClr val="tx1"/>
            </a:solidFill>
            <a:prstDash val="solid"/>
            <a:miter lim="800000"/>
            <a:headEnd/>
            <a:tailEnd/>
          </a:ln>
        </p:spPr>
      </p:pic>
      <p:sp>
        <p:nvSpPr>
          <p:cNvPr id="15" name="제목 13"/>
          <p:cNvSpPr txBox="1">
            <a:spLocks/>
          </p:cNvSpPr>
          <p:nvPr/>
        </p:nvSpPr>
        <p:spPr bwMode="auto">
          <a:xfrm>
            <a:off x="823020" y="163713"/>
            <a:ext cx="593752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자바 코드에서 화면 만들기 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(Ch3_Ui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43702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41111</TotalTime>
  <Words>1822</Words>
  <Application>Microsoft Office PowerPoint</Application>
  <PresentationFormat>35mm 슬라이드</PresentationFormat>
  <Paragraphs>377</Paragraphs>
  <Slides>48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48</vt:i4>
      </vt:variant>
    </vt:vector>
  </HeadingPairs>
  <TitlesOfParts>
    <vt:vector size="60" baseType="lpstr">
      <vt:lpstr>굴림</vt:lpstr>
      <vt:lpstr>나눔고딕</vt:lpstr>
      <vt:lpstr>나눔고딕 ExtraBold</vt:lpstr>
      <vt:lpstr>맑은 고딕</vt:lpstr>
      <vt:lpstr>새굴림</vt:lpstr>
      <vt:lpstr>Arial</vt:lpstr>
      <vt:lpstr>Calibri</vt:lpstr>
      <vt:lpstr>Tahoma</vt:lpstr>
      <vt:lpstr>Times New Roman</vt:lpstr>
      <vt:lpstr>Verdana</vt:lpstr>
      <vt:lpstr>SMC_mCare_Flow_Screen_Rev.1.2</vt:lpstr>
      <vt:lpstr>1_SMC_mCare_Flow_Screen_Rev.1.2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자바 코드에서 화면 만들기</vt:lpstr>
      <vt:lpstr>PowerPoint 프레젠테이션</vt:lpstr>
      <vt:lpstr>자바 코드에서 화면 만들기</vt:lpstr>
      <vt:lpstr>자바 코드에서 화면 만들기</vt:lpstr>
      <vt:lpstr>PowerPoint 프레젠테이션</vt:lpstr>
      <vt:lpstr>뷰와 뷰그룹의 정의</vt:lpstr>
      <vt:lpstr>PowerPoint 프레젠테이션</vt:lpstr>
      <vt:lpstr>레이아웃 안에 레이아웃 포함시키기</vt:lpstr>
      <vt:lpstr>뷰의 속성 - 가로크기, 세로크기</vt:lpstr>
      <vt:lpstr>뷰의 속성 - 가로크기, 세로크기</vt:lpstr>
      <vt:lpstr>뷰의 속성 - 가로크기, 세로크기 (Ch3_View 실습)</vt:lpstr>
      <vt:lpstr>뷰의 크기 지정에 사용되는 단위</vt:lpstr>
      <vt:lpstr>뷰의 속성</vt:lpstr>
      <vt:lpstr>뷰의 속성 – 마진과 패딩 설정하기</vt:lpstr>
      <vt:lpstr>뷰의 속성 – 마진과 패딩 (Ch3_View실습)</vt:lpstr>
      <vt:lpstr>뷰의 속성 - visibility</vt:lpstr>
      <vt:lpstr> 뷰의 속성 – Ch3_View 실습</vt:lpstr>
      <vt:lpstr>PowerPoint 프레젠테이션</vt:lpstr>
      <vt:lpstr>PowerPoint 프레젠테이션</vt:lpstr>
      <vt:lpstr>안드로이드에서 제공하는 대표 레이아웃</vt:lpstr>
      <vt:lpstr>리니어 레이아웃 사용방식</vt:lpstr>
      <vt:lpstr>상대 레이아웃 사용방식</vt:lpstr>
      <vt:lpstr>프레임 레이아웃 사용방식</vt:lpstr>
      <vt:lpstr>테이블 레이아웃 사용방식</vt:lpstr>
      <vt:lpstr>PowerPoint 프레젠테이션</vt:lpstr>
      <vt:lpstr>레이아웃 속성</vt:lpstr>
      <vt:lpstr>리니어 레이아웃 – 방향 설정하기</vt:lpstr>
      <vt:lpstr>리니어 레이아웃 – 방향 설정하기 (계속)</vt:lpstr>
      <vt:lpstr>리니어레이아웃 (Ch3_LinearLayout 실습)</vt:lpstr>
      <vt:lpstr>리니어 레이아웃 – 뷰 정렬하기</vt:lpstr>
      <vt:lpstr>리니어 레이아웃 – 뷰 정렬하기 (계속)</vt:lpstr>
      <vt:lpstr>리니어레이아웃 – 뷰 정렬하기 (계속)</vt:lpstr>
      <vt:lpstr>리니어 레이아웃 – 정렬을 위해 사용할 수 있는 값</vt:lpstr>
      <vt:lpstr>리니어 레이아웃– 글자 아랫줄 정렬</vt:lpstr>
      <vt:lpstr>PowerPoint 프레젠테이션</vt:lpstr>
      <vt:lpstr>리니어 레이아웃 – 여유공간 분할하기</vt:lpstr>
      <vt:lpstr>리니어 레이아웃 – 여유공간 분할하기</vt:lpstr>
      <vt:lpstr>리니어 레이아웃 – 여유공간 분할하기</vt:lpstr>
      <vt:lpstr>리니어 레이아웃 – 여유공간 분할하기</vt:lpstr>
      <vt:lpstr>리니어 레이아웃 – 레이아웃 안에 레이아웃 넣기</vt:lpstr>
      <vt:lpstr>PowerPoint 프레젠테이션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소프트웨어과</cp:lastModifiedBy>
  <cp:revision>3383</cp:revision>
  <dcterms:modified xsi:type="dcterms:W3CDTF">2019-03-10T12:22:01Z</dcterms:modified>
</cp:coreProperties>
</file>