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60"/>
  </p:notesMasterIdLst>
  <p:handoutMasterIdLst>
    <p:handoutMasterId r:id="rId61"/>
  </p:handoutMasterIdLst>
  <p:sldIdLst>
    <p:sldId id="1024" r:id="rId3"/>
    <p:sldId id="996" r:id="rId4"/>
    <p:sldId id="1063" r:id="rId5"/>
    <p:sldId id="1067" r:id="rId6"/>
    <p:sldId id="997" r:id="rId7"/>
    <p:sldId id="998" r:id="rId8"/>
    <p:sldId id="1064" r:id="rId9"/>
    <p:sldId id="999" r:id="rId10"/>
    <p:sldId id="1000" r:id="rId11"/>
    <p:sldId id="1100" r:id="rId12"/>
    <p:sldId id="1101" r:id="rId13"/>
    <p:sldId id="1086" r:id="rId14"/>
    <p:sldId id="1125" r:id="rId15"/>
    <p:sldId id="1025" r:id="rId16"/>
    <p:sldId id="1001" r:id="rId17"/>
    <p:sldId id="1103" r:id="rId18"/>
    <p:sldId id="1034" r:id="rId19"/>
    <p:sldId id="1068" r:id="rId20"/>
    <p:sldId id="1065" r:id="rId21"/>
    <p:sldId id="1066" r:id="rId22"/>
    <p:sldId id="1069" r:id="rId23"/>
    <p:sldId id="1102" r:id="rId24"/>
    <p:sldId id="1104" r:id="rId25"/>
    <p:sldId id="1105" r:id="rId26"/>
    <p:sldId id="1106" r:id="rId27"/>
    <p:sldId id="1107" r:id="rId28"/>
    <p:sldId id="1108" r:id="rId29"/>
    <p:sldId id="1109" r:id="rId30"/>
    <p:sldId id="1099" r:id="rId31"/>
    <p:sldId id="1071" r:id="rId32"/>
    <p:sldId id="1072" r:id="rId33"/>
    <p:sldId id="1073" r:id="rId34"/>
    <p:sldId id="1074" r:id="rId35"/>
    <p:sldId id="1075" r:id="rId36"/>
    <p:sldId id="1076" r:id="rId37"/>
    <p:sldId id="1077" r:id="rId38"/>
    <p:sldId id="1078" r:id="rId39"/>
    <p:sldId id="1079" r:id="rId40"/>
    <p:sldId id="1080" r:id="rId41"/>
    <p:sldId id="1081" r:id="rId42"/>
    <p:sldId id="1082" r:id="rId43"/>
    <p:sldId id="1083" r:id="rId44"/>
    <p:sldId id="1084" r:id="rId45"/>
    <p:sldId id="1110" r:id="rId46"/>
    <p:sldId id="1111" r:id="rId47"/>
    <p:sldId id="1112" r:id="rId48"/>
    <p:sldId id="1113" r:id="rId49"/>
    <p:sldId id="1114" r:id="rId50"/>
    <p:sldId id="1115" r:id="rId51"/>
    <p:sldId id="1116" r:id="rId52"/>
    <p:sldId id="1117" r:id="rId53"/>
    <p:sldId id="1118" r:id="rId54"/>
    <p:sldId id="1119" r:id="rId55"/>
    <p:sldId id="1120" r:id="rId56"/>
    <p:sldId id="1121" r:id="rId57"/>
    <p:sldId id="1122" r:id="rId58"/>
    <p:sldId id="1123" r:id="rId59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8A"/>
    <a:srgbClr val="FFEDB3"/>
    <a:srgbClr val="FFFFCC"/>
    <a:srgbClr val="333399"/>
    <a:srgbClr val="DDE3FF"/>
    <a:srgbClr val="E5E9FF"/>
    <a:srgbClr val="CCE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0339" autoAdjust="0"/>
  </p:normalViewPr>
  <p:slideViewPr>
    <p:cSldViewPr>
      <p:cViewPr varScale="1">
        <p:scale>
          <a:sx n="105" d="100"/>
          <a:sy n="105" d="100"/>
        </p:scale>
        <p:origin x="-1836" y="-228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2.xml"/><Relationship Id="rId2" Type="http://schemas.openxmlformats.org/officeDocument/2006/relationships/slide" Target="slides/slide14.xml"/><Relationship Id="rId1" Type="http://schemas.openxmlformats.org/officeDocument/2006/relationships/slide" Target="slides/slide1.xml"/><Relationship Id="rId5" Type="http://schemas.openxmlformats.org/officeDocument/2006/relationships/slide" Target="slides/slide44.xml"/><Relationship Id="rId4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D99CDFA9-BF21-4FFB-9F2A-1B51AD811BF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1455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25607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577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65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577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240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0432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233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948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43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333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834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348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en-US" altLang="ko-K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1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627C43CF-583B-4E7D-B90E-691163C45AFA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0424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5" name="Rectangle 3"/>
          <p:cNvSpPr>
            <a:spLocks noChangeArrowheads="1"/>
          </p:cNvSpPr>
          <p:nvPr/>
        </p:nvSpPr>
        <p:spPr bwMode="auto">
          <a:xfrm>
            <a:off x="1059679" y="2724088"/>
            <a:ext cx="1059485" cy="9034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0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3-4.</a:t>
            </a:r>
            <a:endParaRPr lang="en-US" altLang="ko-KR" sz="40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60426" name="Text Box 6"/>
          <p:cNvSpPr txBox="1">
            <a:spLocks noChangeArrowheads="1"/>
          </p:cNvSpPr>
          <p:nvPr/>
        </p:nvSpPr>
        <p:spPr bwMode="auto">
          <a:xfrm>
            <a:off x="2443163" y="2828637"/>
            <a:ext cx="56451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상대 레이아웃 사용하기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436" name="TextBox 31"/>
          <p:cNvSpPr txBox="1">
            <a:spLocks noChangeArrowheads="1"/>
          </p:cNvSpPr>
          <p:nvPr/>
        </p:nvSpPr>
        <p:spPr bwMode="auto">
          <a:xfrm>
            <a:off x="0" y="0"/>
            <a:ext cx="53594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레이아웃과 기본 위젯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BB71F7-A013-44C1-91EF-C24AA166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01613"/>
            <a:ext cx="4651402" cy="369332"/>
          </a:xfrm>
        </p:spPr>
        <p:txBody>
          <a:bodyPr/>
          <a:lstStyle/>
          <a:p>
            <a:r>
              <a:rPr lang="ko-KR" altLang="en-US" dirty="0" smtClean="0"/>
              <a:t>상대레이아웃</a:t>
            </a:r>
            <a:r>
              <a:rPr lang="en-US" altLang="ko-KR" dirty="0" smtClean="0"/>
              <a:t>- Ch3_Relative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59A4DC4-0EB8-4642-83F4-ADD24A129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076325"/>
            <a:ext cx="8410575" cy="4705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0836050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A5CE6B-FAA0-4D18-B9A2-078DAF49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01613"/>
            <a:ext cx="1955664" cy="369332"/>
          </a:xfrm>
        </p:spPr>
        <p:txBody>
          <a:bodyPr/>
          <a:lstStyle/>
          <a:p>
            <a:r>
              <a:rPr lang="ko-KR" altLang="en-US" dirty="0"/>
              <a:t>상대 레이아웃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1F7F437-1027-495C-BF0F-82C12345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885547"/>
            <a:ext cx="5945510" cy="59724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ACE2841-D956-4FFA-8A0C-B34CFC551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417" y="2204864"/>
            <a:ext cx="3608583" cy="25202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49108573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950" y="1052736"/>
            <a:ext cx="99641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연습</a:t>
            </a:r>
            <a:r>
              <a:rPr lang="en-US" altLang="ko-KR" dirty="0"/>
              <a:t>1&gt;</a:t>
            </a:r>
            <a:r>
              <a:rPr lang="ko-KR" altLang="en-US" dirty="0"/>
              <a:t>버튼을 눌렀을 때 동작시키기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안드로이드</a:t>
            </a:r>
            <a:r>
              <a:rPr lang="ko-KR" altLang="en-US" dirty="0"/>
              <a:t> 프로젝트를 만들고 프로젝트의 이름은 </a:t>
            </a:r>
            <a:r>
              <a:rPr lang="en-US" altLang="ko-KR" dirty="0"/>
              <a:t>‘Example1’, </a:t>
            </a:r>
            <a:r>
              <a:rPr lang="ko-KR" altLang="en-US" dirty="0"/>
              <a:t>패키지 이름은 </a:t>
            </a:r>
            <a:r>
              <a:rPr lang="en-US" altLang="ko-KR" dirty="0"/>
              <a:t>‘</a:t>
            </a:r>
            <a:r>
              <a:rPr lang="en-US" altLang="ko-KR" dirty="0" err="1"/>
              <a:t>com.sunrine.android</a:t>
            </a:r>
            <a:r>
              <a:rPr lang="en-US" altLang="ko-KR" dirty="0"/>
              <a:t>’</a:t>
            </a:r>
            <a:r>
              <a:rPr lang="ko-KR" altLang="en-US" dirty="0"/>
              <a:t>로 합니다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화면에 버튼 </a:t>
            </a:r>
            <a:r>
              <a:rPr lang="ko-KR" altLang="en-US" dirty="0" err="1"/>
              <a:t>두개를</a:t>
            </a:r>
            <a:r>
              <a:rPr lang="ko-KR" altLang="en-US" dirty="0"/>
              <a:t> 만들고 </a:t>
            </a:r>
            <a:r>
              <a:rPr lang="en-US" altLang="ko-KR" dirty="0"/>
              <a:t>‘</a:t>
            </a:r>
            <a:r>
              <a:rPr lang="ko-KR" altLang="en-US" dirty="0"/>
              <a:t>저장</a:t>
            </a:r>
            <a:r>
              <a:rPr lang="en-US" altLang="ko-KR" dirty="0"/>
              <a:t>’, ‘</a:t>
            </a:r>
            <a:r>
              <a:rPr lang="ko-KR" altLang="en-US" dirty="0"/>
              <a:t>닫기</a:t>
            </a:r>
            <a:r>
              <a:rPr lang="en-US" altLang="ko-KR" dirty="0"/>
              <a:t>’</a:t>
            </a:r>
            <a:r>
              <a:rPr lang="ko-KR" altLang="en-US" dirty="0"/>
              <a:t>로 텍스트를 표시합니다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첫 번째 버튼이 눌렀을 때는 </a:t>
            </a:r>
            <a:r>
              <a:rPr lang="en-US" altLang="ko-KR" dirty="0"/>
              <a:t>‘</a:t>
            </a:r>
            <a:r>
              <a:rPr lang="ko-KR" altLang="en-US" dirty="0"/>
              <a:t>저장 버튼이 클릭되었습니다</a:t>
            </a:r>
            <a:r>
              <a:rPr lang="en-US" altLang="ko-KR" dirty="0"/>
              <a:t>’</a:t>
            </a:r>
            <a:r>
              <a:rPr lang="ko-KR" altLang="en-US" dirty="0"/>
              <a:t>라는 토스트 메시지가 보이도록 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두 번째 버튼이 눌렀을 때는 </a:t>
            </a:r>
            <a:r>
              <a:rPr lang="en-US" altLang="ko-KR" dirty="0"/>
              <a:t>‘</a:t>
            </a:r>
            <a:r>
              <a:rPr lang="ko-KR" altLang="en-US" dirty="0"/>
              <a:t>닫기 버튼이 클릭되었습니다</a:t>
            </a:r>
            <a:r>
              <a:rPr lang="en-US" altLang="ko-KR" dirty="0"/>
              <a:t>’</a:t>
            </a:r>
            <a:r>
              <a:rPr lang="ko-KR" altLang="en-US" dirty="0"/>
              <a:t>라는 토스트 메시지가 보이도록 합니다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2401" y="2996953"/>
            <a:ext cx="2263788" cy="357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4689" y="2996953"/>
            <a:ext cx="2263788" cy="357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6078" y="2996952"/>
            <a:ext cx="2268602" cy="358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7"/>
          <p:cNvSpPr txBox="1">
            <a:spLocks/>
          </p:cNvSpPr>
          <p:nvPr/>
        </p:nvSpPr>
        <p:spPr>
          <a:xfrm>
            <a:off x="828675" y="201613"/>
            <a:ext cx="6016014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상대 레이아웃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920102831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A12FCF-8382-47DE-BE3F-00051E723530}"/>
              </a:ext>
            </a:extLst>
          </p:cNvPr>
          <p:cNvSpPr txBox="1"/>
          <p:nvPr/>
        </p:nvSpPr>
        <p:spPr>
          <a:xfrm>
            <a:off x="751012" y="332657"/>
            <a:ext cx="8856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"/>
              </a:rPr>
              <a:t>&lt;</a:t>
            </a:r>
            <a:r>
              <a:rPr lang="ko-KR" altLang="en-US" sz="2400" dirty="0">
                <a:solidFill>
                  <a:schemeClr val="bg1"/>
                </a:solidFill>
                <a:latin typeface="나눔고딕"/>
              </a:rPr>
              <a:t>연습문제</a:t>
            </a:r>
            <a:r>
              <a:rPr lang="en-US" altLang="ko-KR" sz="2400" dirty="0">
                <a:solidFill>
                  <a:schemeClr val="bg1"/>
                </a:solidFill>
                <a:latin typeface="나눔고딕"/>
              </a:rPr>
              <a:t>2&gt;(</a:t>
            </a:r>
            <a:r>
              <a:rPr lang="en-US" altLang="ko-KR" sz="2400" dirty="0" err="1">
                <a:solidFill>
                  <a:schemeClr val="bg1"/>
                </a:solidFill>
                <a:latin typeface="나눔고딕"/>
              </a:rPr>
              <a:t>RelativeLayout</a:t>
            </a:r>
            <a:r>
              <a:rPr lang="en-US" altLang="ko-KR" sz="2400" dirty="0">
                <a:solidFill>
                  <a:schemeClr val="bg1"/>
                </a:solidFill>
                <a:latin typeface="나눔고딕"/>
              </a:rPr>
              <a:t>)</a:t>
            </a:r>
            <a:r>
              <a:rPr lang="ko-KR" altLang="en-US" sz="2400" dirty="0">
                <a:solidFill>
                  <a:schemeClr val="bg1"/>
                </a:solidFill>
                <a:latin typeface="나눔고딕"/>
              </a:rPr>
              <a:t>으로 화면 만들기</a:t>
            </a:r>
            <a:endParaRPr lang="en-US" altLang="ko-KR" sz="2400" dirty="0">
              <a:solidFill>
                <a:schemeClr val="bg1"/>
              </a:solidFill>
              <a:latin typeface="나눔고딕"/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안드로이드 스튜디오에서  </a:t>
            </a:r>
            <a:r>
              <a:rPr lang="en-US" altLang="ko-KR" dirty="0"/>
              <a:t>‘test2_relative.xml’</a:t>
            </a:r>
            <a:r>
              <a:rPr lang="ko-KR" altLang="en-US" dirty="0"/>
              <a:t>로 </a:t>
            </a:r>
            <a:r>
              <a:rPr lang="en-US" altLang="ko-KR" dirty="0"/>
              <a:t>layout </a:t>
            </a:r>
            <a:r>
              <a:rPr lang="ko-KR" altLang="en-US" dirty="0"/>
              <a:t>파일을 만듭니다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아래 출력 화면과 같이 보이도록 </a:t>
            </a:r>
            <a:r>
              <a:rPr lang="en-US" altLang="ko-KR" dirty="0" err="1"/>
              <a:t>RelativeLayout</a:t>
            </a:r>
            <a:r>
              <a:rPr lang="ko-KR" altLang="en-US" dirty="0"/>
              <a:t>으로 화면을 </a:t>
            </a:r>
            <a:r>
              <a:rPr lang="ko-KR" altLang="en-US" dirty="0" err="1"/>
              <a:t>만드시오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9D46002-E4B7-4A94-9D01-D165DB8B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60" y="2060848"/>
            <a:ext cx="473374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91839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6808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9" name="Rectangle 3"/>
          <p:cNvSpPr>
            <a:spLocks noChangeArrowheads="1"/>
          </p:cNvSpPr>
          <p:nvPr/>
        </p:nvSpPr>
        <p:spPr bwMode="auto">
          <a:xfrm>
            <a:off x="1039044" y="2741614"/>
            <a:ext cx="1152128" cy="7593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0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3-5.</a:t>
            </a:r>
            <a:endParaRPr lang="en-US" altLang="ko-KR" sz="40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76810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테이블 레이아웃 사용하기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20" name="TextBox 31"/>
          <p:cNvSpPr txBox="1">
            <a:spLocks noChangeArrowheads="1"/>
          </p:cNvSpPr>
          <p:nvPr/>
        </p:nvSpPr>
        <p:spPr bwMode="auto">
          <a:xfrm>
            <a:off x="0" y="0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레이아웃과 기본 위젯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210661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테이블 레이아웃</a:t>
            </a:r>
          </a:p>
        </p:txBody>
      </p:sp>
      <p:sp>
        <p:nvSpPr>
          <p:cNvPr id="78851" name="TextBox 14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테이블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0"/>
          <p:cNvSpPr>
            <a:spLocks noChangeArrowheads="1"/>
          </p:cNvSpPr>
          <p:nvPr/>
        </p:nvSpPr>
        <p:spPr bwMode="auto">
          <a:xfrm>
            <a:off x="2928938" y="5481638"/>
            <a:ext cx="4446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레이아웃을 이용한 뷰의 배치 방법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4" name="내용 개체 틀 2"/>
          <p:cNvSpPr txBox="1">
            <a:spLocks/>
          </p:cNvSpPr>
          <p:nvPr/>
        </p:nvSpPr>
        <p:spPr bwMode="auto">
          <a:xfrm>
            <a:off x="642938" y="1214438"/>
            <a:ext cx="9144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테이블 레이아웃은 격자 모양으로 뷰를 배치하는 방법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35200" y="2349500"/>
            <a:ext cx="7081838" cy="107473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87600" y="2501900"/>
            <a:ext cx="3376613" cy="7715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김진수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894388" y="2501900"/>
            <a:ext cx="3254375" cy="7715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95538" y="3579813"/>
            <a:ext cx="3376612" cy="7715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한지영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903913" y="3579813"/>
            <a:ext cx="3252787" cy="7715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defRPr/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24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35200" y="3413125"/>
            <a:ext cx="7081838" cy="107473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58988" y="2189163"/>
            <a:ext cx="7405687" cy="24638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10"/>
          <p:cNvSpPr>
            <a:spLocks noChangeArrowheads="1"/>
          </p:cNvSpPr>
          <p:nvPr/>
        </p:nvSpPr>
        <p:spPr bwMode="auto">
          <a:xfrm>
            <a:off x="479425" y="2703513"/>
            <a:ext cx="1439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&lt;TableRow&gt;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10"/>
          <p:cNvSpPr>
            <a:spLocks noChangeArrowheads="1"/>
          </p:cNvSpPr>
          <p:nvPr/>
        </p:nvSpPr>
        <p:spPr bwMode="auto">
          <a:xfrm>
            <a:off x="479425" y="3794125"/>
            <a:ext cx="1439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&lt;TableRow&gt;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E9B2B9-D20A-4745-BF77-D064D81C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01613"/>
            <a:ext cx="2263440" cy="369332"/>
          </a:xfrm>
        </p:spPr>
        <p:txBody>
          <a:bodyPr/>
          <a:lstStyle/>
          <a:p>
            <a:r>
              <a:rPr lang="ko-KR" altLang="en-US" dirty="0"/>
              <a:t>테이블 레이아웃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6CB531DB-99FA-4DBA-84FB-7B2C2771C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88858"/>
              </p:ext>
            </p:extLst>
          </p:nvPr>
        </p:nvGraphicFramePr>
        <p:xfrm>
          <a:off x="1182688" y="1916113"/>
          <a:ext cx="7921625" cy="2393390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5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1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shrinkColumns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=“0,1”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크기를 벗어나는 경우 인덱스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0,1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열 크기를 줄임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stretchColumns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=“1”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여백이 발생하는 경우 인덱스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열 크기를 늘림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layout_column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=“1”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뷰의 위치 지정 인덱스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위치에 뷰가 위치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layout_span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=“2”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개의 열을 하나의 뷰가 차지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88623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06425" y="1052513"/>
            <a:ext cx="9001125" cy="5275262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spcAft>
                <a:spcPts val="0"/>
              </a:spcAft>
              <a:tabLst>
                <a:tab pos="9306560" algn="l"/>
              </a:tabLst>
              <a:defRPr/>
            </a:pPr>
            <a:r>
              <a:rPr lang="en-US" altLang="ko-KR" i="1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&lt;?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xml version=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"1.0" 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encoding=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"utf-8"</a:t>
            </a:r>
            <a:r>
              <a:rPr lang="en-US" altLang="ko-KR" i="1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?&gt;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TableLayout 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xmlns: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"http://schemas.android.com/apk/res/android"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TableRow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Button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:id=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"@+id/button3"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"wrap_content"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"wrap_content"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:text=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"Button"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/&gt;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endParaRPr lang="ko-KR" altLang="ko-KR" kern="100" dirty="0">
              <a:cs typeface="Times New Roman" panose="02020603050405020304" pitchFamily="18" charset="0"/>
            </a:endParaRPr>
          </a:p>
        </p:txBody>
      </p:sp>
      <p:sp>
        <p:nvSpPr>
          <p:cNvPr id="80899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210661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테이블 레이아웃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0901" name="_x177231680" descr="P02_S002_0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5300" y="2781300"/>
            <a:ext cx="3502025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2" name="TextBox 14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테이블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210661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테이블 레이아웃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902" name="TextBox 14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테이블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1532" y="1268760"/>
            <a:ext cx="4676775" cy="471487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956" y="836712"/>
            <a:ext cx="5019675" cy="570547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06425" y="1125538"/>
            <a:ext cx="9001125" cy="260985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US" altLang="ko-KR" i="1" dirty="0">
                <a:solidFill>
                  <a:srgbClr val="000000"/>
                </a:solidFill>
                <a:ea typeface="굴림" panose="020B0600000101010101" pitchFamily="50" charset="-127"/>
              </a:rPr>
              <a:t>&lt;?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xml version=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"1.0" 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encoding=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"utf-8"</a:t>
            </a:r>
            <a:r>
              <a:rPr lang="en-US" altLang="ko-KR" i="1" dirty="0">
                <a:solidFill>
                  <a:srgbClr val="000000"/>
                </a:solidFill>
                <a:ea typeface="굴림" panose="020B0600000101010101" pitchFamily="50" charset="-127"/>
              </a:rPr>
              <a:t>?&gt;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</a:rPr>
              <a:t>TableLayout 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xmlns: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"http://schemas.android.com/apk/res/android"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"match_parent"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"match_parent</a:t>
            </a:r>
            <a:r>
              <a:rPr lang="ko-KR" altLang="ko-KR" b="1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     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:stretchColumns=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"0,1,2"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․․․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dirty="0">
                <a:solidFill>
                  <a:srgbClr val="FFFFFF"/>
                </a:solidFill>
                <a:cs typeface="Times New Roman" panose="02020603050405020304" pitchFamily="18" charset="0"/>
              </a:rPr>
              <a:t> </a:t>
            </a:r>
            <a:endParaRPr lang="ko-KR" altLang="ko-KR" dirty="0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82947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6166753" cy="369332"/>
          </a:xfrm>
        </p:spPr>
        <p:txBody>
          <a:bodyPr/>
          <a:lstStyle/>
          <a:p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stretchColumns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속성 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여유공간 꽉 채우기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2949" name="_x177231360" descr="P02_S002_0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2775" y="2441575"/>
            <a:ext cx="4708525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TextBox 14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테이블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1132" y="2924944"/>
            <a:ext cx="24208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만  해보기</a:t>
            </a:r>
            <a:endParaRPr lang="en-US" altLang="ko-KR" dirty="0"/>
          </a:p>
          <a:p>
            <a:r>
              <a:rPr lang="en-US" altLang="ko-KR" dirty="0"/>
              <a:t>0,1   </a:t>
            </a:r>
            <a:r>
              <a:rPr lang="ko-KR" altLang="en-US" dirty="0"/>
              <a:t>해보기</a:t>
            </a:r>
            <a:endParaRPr lang="en-US" altLang="ko-KR" dirty="0"/>
          </a:p>
          <a:p>
            <a:r>
              <a:rPr lang="en-US" altLang="ko-KR" dirty="0"/>
              <a:t>0,1,2 </a:t>
            </a:r>
            <a:r>
              <a:rPr lang="ko-KR" altLang="en-US" dirty="0"/>
              <a:t>해보기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en-US" altLang="ko-KR" dirty="0" err="1"/>
              <a:t>shrinkColumns</a:t>
            </a:r>
            <a:r>
              <a:rPr lang="ko-KR" altLang="en-US" dirty="0"/>
              <a:t>는 강제축소</a:t>
            </a:r>
            <a:endParaRPr lang="en-US" altLang="ko-KR" dirty="0"/>
          </a:p>
        </p:txBody>
      </p:sp>
      <p:sp>
        <p:nvSpPr>
          <p:cNvPr id="8" name="타원 7"/>
          <p:cNvSpPr/>
          <p:nvPr/>
        </p:nvSpPr>
        <p:spPr>
          <a:xfrm>
            <a:off x="606996" y="2420888"/>
            <a:ext cx="3528392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932" y="4418528"/>
            <a:ext cx="45397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stretchColumns</a:t>
            </a:r>
            <a:r>
              <a:rPr lang="en-US" altLang="ko-KR" dirty="0"/>
              <a:t> = 0 </a:t>
            </a:r>
            <a:r>
              <a:rPr lang="ko-KR" altLang="en-US" dirty="0"/>
              <a:t>이면 </a:t>
            </a:r>
            <a:r>
              <a:rPr lang="en-US" altLang="ko-KR" dirty="0"/>
              <a:t>0</a:t>
            </a:r>
            <a:r>
              <a:rPr lang="ko-KR" altLang="en-US" dirty="0"/>
              <a:t>번째 칼럼으로 가득 채우기</a:t>
            </a:r>
            <a:endParaRPr lang="en-US" altLang="ko-KR" dirty="0"/>
          </a:p>
          <a:p>
            <a:r>
              <a:rPr lang="en-US" altLang="ko-KR" dirty="0" err="1"/>
              <a:t>stretchColumns</a:t>
            </a:r>
            <a:r>
              <a:rPr lang="en-US" altLang="ko-KR" dirty="0"/>
              <a:t> = 0,1 </a:t>
            </a:r>
            <a:r>
              <a:rPr lang="ko-KR" altLang="en-US" dirty="0"/>
              <a:t>이면 </a:t>
            </a:r>
            <a:r>
              <a:rPr lang="en-US" altLang="ko-KR" dirty="0"/>
              <a:t>0,1</a:t>
            </a:r>
            <a:r>
              <a:rPr lang="ko-KR" altLang="en-US" dirty="0"/>
              <a:t>번째 칼럼으로 채우기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467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1768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상대 레이아웃</a:t>
            </a:r>
          </a:p>
        </p:txBody>
      </p:sp>
      <p:sp>
        <p:nvSpPr>
          <p:cNvPr id="62468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469" name="내용 개체 틀 2"/>
          <p:cNvSpPr txBox="1">
            <a:spLocks/>
          </p:cNvSpPr>
          <p:nvPr/>
        </p:nvSpPr>
        <p:spPr bwMode="auto">
          <a:xfrm>
            <a:off x="642938" y="1214438"/>
            <a:ext cx="9324975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상대 레이아웃은 다른 뷰나 부모 뷰와의 상대적인 위치를 이용해 뷰를 배치하는 방법</a:t>
            </a:r>
            <a:endParaRPr lang="en-US" altLang="ko-KR" sz="20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2471" name="_x177231120" descr="P02_S002_0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2133600"/>
            <a:ext cx="89916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06425" y="2060575"/>
            <a:ext cx="9001125" cy="4133850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305925" algn="l"/>
              </a:tabLs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</a:rPr>
              <a:t>EditText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:id=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"@+id/editText"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"wrap_content"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"wrap_content"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:layout_span=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"3"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/&gt;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dirty="0">
                <a:solidFill>
                  <a:srgbClr val="FFFFFF"/>
                </a:solidFill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</a:rPr>
              <a:t>Button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:id=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"@+id/button"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"wrap_content"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"wrap_content"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:layout_column=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"2"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</a:rPr>
              <a:t>:text=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</a:t>
            </a:r>
            <a:r>
              <a:rPr lang="ko-KR" altLang="ko-KR" b="1" dirty="0">
                <a:solidFill>
                  <a:srgbClr val="008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아니오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</a:rPr>
              <a:t>"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</a:rPr>
              <a:t>/&gt;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4995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5794375" cy="369887"/>
          </a:xfrm>
        </p:spPr>
        <p:txBody>
          <a:bodyPr/>
          <a:lstStyle/>
          <a:p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layout_span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layout_column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속성의 사용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998" name="TextBox 14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테이블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9004" y="1196752"/>
            <a:ext cx="8989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layout_span</a:t>
            </a:r>
            <a:r>
              <a:rPr lang="en-US" altLang="ko-KR" dirty="0"/>
              <a:t> : </a:t>
            </a:r>
            <a:r>
              <a:rPr lang="ko-KR" altLang="en-US" dirty="0" err="1"/>
              <a:t>뷰가</a:t>
            </a:r>
            <a:r>
              <a:rPr lang="ko-KR" altLang="en-US" dirty="0"/>
              <a:t> 여러 칼럼에 걸쳐 있도록 하기 위한 속성</a:t>
            </a:r>
            <a:r>
              <a:rPr lang="en-US" altLang="ko-KR" dirty="0"/>
              <a:t>.  </a:t>
            </a:r>
            <a:r>
              <a:rPr lang="ko-KR" altLang="en-US" dirty="0"/>
              <a:t>몇 개의 칼럼을 차지하게 할 것인지 숫자로 지정</a:t>
            </a:r>
            <a:endParaRPr lang="en-US" altLang="ko-KR" dirty="0"/>
          </a:p>
          <a:p>
            <a:r>
              <a:rPr lang="en-US" altLang="ko-KR" dirty="0" err="1"/>
              <a:t>layout_column</a:t>
            </a:r>
            <a:r>
              <a:rPr lang="en-US" altLang="ko-KR" dirty="0"/>
              <a:t> : </a:t>
            </a:r>
            <a:r>
              <a:rPr lang="ko-KR" altLang="en-US" dirty="0" err="1"/>
              <a:t>칼럼인텍스를</a:t>
            </a:r>
            <a:r>
              <a:rPr lang="ko-KR" altLang="en-US" dirty="0"/>
              <a:t> 부여하여 들어갈 칼럼을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7F37ACC-EF05-4931-9B8E-9A2917C88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962" y="2060575"/>
            <a:ext cx="3933825" cy="408622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5794375" cy="369887"/>
          </a:xfrm>
        </p:spPr>
        <p:txBody>
          <a:bodyPr/>
          <a:lstStyle/>
          <a:p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layout_span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layout_column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속성의 사용</a:t>
            </a: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998" name="TextBox 14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테이블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5548" y="5589240"/>
            <a:ext cx="3239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column index = 0,1,2,3 </a:t>
            </a:r>
            <a:r>
              <a:rPr lang="ko-KR" altLang="en-US" dirty="0"/>
              <a:t>중 </a:t>
            </a:r>
            <a:r>
              <a:rPr lang="en-US" altLang="ko-KR" dirty="0"/>
              <a:t>2</a:t>
            </a:r>
            <a:r>
              <a:rPr lang="ko-KR" altLang="en-US" dirty="0"/>
              <a:t>에 넣는다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E611506-BACB-4AF3-8FCB-FE4405B18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" y="1052737"/>
            <a:ext cx="4857751" cy="37296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14E8B4E-F45F-4658-94B5-C8F3C2F47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693" y="1062980"/>
            <a:ext cx="5227213" cy="31581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타원 11"/>
          <p:cNvSpPr/>
          <p:nvPr/>
        </p:nvSpPr>
        <p:spPr>
          <a:xfrm>
            <a:off x="6223620" y="2354002"/>
            <a:ext cx="2664296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61566" y="4293096"/>
            <a:ext cx="2664296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4760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3"/>
          <p:cNvSpPr>
            <a:spLocks noChangeArrowheads="1"/>
          </p:cNvSpPr>
          <p:nvPr/>
        </p:nvSpPr>
        <p:spPr bwMode="auto">
          <a:xfrm>
            <a:off x="1039044" y="2682017"/>
            <a:ext cx="946030" cy="759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0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3-6.</a:t>
            </a:r>
            <a:endParaRPr lang="en-US" altLang="ko-KR" sz="40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74762" name="Text Box 6"/>
          <p:cNvSpPr txBox="1">
            <a:spLocks noChangeArrowheads="1"/>
          </p:cNvSpPr>
          <p:nvPr/>
        </p:nvSpPr>
        <p:spPr bwMode="auto">
          <a:xfrm>
            <a:off x="2443163" y="2828637"/>
            <a:ext cx="56451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ko-KR" altLang="en-US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그리드 레이아웃 익히기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72" name="TextBox 31"/>
          <p:cNvSpPr txBox="1">
            <a:spLocks noChangeArrowheads="1"/>
          </p:cNvSpPr>
          <p:nvPr/>
        </p:nvSpPr>
        <p:spPr bwMode="auto">
          <a:xfrm>
            <a:off x="0" y="0"/>
            <a:ext cx="54308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안드로이드 스튜디오와 기본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78842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53B1428-F322-44D1-9772-FB11F5F00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126516"/>
              </p:ext>
            </p:extLst>
          </p:nvPr>
        </p:nvGraphicFramePr>
        <p:xfrm>
          <a:off x="967036" y="3140968"/>
          <a:ext cx="7921625" cy="3369540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5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1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orientation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뷰의 배치 방향을 지정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기본값은 가로 방향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columnCount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가로 방향일 때 한 줄에 몇 개의 뷰를 나열할 것인지 지정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rowCount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세로 방향일 때 한 줄에 몇 개의 뷰를 나열할 것인지 지정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layout_columnSpan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가로 방향으로 여러 열을 하나의 뷰가 차지하고자 할 때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layout_rowSpan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세로 방향으로 여러 행을 하나의 뷰가 차지하고자 할 때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8267082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layout_gravity</a:t>
                      </a:r>
                      <a:endParaRPr lang="en-US" sz="14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하나의 열 내에서 뷰의 정렬 위치 지정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9864179"/>
                  </a:ext>
                </a:extLst>
              </a:tr>
            </a:tbl>
          </a:graphicData>
        </a:graphic>
      </p:graphicFrame>
      <p:sp>
        <p:nvSpPr>
          <p:cNvPr id="3" name="제목 12">
            <a:extLst>
              <a:ext uri="{FF2B5EF4-FFF2-40B4-BE49-F238E27FC236}">
                <a16:creationId xmlns:a16="http://schemas.microsoft.com/office/drawing/2014/main" xmlns="" id="{054B154F-3D62-4423-A21E-A7CAB7844E25}"/>
              </a:ext>
            </a:extLst>
          </p:cNvPr>
          <p:cNvSpPr txBox="1">
            <a:spLocks/>
          </p:cNvSpPr>
          <p:nvPr/>
        </p:nvSpPr>
        <p:spPr>
          <a:xfrm>
            <a:off x="828675" y="201613"/>
            <a:ext cx="5794375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GridLayout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F462B430-FB0B-416F-9E09-3791331FF878}"/>
              </a:ext>
            </a:extLst>
          </p:cNvPr>
          <p:cNvSpPr txBox="1">
            <a:spLocks/>
          </p:cNvSpPr>
          <p:nvPr/>
        </p:nvSpPr>
        <p:spPr bwMode="auto">
          <a:xfrm>
            <a:off x="642938" y="1214438"/>
            <a:ext cx="9144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2000" b="1" dirty="0" err="1">
                <a:latin typeface="나눔고딕" pitchFamily="50" charset="-127"/>
                <a:ea typeface="나눔고딕" pitchFamily="50" charset="-127"/>
              </a:rPr>
              <a:t>GridLayout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은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API Level14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에서 추가된 레이아웃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2000" b="1" dirty="0" err="1">
                <a:latin typeface="나눔고딕" pitchFamily="50" charset="-127"/>
                <a:ea typeface="나눔고딕" pitchFamily="50" charset="-127"/>
              </a:rPr>
              <a:t>TableLayout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처럼 테이블 구조의 화면 구성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2000" b="1" dirty="0" err="1">
                <a:latin typeface="나눔고딕" pitchFamily="50" charset="-127"/>
                <a:ea typeface="나눔고딕" pitchFamily="50" charset="-127"/>
              </a:rPr>
              <a:t>LinearLayout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처럼 뷰가 가로나 세로 방향으로 나열 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자동개행능력있음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셀의 개수를 예상할 수 없거나 가변적일 때 유용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180463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C7525CA-643C-4812-8934-9E848464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908720"/>
            <a:ext cx="8134350" cy="4076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68A0CEC-5B6B-4CA2-A54C-307C0C7D0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388" y="1916832"/>
            <a:ext cx="3629025" cy="2466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28F33C5-7FC8-4C9C-8E16-895D034151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992"/>
          <a:stretch/>
        </p:blipFill>
        <p:spPr>
          <a:xfrm>
            <a:off x="6559288" y="3942632"/>
            <a:ext cx="3718078" cy="2687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6CC193E-691D-4ED9-84E6-C8B907485218}"/>
              </a:ext>
            </a:extLst>
          </p:cNvPr>
          <p:cNvSpPr txBox="1"/>
          <p:nvPr/>
        </p:nvSpPr>
        <p:spPr>
          <a:xfrm>
            <a:off x="4392082" y="6139544"/>
            <a:ext cx="211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orientation=“vertical”</a:t>
            </a:r>
            <a:r>
              <a:rPr lang="ko-KR" altLang="en-US" dirty="0"/>
              <a:t>로</a:t>
            </a:r>
          </a:p>
        </p:txBody>
      </p:sp>
      <p:sp>
        <p:nvSpPr>
          <p:cNvPr id="6" name="제목 12">
            <a:extLst>
              <a:ext uri="{FF2B5EF4-FFF2-40B4-BE49-F238E27FC236}">
                <a16:creationId xmlns:a16="http://schemas.microsoft.com/office/drawing/2014/main" xmlns="" id="{6F43F704-810B-4872-8EFC-F9F30A3891E8}"/>
              </a:ext>
            </a:extLst>
          </p:cNvPr>
          <p:cNvSpPr txBox="1">
            <a:spLocks/>
          </p:cNvSpPr>
          <p:nvPr/>
        </p:nvSpPr>
        <p:spPr>
          <a:xfrm>
            <a:off x="828675" y="201613"/>
            <a:ext cx="5794375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GridLayout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-orientation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480848"/>
      </p:ext>
    </p:extLst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DEBAABE-817E-44C2-840A-FB46C85F3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1266825"/>
            <a:ext cx="3886200" cy="4324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ECC670D-EF13-46D1-B8C3-06D4FB6C9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556" y="1844824"/>
            <a:ext cx="3657600" cy="2876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제목 12">
            <a:extLst>
              <a:ext uri="{FF2B5EF4-FFF2-40B4-BE49-F238E27FC236}">
                <a16:creationId xmlns:a16="http://schemas.microsoft.com/office/drawing/2014/main" xmlns="" id="{1B5263F6-B6CD-48D1-8888-51AD34B673AF}"/>
              </a:ext>
            </a:extLst>
          </p:cNvPr>
          <p:cNvSpPr txBox="1">
            <a:spLocks/>
          </p:cNvSpPr>
          <p:nvPr/>
        </p:nvSpPr>
        <p:spPr>
          <a:xfrm>
            <a:off x="828675" y="201613"/>
            <a:ext cx="6835105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GridLayout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layout_row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layout_column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451133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2">
            <a:extLst>
              <a:ext uri="{FF2B5EF4-FFF2-40B4-BE49-F238E27FC236}">
                <a16:creationId xmlns:a16="http://schemas.microsoft.com/office/drawing/2014/main" xmlns="" id="{7AA9D158-5034-4672-86AC-A857D189F6F9}"/>
              </a:ext>
            </a:extLst>
          </p:cNvPr>
          <p:cNvSpPr txBox="1">
            <a:spLocks/>
          </p:cNvSpPr>
          <p:nvPr/>
        </p:nvSpPr>
        <p:spPr>
          <a:xfrm>
            <a:off x="828675" y="201613"/>
            <a:ext cx="7267153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GridLayout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rowSpan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columnSpan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,  gravity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AD07BCB-9DEF-4680-9126-3EF49C25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2" y="1319212"/>
            <a:ext cx="4829175" cy="4219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9FC1E08-4200-4378-9680-E26C4C3DA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588" y="1844824"/>
            <a:ext cx="3629025" cy="2847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70867000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D18A901-8676-4B73-9D10-D35BC1850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708" y="2295644"/>
            <a:ext cx="5095875" cy="4467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064014F-6D49-4894-BBBF-E63D72940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" y="188641"/>
            <a:ext cx="5017228" cy="50924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xmlns="" id="{7BE430B6-8E73-4D02-885D-02F137517ECC}"/>
              </a:ext>
            </a:extLst>
          </p:cNvPr>
          <p:cNvSpPr/>
          <p:nvPr/>
        </p:nvSpPr>
        <p:spPr>
          <a:xfrm>
            <a:off x="174948" y="1772816"/>
            <a:ext cx="3960440" cy="108012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5D9308CE-5A2C-4F34-85C3-BDE1585F3F62}"/>
              </a:ext>
            </a:extLst>
          </p:cNvPr>
          <p:cNvSpPr/>
          <p:nvPr/>
        </p:nvSpPr>
        <p:spPr>
          <a:xfrm>
            <a:off x="318964" y="3789040"/>
            <a:ext cx="3960440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67A5CDFC-099A-4D33-AFD9-0FEF279D1611}"/>
              </a:ext>
            </a:extLst>
          </p:cNvPr>
          <p:cNvSpPr/>
          <p:nvPr/>
        </p:nvSpPr>
        <p:spPr>
          <a:xfrm>
            <a:off x="317120" y="3176972"/>
            <a:ext cx="3960440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ACA9BF1A-2438-4219-A547-E4442CF59756}"/>
              </a:ext>
            </a:extLst>
          </p:cNvPr>
          <p:cNvSpPr/>
          <p:nvPr/>
        </p:nvSpPr>
        <p:spPr>
          <a:xfrm>
            <a:off x="5849797" y="2708920"/>
            <a:ext cx="3960440" cy="51248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DCE7395C-E6AE-48D4-9039-69545A9EC806}"/>
              </a:ext>
            </a:extLst>
          </p:cNvPr>
          <p:cNvSpPr/>
          <p:nvPr/>
        </p:nvSpPr>
        <p:spPr>
          <a:xfrm>
            <a:off x="5962531" y="3933056"/>
            <a:ext cx="3960440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88930"/>
      </p:ext>
    </p:extLst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FFAAC0B-7728-4E68-88EF-E0B45C6E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381000"/>
            <a:ext cx="36861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61360"/>
      </p:ext>
    </p:extLst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4760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3"/>
          <p:cNvSpPr>
            <a:spLocks noChangeArrowheads="1"/>
          </p:cNvSpPr>
          <p:nvPr/>
        </p:nvSpPr>
        <p:spPr bwMode="auto">
          <a:xfrm>
            <a:off x="967036" y="2741613"/>
            <a:ext cx="1080120" cy="759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0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3-7.</a:t>
            </a:r>
            <a:endParaRPr lang="en-US" altLang="ko-KR" sz="40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7476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제약 레이아웃 익히기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72" name="TextBox 31"/>
          <p:cNvSpPr txBox="1">
            <a:spLocks noChangeArrowheads="1"/>
          </p:cNvSpPr>
          <p:nvPr/>
        </p:nvSpPr>
        <p:spPr bwMode="auto">
          <a:xfrm>
            <a:off x="0" y="0"/>
            <a:ext cx="54308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안드로이드 스튜디오와 기본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848072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515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4483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상대 레이아웃 화면 배치</a:t>
            </a:r>
          </a:p>
        </p:txBody>
      </p:sp>
      <p:sp>
        <p:nvSpPr>
          <p:cNvPr id="64516" name="내용 개체 틀 2"/>
          <p:cNvSpPr txBox="1">
            <a:spLocks/>
          </p:cNvSpPr>
          <p:nvPr/>
        </p:nvSpPr>
        <p:spPr bwMode="auto">
          <a:xfrm>
            <a:off x="642938" y="1214438"/>
            <a:ext cx="9324975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레이아웃 파일에서 가운데 하나</a:t>
            </a: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아래쪽에 하나 배치</a:t>
            </a:r>
            <a:endParaRPr lang="en-US" altLang="ko-KR" sz="20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4518" name="_x177231120" descr="P02_S002_0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525" y="1844675"/>
            <a:ext cx="7800975" cy="44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9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5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635375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연결선으로 만드는 제약조건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7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9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뷰의 위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아래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왼쪽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오른쪽의 연결점을 부모 레이아웃의 벽면과 연결하면 제약조건 생성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같은 레이아웃 안에 들어있는 다른 뷰와 연결 가능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76810" name="_x43384128" descr="P02_S001_0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3" y="2290763"/>
            <a:ext cx="3103562" cy="35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4064000" y="2997200"/>
            <a:ext cx="540067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2563" indent="-1825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spcAft>
                <a:spcPct val="25000"/>
              </a:spcAft>
              <a:defRPr/>
            </a:pP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연결점을 연결할 수 있는 타깃</a:t>
            </a:r>
            <a:endParaRPr kumimoji="0"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  <a:cs typeface="Tahoma" panose="020B060403050404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25000"/>
              </a:spcAft>
              <a:buFont typeface="Arial" panose="020B0604020202020204" pitchFamily="34" charset="0"/>
              <a:buNone/>
              <a:defRPr/>
            </a:pPr>
            <a:r>
              <a:rPr kumimoji="0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anose="020B0604030504040204" pitchFamily="34" charset="0"/>
              </a:rPr>
              <a:t>    - </a:t>
            </a:r>
            <a:r>
              <a:rPr lang="ko-KR" altLang="en-US" sz="1600" dirty="0"/>
              <a:t>같은 레이아웃 안에 들어 있는 다른 뷰의 연결점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1600" dirty="0"/>
              <a:t>    - </a:t>
            </a:r>
            <a:r>
              <a:rPr lang="ko-KR" altLang="en-US" sz="1600" dirty="0"/>
              <a:t>부모 레이아웃의 연결점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1600" dirty="0"/>
              <a:t>    - </a:t>
            </a:r>
            <a:r>
              <a:rPr lang="ko-KR" altLang="en-US" sz="1600" dirty="0"/>
              <a:t>가이드라인</a:t>
            </a:r>
            <a:r>
              <a:rPr lang="en-US" altLang="ko-KR" sz="1600" dirty="0"/>
              <a:t>(Guideline)</a:t>
            </a:r>
            <a:endParaRPr lang="ko-KR" altLang="en-US" sz="1600" dirty="0"/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  <a:buFontTx/>
              <a:buNone/>
              <a:defRPr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3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7018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새로운 프로젝트 생성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SampleConstraintLayout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이라는 이름으로 새로운 프로젝트 생성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화면 왼쪽 윗부분에 버튼 추가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78857" name="_x43383728" descr="P02_S001_060_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088" y="2492375"/>
            <a:ext cx="30734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8" name="_x43383248" descr="P02_S001_06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7738" y="2047875"/>
            <a:ext cx="6545262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901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152876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연결선 생성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904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왼쪽과 위쪽에 있는 연결점을 부모 레이아웃의 벽면과 연결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80905" name="_x43384208" descr="P02_S001_0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" y="1779588"/>
            <a:ext cx="4876800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6" name="_x43384128" descr="P02_S001_06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8738" y="2341563"/>
            <a:ext cx="6154737" cy="407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7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949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447198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버튼 하나 더 추가하고 연결선 생성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952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버튼 추가 후 부모 레이아웃 및 기존 버튼과 연결선 생성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82953" name="_x43383248" descr="P02_S001_0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7513" y="1784350"/>
            <a:ext cx="6853237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997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화면 가운데에 뷰 배치하기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000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버튼 추가 후 위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아래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왼쪽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오른쪽 모두 부모 레이아웃과 연결선 생성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좌우 또는 위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아래를 쌍으로 연결하면 그 가운데에 배치됨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85001" name="_x43383248" descr="P02_S001_06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4363" y="2251075"/>
            <a:ext cx="63373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045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239553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바이어스 사용하기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048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양쪽 또는 상하로 연결된 경우 오른쪽 제약조건 미리보기 창에서 바이어스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(Bias)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를 이용해 위치 조정 가능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87049" name="_x43384208" descr="P02_S001_06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4850" y="2147888"/>
            <a:ext cx="5856288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0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093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1905000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뷰의 크기 조정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096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모서리에 있는 핸들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(Handle)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을 이용해 뷰의 크기 조정 가능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89097" name="_x43384208" descr="P02_S001_06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500" y="1916113"/>
            <a:ext cx="6421438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8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141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80841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뷰가 차지할 수 있는 여유공간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144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부모 레이아웃 안에서 뷰가 차지할 수 있는 여유공간은 레이아웃에 의해 결정됨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91145" name="_x43383248" descr="P02_S001_07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775" y="2338388"/>
            <a:ext cx="4238625" cy="357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189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2682875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가이드라인 사용하기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192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일정 기준선으로 뷰를 정렬할 때나 기준선에 맞추어 추가할 때 사용됨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93193" name="_x43383248" descr="P02_S001_07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713" y="1717675"/>
            <a:ext cx="2981325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94" name="_x43384128" descr="P02_S001_07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4925" y="1981200"/>
            <a:ext cx="5770563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9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237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4662488" cy="369887"/>
          </a:xfrm>
        </p:spPr>
        <p:txBody>
          <a:bodyPr/>
          <a:lstStyle/>
          <a:p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코드로 만들어지는 가이드라인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240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XML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레이아웃 파일에서 원본 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XML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을 보면 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Guideline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태그로 만들어짐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00125" y="1928813"/>
            <a:ext cx="7959725" cy="423703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000000"/>
                </a:solidFill>
              </a:rPr>
              <a:t>&lt;</a:t>
            </a:r>
            <a:r>
              <a:rPr lang="en-US" altLang="ko-KR" b="1" dirty="0">
                <a:solidFill>
                  <a:srgbClr val="000080"/>
                </a:solidFill>
              </a:rPr>
              <a:t>android.support.constraint.Guideline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</a:rPr>
              <a:t>"wrap_content"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</a:rPr>
              <a:t>"wrap_content"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</a:rPr>
              <a:t>:id=</a:t>
            </a:r>
            <a:r>
              <a:rPr lang="en-US" altLang="ko-KR" b="1" dirty="0">
                <a:solidFill>
                  <a:srgbClr val="008000"/>
                </a:solidFill>
              </a:rPr>
              <a:t>"@+id/guideline"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</a:rPr>
              <a:t>:orientation=</a:t>
            </a:r>
            <a:r>
              <a:rPr lang="en-US" altLang="ko-KR" b="1" dirty="0">
                <a:solidFill>
                  <a:srgbClr val="008000"/>
                </a:solidFill>
              </a:rPr>
              <a:t>"vertical"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</a:rPr>
              <a:t>tools</a:t>
            </a:r>
            <a:r>
              <a:rPr lang="en-US" altLang="ko-KR" b="1" dirty="0">
                <a:solidFill>
                  <a:srgbClr val="0000FF"/>
                </a:solidFill>
              </a:rPr>
              <a:t>:layout_editor_absoluteY=</a:t>
            </a:r>
            <a:r>
              <a:rPr lang="en-US" altLang="ko-KR" b="1" dirty="0">
                <a:solidFill>
                  <a:srgbClr val="008000"/>
                </a:solidFill>
              </a:rPr>
              <a:t>"0dp"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</a:rPr>
              <a:t>tools</a:t>
            </a:r>
            <a:r>
              <a:rPr lang="en-US" altLang="ko-KR" b="1" dirty="0">
                <a:solidFill>
                  <a:srgbClr val="0000FF"/>
                </a:solidFill>
              </a:rPr>
              <a:t>:layout_editor_absoluteX=</a:t>
            </a:r>
            <a:r>
              <a:rPr lang="en-US" altLang="ko-KR" b="1" dirty="0">
                <a:solidFill>
                  <a:srgbClr val="008000"/>
                </a:solidFill>
              </a:rPr>
              <a:t>"20dp"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</a:rPr>
              <a:t>app</a:t>
            </a:r>
            <a:r>
              <a:rPr lang="en-US" altLang="ko-KR" b="1" dirty="0">
                <a:solidFill>
                  <a:srgbClr val="0000FF"/>
                </a:solidFill>
              </a:rPr>
              <a:t>:layout_constraintGuide_begin=</a:t>
            </a:r>
            <a:r>
              <a:rPr lang="en-US" altLang="ko-KR" b="1" dirty="0">
                <a:solidFill>
                  <a:srgbClr val="008000"/>
                </a:solidFill>
              </a:rPr>
              <a:t>"100dp" </a:t>
            </a:r>
            <a:r>
              <a:rPr lang="en-US" altLang="ko-KR" dirty="0">
                <a:solidFill>
                  <a:srgbClr val="000000"/>
                </a:solidFill>
              </a:rPr>
              <a:t>/&gt;</a:t>
            </a:r>
            <a:endParaRPr lang="ko-KR" altLang="en-US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000000"/>
                </a:solidFill>
              </a:rPr>
              <a:t>...</a:t>
            </a:r>
            <a:endParaRPr lang="ko-KR" altLang="en-US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ko-KR" altLang="en-US" kern="100" dirty="0">
              <a:latin typeface="Times New Roman" panose="02020603050405020304" pitchFamily="18" charset="0"/>
            </a:endParaRPr>
          </a:p>
        </p:txBody>
      </p:sp>
      <p:sp>
        <p:nvSpPr>
          <p:cNvPr id="95242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상대 레이아웃의 속성 사용</a:t>
            </a: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568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996" y="1268760"/>
            <a:ext cx="4191000" cy="180975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550" y="3717032"/>
            <a:ext cx="4552950" cy="17621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06996" y="33569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</a:t>
            </a:r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9604" y="868635"/>
            <a:ext cx="3467100" cy="5800725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285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4587875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가이드라인에 맞추어 버튼 추가하기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288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가이드라인에 맞추어 버튼 세 개 추가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97289" name="_x43384368" descr="P02_S001_07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5988" y="1730375"/>
            <a:ext cx="8383587" cy="45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90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333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4298950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가이드라인의 원본 코드 살펴보기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336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xmlns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로 시작하는 속성</a:t>
            </a: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, android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로 시작하는 속성 등이 있음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00125" y="1928813"/>
            <a:ext cx="7959725" cy="423703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i="1" dirty="0">
                <a:solidFill>
                  <a:srgbClr val="000000"/>
                </a:solidFill>
              </a:rPr>
              <a:t>&lt;?</a:t>
            </a:r>
            <a:r>
              <a:rPr lang="en-US" altLang="ko-KR" b="1" dirty="0">
                <a:solidFill>
                  <a:srgbClr val="0000FF"/>
                </a:solidFill>
              </a:rPr>
              <a:t>xml version=</a:t>
            </a:r>
            <a:r>
              <a:rPr lang="en-US" altLang="ko-KR" b="1" dirty="0">
                <a:solidFill>
                  <a:srgbClr val="008000"/>
                </a:solidFill>
              </a:rPr>
              <a:t>"1.0" </a:t>
            </a:r>
            <a:r>
              <a:rPr lang="en-US" altLang="ko-KR" b="1" dirty="0">
                <a:solidFill>
                  <a:srgbClr val="0000FF"/>
                </a:solidFill>
              </a:rPr>
              <a:t>encoding=</a:t>
            </a:r>
            <a:r>
              <a:rPr lang="en-US" altLang="ko-KR" b="1" dirty="0">
                <a:solidFill>
                  <a:srgbClr val="008000"/>
                </a:solidFill>
              </a:rPr>
              <a:t>"utf-8"</a:t>
            </a:r>
            <a:r>
              <a:rPr lang="en-US" altLang="ko-KR" i="1" dirty="0">
                <a:solidFill>
                  <a:srgbClr val="000000"/>
                </a:solidFill>
              </a:rPr>
              <a:t>?&gt;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</a:rPr>
              <a:t>&lt;</a:t>
            </a:r>
            <a:r>
              <a:rPr lang="en-US" altLang="ko-KR" b="1" dirty="0">
                <a:solidFill>
                  <a:srgbClr val="000080"/>
                </a:solidFill>
              </a:rPr>
              <a:t>android.support.constraint.ConstraintLayout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0000FF"/>
                </a:solidFill>
              </a:rPr>
              <a:t>xmlns:</a:t>
            </a:r>
            <a:r>
              <a:rPr lang="en-US" altLang="ko-KR" b="1" dirty="0">
                <a:solidFill>
                  <a:srgbClr val="660E7A"/>
                </a:solidFill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8000"/>
                </a:solidFill>
              </a:rPr>
              <a:t>"http://schemas.android.com/apk/res/android"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0000FF"/>
                </a:solidFill>
              </a:rPr>
              <a:t>xmlns:</a:t>
            </a:r>
            <a:r>
              <a:rPr lang="en-US" altLang="ko-KR" b="1" dirty="0">
                <a:solidFill>
                  <a:srgbClr val="660E7A"/>
                </a:solidFill>
              </a:rPr>
              <a:t>app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8000"/>
                </a:solidFill>
              </a:rPr>
              <a:t>"http://schemas.android.com/apk/res-auto"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0000FF"/>
                </a:solidFill>
              </a:rPr>
              <a:t>xmlns:</a:t>
            </a:r>
            <a:r>
              <a:rPr lang="en-US" altLang="ko-KR" b="1" dirty="0">
                <a:solidFill>
                  <a:srgbClr val="660E7A"/>
                </a:solidFill>
              </a:rPr>
              <a:t>tools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8000"/>
                </a:solidFill>
              </a:rPr>
              <a:t>"http://schemas.android.com/tools"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</a:rPr>
              <a:t>"match_parent"</a:t>
            </a: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</a:rPr>
              <a:t>"match_parent"</a:t>
            </a:r>
            <a:r>
              <a:rPr lang="en-US" altLang="ko-KR" dirty="0">
                <a:solidFill>
                  <a:srgbClr val="000000"/>
                </a:solidFill>
              </a:rPr>
              <a:t>&gt;</a:t>
            </a:r>
            <a:endParaRPr lang="ko-KR" altLang="en-US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  <a:defRPr/>
            </a:pPr>
            <a:endParaRPr lang="ko-KR" altLang="en-US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000000"/>
                </a:solidFill>
              </a:rPr>
              <a:t>...</a:t>
            </a:r>
            <a:endParaRPr lang="ko-KR" altLang="en-US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>
              <a:lnSpc>
                <a:spcPct val="150000"/>
              </a:lnSpc>
              <a:defRPr/>
            </a:pPr>
            <a:endParaRPr lang="ko-KR" altLang="en-US" kern="1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ko-KR" altLang="en-US" kern="100" dirty="0">
              <a:latin typeface="Times New Roman" panose="02020603050405020304" pitchFamily="18" charset="0"/>
            </a:endParaRPr>
          </a:p>
        </p:txBody>
      </p:sp>
      <p:sp>
        <p:nvSpPr>
          <p:cNvPr id="99338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381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221038" cy="369887"/>
          </a:xfrm>
        </p:spPr>
        <p:txBody>
          <a:bodyPr/>
          <a:lstStyle/>
          <a:p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코드의 접두어 의미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384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en-US" altLang="ko-KR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XML </a:t>
            </a: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레이아웃 코드에서 접두어가 가지는 의미가 있음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_x126414328"/>
          <p:cNvSpPr>
            <a:spLocks noChangeArrowheads="1"/>
          </p:cNvSpPr>
          <p:nvPr/>
        </p:nvSpPr>
        <p:spPr bwMode="auto">
          <a:xfrm>
            <a:off x="890588" y="2119313"/>
            <a:ext cx="8688387" cy="2687637"/>
          </a:xfrm>
          <a:prstGeom prst="roundRect">
            <a:avLst>
              <a:gd name="adj" fmla="val 3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ctr"/>
          <a:lstStyle/>
          <a:p>
            <a:pPr marL="342900" indent="-342900" algn="just">
              <a:lnSpc>
                <a:spcPct val="200000"/>
              </a:lnSpc>
              <a:buFontTx/>
              <a:buAutoNum type="arabicParenBoth"/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xmlns:android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기본 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SDK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포함되어 있는 속성을 사용합니다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(2) xmlns:app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프로젝트에서 사용하는 외부 라이브러리에 포함되어 있는 속성을 사용합니다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(3) xmlns:tools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 스튜디오의 디자이너 도구 등에서 화면에 보여줄 때 사용합니다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속성은 앱이 실행될 때는 적용되지 않고 안드로이드 스튜디오에서만 적용됩니다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38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5053013" y="755967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429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5038725" cy="369887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연결선이 만들어내는 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속성의 형식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432" name="내용 개체 틀 2"/>
          <p:cNvSpPr txBox="1">
            <a:spLocks/>
          </p:cNvSpPr>
          <p:nvPr/>
        </p:nvSpPr>
        <p:spPr bwMode="auto">
          <a:xfrm>
            <a:off x="463550" y="1125538"/>
            <a:ext cx="92884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kumimoji="0" lang="ko-KR" altLang="en-US" sz="1800" b="1">
                <a:latin typeface="나눔고딕" pitchFamily="50" charset="-127"/>
                <a:ea typeface="나눔고딕" pitchFamily="50" charset="-127"/>
                <a:cs typeface="Tahoma" pitchFamily="34" charset="0"/>
              </a:rPr>
              <a:t>일정한 규칙으로 만들어짐</a:t>
            </a:r>
            <a:endParaRPr kumimoji="0" lang="en-US" altLang="ko-KR" sz="1800" b="1"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pic>
        <p:nvPicPr>
          <p:cNvPr id="103433" name="_x43384128" descr="P02_S001_08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2371725"/>
            <a:ext cx="7153275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34" name="_x194154608"/>
          <p:cNvSpPr>
            <a:spLocks noChangeArrowheads="1"/>
          </p:cNvSpPr>
          <p:nvPr/>
        </p:nvSpPr>
        <p:spPr bwMode="auto">
          <a:xfrm>
            <a:off x="1476375" y="1646238"/>
            <a:ext cx="7153275" cy="582612"/>
          </a:xfrm>
          <a:prstGeom prst="roundRect">
            <a:avLst>
              <a:gd name="adj" fmla="val 3000"/>
            </a:avLst>
          </a:prstGeom>
          <a:solidFill>
            <a:srgbClr val="D6D6D6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just"/>
            <a:r>
              <a:rPr lang="en-US" altLang="ko-KR" sz="1600" b="1">
                <a:solidFill>
                  <a:srgbClr val="002E8A"/>
                </a:solidFill>
                <a:latin typeface="나눔고딕 ExtraBold" pitchFamily="50" charset="-127"/>
                <a:ea typeface="나눔고딕 ExtraBold" pitchFamily="50" charset="-127"/>
              </a:rPr>
              <a:t>layout_constraint[</a:t>
            </a:r>
            <a:r>
              <a:rPr lang="ko-KR" altLang="en-US" sz="1600" b="1">
                <a:solidFill>
                  <a:srgbClr val="002E8A"/>
                </a:solidFill>
                <a:latin typeface="나눔고딕 ExtraBold" pitchFamily="50" charset="-127"/>
                <a:ea typeface="나눔고딕 ExtraBold" pitchFamily="50" charset="-127"/>
              </a:rPr>
              <a:t>소스 뷰의 연결점</a:t>
            </a:r>
            <a:r>
              <a:rPr lang="en-US" altLang="ko-KR" sz="1600" b="1">
                <a:solidFill>
                  <a:srgbClr val="002E8A"/>
                </a:solidFill>
                <a:latin typeface="나눔고딕 ExtraBold" pitchFamily="50" charset="-127"/>
                <a:ea typeface="나눔고딕 ExtraBold" pitchFamily="50" charset="-127"/>
              </a:rPr>
              <a:t>]_[</a:t>
            </a:r>
            <a:r>
              <a:rPr lang="ko-KR" altLang="en-US" sz="1600" b="1">
                <a:solidFill>
                  <a:srgbClr val="002E8A"/>
                </a:solidFill>
                <a:latin typeface="나눔고딕 ExtraBold" pitchFamily="50" charset="-127"/>
                <a:ea typeface="나눔고딕 ExtraBold" pitchFamily="50" charset="-127"/>
              </a:rPr>
              <a:t>타깃 뷰의 연결점</a:t>
            </a:r>
            <a:r>
              <a:rPr lang="en-US" altLang="ko-KR" sz="1600" b="1">
                <a:solidFill>
                  <a:srgbClr val="002E8A"/>
                </a:solidFill>
                <a:latin typeface="나눔고딕 ExtraBold" pitchFamily="50" charset="-127"/>
                <a:ea typeface="나눔고딕 ExtraBold" pitchFamily="50" charset="-127"/>
              </a:rPr>
              <a:t>]="[</a:t>
            </a:r>
            <a:r>
              <a:rPr lang="ko-KR" altLang="en-US" sz="1600" b="1">
                <a:solidFill>
                  <a:srgbClr val="002E8A"/>
                </a:solidFill>
                <a:latin typeface="나눔고딕 ExtraBold" pitchFamily="50" charset="-127"/>
                <a:ea typeface="나눔고딕 ExtraBold" pitchFamily="50" charset="-127"/>
              </a:rPr>
              <a:t>타깃 뷰의 </a:t>
            </a:r>
            <a:r>
              <a:rPr lang="en-US" altLang="ko-KR" sz="1600" b="1">
                <a:solidFill>
                  <a:srgbClr val="002E8A"/>
                </a:solidFill>
                <a:latin typeface="나눔고딕 ExtraBold" pitchFamily="50" charset="-127"/>
                <a:ea typeface="나눔고딕 ExtraBold" pitchFamily="50" charset="-127"/>
              </a:rPr>
              <a:t>id]"</a:t>
            </a:r>
            <a:endParaRPr lang="en-US" altLang="ko-KR" sz="1600">
              <a:solidFill>
                <a:srgbClr val="002E8A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343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제약 레이아웃 익히기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1384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5" name="Rectangle 3"/>
          <p:cNvSpPr>
            <a:spLocks noChangeArrowheads="1"/>
          </p:cNvSpPr>
          <p:nvPr/>
        </p:nvSpPr>
        <p:spPr bwMode="auto">
          <a:xfrm>
            <a:off x="1039044" y="2741613"/>
            <a:ext cx="1008112" cy="8314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0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3-8.</a:t>
            </a:r>
            <a:endParaRPr lang="en-US" altLang="ko-KR" sz="40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0138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프레임 레이아웃과 뷰의 전환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396" name="TextBox 31"/>
          <p:cNvSpPr txBox="1">
            <a:spLocks noChangeArrowheads="1"/>
          </p:cNvSpPr>
          <p:nvPr/>
        </p:nvSpPr>
        <p:spPr bwMode="auto">
          <a:xfrm>
            <a:off x="0" y="0"/>
            <a:ext cx="53594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CH2.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레이아웃과 기본 위젯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869359"/>
      </p:ext>
    </p:extLst>
  </p:cSld>
  <p:clrMapOvr>
    <a:masterClrMapping/>
  </p:clrMapOvr>
  <p:transition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1266825" y="2836863"/>
            <a:ext cx="3700463" cy="3168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427" name="제목 1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2268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</a:p>
        </p:txBody>
      </p:sp>
      <p:sp>
        <p:nvSpPr>
          <p:cNvPr id="103428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10"/>
          <p:cNvSpPr>
            <a:spLocks noChangeArrowheads="1"/>
          </p:cNvSpPr>
          <p:nvPr/>
        </p:nvSpPr>
        <p:spPr bwMode="auto">
          <a:xfrm>
            <a:off x="2641600" y="6186488"/>
            <a:ext cx="4446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프레임 레이아웃과 가시성 속성의 사용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431" name="내용 개체 틀 2"/>
          <p:cNvSpPr txBox="1">
            <a:spLocks/>
          </p:cNvSpPr>
          <p:nvPr/>
        </p:nvSpPr>
        <p:spPr bwMode="auto">
          <a:xfrm>
            <a:off x="642938" y="1052513"/>
            <a:ext cx="942816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한 번에 하나의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뷰만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보여주며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다른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뷰들은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그 아래에 중첩되어 쌓임</a:t>
            </a: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중첩되는 효과와 함께 </a:t>
            </a:r>
            <a:r>
              <a:rPr lang="ko-KR" altLang="en-US" sz="2000" b="1" dirty="0" err="1">
                <a:latin typeface="나눔고딕" pitchFamily="50" charset="-127"/>
                <a:ea typeface="나눔고딕" pitchFamily="50" charset="-127"/>
              </a:rPr>
              <a:t>뷰의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 가시성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(Visibility) </a:t>
            </a: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속성을 이용해 다양한 화면 구성이 가능함 </a:t>
            </a:r>
            <a:r>
              <a:rPr lang="en-US" altLang="ko-KR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*</a:t>
            </a:r>
            <a:r>
              <a:rPr lang="ko-KR" altLang="en-US" sz="1600" b="1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뷰플리퍼</a:t>
            </a:r>
            <a:r>
              <a:rPr lang="en-US" altLang="ko-KR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ViewFlipper</a:t>
            </a:r>
            <a:r>
              <a:rPr lang="en-US" altLang="ko-KR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와 뷰페이저</a:t>
            </a:r>
            <a:r>
              <a:rPr lang="en-US" altLang="ko-KR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ViewPager</a:t>
            </a:r>
            <a:r>
              <a:rPr lang="en-US" altLang="ko-KR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클래스를 이용해서 화면전환가능</a:t>
            </a:r>
            <a:endParaRPr lang="en-US" altLang="ko-KR" sz="16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38275" y="2659063"/>
            <a:ext cx="3700463" cy="3168650"/>
          </a:xfrm>
          <a:prstGeom prst="rect">
            <a:avLst/>
          </a:prstGeom>
          <a:solidFill>
            <a:srgbClr val="FFEDB3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95438" y="2349500"/>
            <a:ext cx="3735387" cy="330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10"/>
          <p:cNvSpPr>
            <a:spLocks noChangeArrowheads="1"/>
          </p:cNvSpPr>
          <p:nvPr/>
        </p:nvSpPr>
        <p:spPr bwMode="auto">
          <a:xfrm>
            <a:off x="390525" y="2878138"/>
            <a:ext cx="936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중첩</a:t>
            </a:r>
          </a:p>
        </p:txBody>
      </p:sp>
      <p:sp>
        <p:nvSpPr>
          <p:cNvPr id="32" name="오른쪽 화살표 31"/>
          <p:cNvSpPr/>
          <p:nvPr/>
        </p:nvSpPr>
        <p:spPr>
          <a:xfrm>
            <a:off x="5435600" y="3433763"/>
            <a:ext cx="460375" cy="50006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66888" y="2492375"/>
            <a:ext cx="3376612" cy="29718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A</a:t>
            </a:r>
          </a:p>
          <a:p>
            <a:pPr eaLnBrk="1" fontAlgn="b" latinLnBrk="1" hangingPunct="1"/>
            <a:r>
              <a:rPr lang="ko-KR" altLang="en-US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김진수</a:t>
            </a:r>
            <a:endParaRPr lang="en-US" altLang="ko-KR" sz="2400">
              <a:solidFill>
                <a:srgbClr val="7F7F7F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992813" y="2836863"/>
            <a:ext cx="3700462" cy="3168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64263" y="2659063"/>
            <a:ext cx="3700462" cy="3168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21425" y="2349500"/>
            <a:ext cx="3735388" cy="330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92875" y="2492375"/>
            <a:ext cx="3376613" cy="2971800"/>
          </a:xfrm>
          <a:prstGeom prst="rect">
            <a:avLst/>
          </a:prstGeom>
          <a:solidFill>
            <a:srgbClr val="FFEDB3"/>
          </a:solidFill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B</a:t>
            </a:r>
          </a:p>
          <a:p>
            <a:pPr eaLnBrk="1" fontAlgn="b" latinLnBrk="1" hangingPunct="1"/>
            <a:r>
              <a:rPr lang="ko-KR" altLang="en-US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이하늬</a:t>
            </a:r>
            <a:endParaRPr lang="en-US" altLang="ko-KR" sz="2400">
              <a:solidFill>
                <a:srgbClr val="7F7F7F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  <a:p>
            <a:pPr eaLnBrk="1" fontAlgn="b" latinLnBrk="1" hangingPunct="1"/>
            <a:r>
              <a:rPr lang="en-US" altLang="ko-KR" sz="2400">
                <a:solidFill>
                  <a:srgbClr val="7F7F7F"/>
                </a:solidFill>
                <a:latin typeface="나눔고딕" pitchFamily="50" charset="-127"/>
                <a:ea typeface="나눔고딕" pitchFamily="50" charset="-127"/>
              </a:rPr>
              <a:t>…</a:t>
            </a:r>
          </a:p>
        </p:txBody>
      </p:sp>
      <p:sp>
        <p:nvSpPr>
          <p:cNvPr id="44" name="직사각형 10"/>
          <p:cNvSpPr>
            <a:spLocks noChangeArrowheads="1"/>
          </p:cNvSpPr>
          <p:nvPr/>
        </p:nvSpPr>
        <p:spPr bwMode="auto">
          <a:xfrm>
            <a:off x="7519988" y="6130925"/>
            <a:ext cx="2165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뷰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전환</a:t>
            </a: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xmlns="" id="{CCDCAC09-7A84-4924-98B6-881765EEA76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2075" y="92075"/>
          <a:ext cx="922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포장기 셸 개체" showAsIcon="1" r:id="rId4" imgW="922320" imgH="439560" progId="Package">
                  <p:embed/>
                </p:oleObj>
              </mc:Choice>
              <mc:Fallback>
                <p:oleObj name="포장기 셸 개체" showAsIcon="1" r:id="rId4" imgW="922320" imgH="439560" progId="Package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xmlns="" id="{CCDCAC09-7A84-4924-98B6-881765EEA7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922338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xmlns="" id="{6C1C0EEE-B53F-4E4C-9328-FD64EF06393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2075" y="92075"/>
          <a:ext cx="922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포장기 셸 개체" showAsIcon="1" r:id="rId6" imgW="922320" imgH="439560" progId="Package">
                  <p:embed/>
                </p:oleObj>
              </mc:Choice>
              <mc:Fallback>
                <p:oleObj name="포장기 셸 개체" showAsIcon="1" r:id="rId6" imgW="922320" imgH="439560" progId="Package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xmlns="" id="{6C1C0EEE-B53F-4E4C-9328-FD64EF0639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922338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1215855"/>
      </p:ext>
    </p:extLst>
  </p:cSld>
  <p:clrMapOvr>
    <a:masterClrMapping/>
  </p:clrMapOvr>
  <p:transition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제목 19"/>
          <p:cNvSpPr>
            <a:spLocks noGrp="1"/>
          </p:cNvSpPr>
          <p:nvPr>
            <p:ph type="title"/>
          </p:nvPr>
        </p:nvSpPr>
        <p:spPr>
          <a:xfrm>
            <a:off x="828675" y="201613"/>
            <a:ext cx="1886607" cy="369332"/>
          </a:xfrm>
        </p:spPr>
        <p:txBody>
          <a:bodyPr/>
          <a:lstStyle/>
          <a:p>
            <a:r>
              <a:rPr lang="en-US" altLang="ko-KR" dirty="0" err="1">
                <a:effectLst/>
                <a:latin typeface="나눔고딕" pitchFamily="50" charset="-127"/>
                <a:ea typeface="나눔고딕" pitchFamily="50" charset="-127"/>
              </a:rPr>
              <a:t>FrameLayout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478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5809369-D9C9-4211-B86C-F42468651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636" y="320057"/>
            <a:ext cx="3695700" cy="6086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F3B2C5C-5D1F-4C6D-9756-65847F61D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72" y="1335939"/>
            <a:ext cx="5743575" cy="3943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619935"/>
      </p:ext>
    </p:extLst>
  </p:cSld>
  <p:clrMapOvr>
    <a:masterClrMapping/>
  </p:clrMapOvr>
  <p:transition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그룹 22"/>
          <p:cNvGrpSpPr>
            <a:grpSpLocks/>
          </p:cNvGrpSpPr>
          <p:nvPr/>
        </p:nvGrpSpPr>
        <p:grpSpPr bwMode="auto">
          <a:xfrm>
            <a:off x="785813" y="3643313"/>
            <a:ext cx="2786062" cy="1000125"/>
            <a:chOff x="785782" y="3000372"/>
            <a:chExt cx="2857520" cy="822325"/>
          </a:xfrm>
        </p:grpSpPr>
        <p:sp>
          <p:nvSpPr>
            <p:cNvPr id="107540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</a:t>
              </a:r>
            </a:p>
          </p:txBody>
        </p:sp>
        <p:sp>
          <p:nvSpPr>
            <p:cNvPr id="107541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5750" y="1285875"/>
            <a:ext cx="3786188" cy="1143000"/>
            <a:chOff x="0" y="0"/>
            <a:chExt cx="1232" cy="975"/>
          </a:xfrm>
        </p:grpSpPr>
        <p:sp>
          <p:nvSpPr>
            <p:cNvPr id="107536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107537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107538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fontAlgn="b" latinLnBrk="1" hangingPunct="1"/>
                <a:r>
                  <a:rPr lang="ko-KR" altLang="en-US" sz="1800" b="1">
                    <a:latin typeface="나눔고딕" pitchFamily="50" charset="-127"/>
                    <a:ea typeface="나눔고딕" pitchFamily="50" charset="-127"/>
                  </a:rPr>
                  <a:t>뷰 전환 예제</a:t>
                </a:r>
              </a:p>
            </p:txBody>
          </p:sp>
          <p:sp>
            <p:nvSpPr>
              <p:cNvPr id="107539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sp>
        <p:nvSpPr>
          <p:cNvPr id="24" name="오른쪽 화살표 23"/>
          <p:cNvSpPr/>
          <p:nvPr/>
        </p:nvSpPr>
        <p:spPr>
          <a:xfrm>
            <a:off x="8153400" y="2092325"/>
            <a:ext cx="250825" cy="296863"/>
          </a:xfrm>
          <a:prstGeom prst="rightArrow">
            <a:avLst/>
          </a:prstGeom>
          <a:solidFill>
            <a:srgbClr val="7030A0"/>
          </a:solidFill>
          <a:ln w="19050">
            <a:solidFill>
              <a:srgbClr val="B17E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7525" name="그룹 25"/>
          <p:cNvGrpSpPr>
            <a:grpSpLocks/>
          </p:cNvGrpSpPr>
          <p:nvPr/>
        </p:nvGrpSpPr>
        <p:grpSpPr bwMode="auto">
          <a:xfrm>
            <a:off x="3643313" y="3643313"/>
            <a:ext cx="2786062" cy="1000125"/>
            <a:chOff x="785782" y="3000372"/>
            <a:chExt cx="2857520" cy="822325"/>
          </a:xfrm>
        </p:grpSpPr>
        <p:sp>
          <p:nvSpPr>
            <p:cNvPr id="107534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</a:t>
              </a:r>
            </a:p>
          </p:txBody>
        </p:sp>
        <p:sp>
          <p:nvSpPr>
            <p:cNvPr id="107535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107526" name="직사각형 27"/>
          <p:cNvSpPr>
            <a:spLocks noChangeArrowheads="1"/>
          </p:cNvSpPr>
          <p:nvPr/>
        </p:nvSpPr>
        <p:spPr bwMode="auto">
          <a:xfrm>
            <a:off x="785813" y="2428875"/>
            <a:ext cx="51435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프레임 레이아웃을 이용해 뷰를 중첩하여 만들기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이미지를 누르면 다른 이미지로 전환하기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7527" name="직사각형 27"/>
          <p:cNvSpPr>
            <a:spLocks noChangeArrowheads="1"/>
          </p:cNvSpPr>
          <p:nvPr/>
        </p:nvSpPr>
        <p:spPr bwMode="auto">
          <a:xfrm>
            <a:off x="714375" y="4643438"/>
            <a:ext cx="2786063" cy="67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레이아웃 코드 작성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activity_frame.xml</a:t>
            </a:r>
          </a:p>
        </p:txBody>
      </p:sp>
      <p:sp>
        <p:nvSpPr>
          <p:cNvPr id="107528" name="직사각형 27"/>
          <p:cNvSpPr>
            <a:spLocks noChangeArrowheads="1"/>
          </p:cNvSpPr>
          <p:nvPr/>
        </p:nvSpPr>
        <p:spPr bwMode="auto">
          <a:xfrm>
            <a:off x="3571875" y="4643438"/>
            <a:ext cx="2786063" cy="67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 코드 작성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FrameActivity.java</a:t>
            </a:r>
          </a:p>
        </p:txBody>
      </p:sp>
      <p:sp>
        <p:nvSpPr>
          <p:cNvPr id="107529" name="제목 1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2268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531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7532" name="_x177227520" descr="P02_S002_0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67738" y="895350"/>
            <a:ext cx="1635125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33" name="_x177227680" descr="P02_S002_03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7788" y="889000"/>
            <a:ext cx="1635125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7FF2602-1341-4892-82FF-76925530999D}"/>
              </a:ext>
            </a:extLst>
          </p:cNvPr>
          <p:cNvSpPr txBox="1"/>
          <p:nvPr/>
        </p:nvSpPr>
        <p:spPr>
          <a:xfrm>
            <a:off x="801688" y="5828312"/>
            <a:ext cx="3243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이미지 복사 </a:t>
            </a:r>
            <a:r>
              <a:rPr lang="en-US" altLang="ko-KR" b="1" dirty="0">
                <a:solidFill>
                  <a:srgbClr val="FF0000"/>
                </a:solidFill>
              </a:rPr>
              <a:t>: image01, image02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14267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674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5108771" cy="369332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프레임 레이아웃과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뷰의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전환 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– xml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화면</a:t>
            </a:r>
          </a:p>
        </p:txBody>
      </p:sp>
      <p:sp>
        <p:nvSpPr>
          <p:cNvPr id="113675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012" y="1412776"/>
            <a:ext cx="7505700" cy="3295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4807901"/>
      </p:ext>
    </p:extLst>
  </p:cSld>
  <p:clrMapOvr>
    <a:masterClrMapping/>
  </p:clrMapOvr>
  <p:transition>
    <p:dissolv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1213" y="1143000"/>
            <a:ext cx="61245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674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5108771" cy="369332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프레임 레이아웃과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뷰의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전환 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– xml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화면</a:t>
            </a:r>
          </a:p>
        </p:txBody>
      </p:sp>
      <p:sp>
        <p:nvSpPr>
          <p:cNvPr id="113675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79204" y="3140968"/>
            <a:ext cx="3672408" cy="64807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407196" y="4581128"/>
            <a:ext cx="3672408" cy="64807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727288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606425" y="1052513"/>
            <a:ext cx="9001125" cy="5040312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spcAft>
                <a:spcPts val="0"/>
              </a:spcAft>
              <a:tabLst>
                <a:tab pos="9306560" algn="l"/>
              </a:tabLst>
              <a:defRPr/>
            </a:pPr>
            <a:r>
              <a:rPr lang="en-US" altLang="ko-KR" i="1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&lt;?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xml version=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"1.0" 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encoding=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"utf-8"</a:t>
            </a:r>
            <a:r>
              <a:rPr lang="en-US" altLang="ko-KR" i="1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?&gt;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RelativeLayout 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xmlns: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"http://schemas.android.com/apk/res/android"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Button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:id=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"@+id/button1"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:layout_alignParentLeft=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"true"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:layout_alignParentStart=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"true“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       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:layout_above=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"@+id/button2"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:text=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"Button1"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:background=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"#ff0088ff"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/&gt;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kern="100" dirty="0">
                <a:cs typeface="Times New Roman" panose="02020603050405020304" pitchFamily="18" charset="0"/>
              </a:rPr>
              <a:t> </a:t>
            </a:r>
            <a:endParaRPr lang="ko-KR" altLang="ko-KR" kern="100" dirty="0"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7325" y="5949950"/>
            <a:ext cx="1511300" cy="306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b" latinLnBrk="1" hangingPunct="1">
              <a:defRPr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Continued..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564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상대 레이아웃의 속성 사용</a:t>
            </a: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6567" name="_x177229760" descr="P02_S002_0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9400" y="2322513"/>
            <a:ext cx="4168775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8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23020" y="4581128"/>
            <a:ext cx="3960440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674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5806077" cy="369332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프레임 레이아웃과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뷰의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전환 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자바코드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3675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5228" y="561975"/>
            <a:ext cx="5857875" cy="6296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1352538"/>
      </p:ext>
    </p:extLst>
  </p:cSld>
  <p:clrMapOvr>
    <a:masterClrMapping/>
  </p:clrMapOvr>
  <p:transition>
    <p:dissolv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9164" y="1124744"/>
            <a:ext cx="5676900" cy="5086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제목 10">
            <a:extLst>
              <a:ext uri="{FF2B5EF4-FFF2-40B4-BE49-F238E27FC236}">
                <a16:creationId xmlns:a16="http://schemas.microsoft.com/office/drawing/2014/main" xmlns="" id="{C847FA47-DCE1-4D45-85EF-7D8BC85DE061}"/>
              </a:ext>
            </a:extLst>
          </p:cNvPr>
          <p:cNvSpPr txBox="1">
            <a:spLocks/>
          </p:cNvSpPr>
          <p:nvPr/>
        </p:nvSpPr>
        <p:spPr bwMode="auto">
          <a:xfrm>
            <a:off x="751012" y="188640"/>
            <a:ext cx="580607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프레임 레이아웃과 뷰의 전환 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자바코드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216479"/>
      </p:ext>
    </p:extLst>
  </p:cSld>
  <p:clrMapOvr>
    <a:masterClrMapping/>
  </p:clrMapOvr>
  <p:transition>
    <p:dissolv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/>
          <p:cNvGrpSpPr>
            <a:grpSpLocks/>
          </p:cNvGrpSpPr>
          <p:nvPr/>
        </p:nvGrpSpPr>
        <p:grpSpPr bwMode="auto">
          <a:xfrm>
            <a:off x="785813" y="3643313"/>
            <a:ext cx="2786062" cy="1000125"/>
            <a:chOff x="785782" y="3000372"/>
            <a:chExt cx="2857520" cy="822325"/>
          </a:xfrm>
        </p:grpSpPr>
        <p:sp>
          <p:nvSpPr>
            <p:cNvPr id="107540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</a:t>
              </a:r>
            </a:p>
          </p:txBody>
        </p:sp>
        <p:sp>
          <p:nvSpPr>
            <p:cNvPr id="107541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5750" y="1285875"/>
            <a:ext cx="3786188" cy="1143000"/>
            <a:chOff x="0" y="0"/>
            <a:chExt cx="1232" cy="975"/>
          </a:xfrm>
        </p:grpSpPr>
        <p:sp>
          <p:nvSpPr>
            <p:cNvPr id="107536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107538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fontAlgn="b" latinLnBrk="1" hangingPunct="1"/>
                <a:r>
                  <a:rPr lang="ko-KR" altLang="en-US" sz="1800" b="1">
                    <a:latin typeface="나눔고딕" pitchFamily="50" charset="-127"/>
                    <a:ea typeface="나눔고딕" pitchFamily="50" charset="-127"/>
                  </a:rPr>
                  <a:t>뷰 전환 예제</a:t>
                </a:r>
              </a:p>
            </p:txBody>
          </p:sp>
          <p:sp>
            <p:nvSpPr>
              <p:cNvPr id="107539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sp>
        <p:nvSpPr>
          <p:cNvPr id="24" name="오른쪽 화살표 23"/>
          <p:cNvSpPr/>
          <p:nvPr/>
        </p:nvSpPr>
        <p:spPr>
          <a:xfrm>
            <a:off x="8153400" y="2092325"/>
            <a:ext cx="250825" cy="296863"/>
          </a:xfrm>
          <a:prstGeom prst="rightArrow">
            <a:avLst/>
          </a:prstGeom>
          <a:solidFill>
            <a:srgbClr val="7030A0"/>
          </a:solidFill>
          <a:ln w="19050">
            <a:solidFill>
              <a:srgbClr val="B17E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25"/>
          <p:cNvGrpSpPr>
            <a:grpSpLocks/>
          </p:cNvGrpSpPr>
          <p:nvPr/>
        </p:nvGrpSpPr>
        <p:grpSpPr bwMode="auto">
          <a:xfrm>
            <a:off x="3643313" y="3643313"/>
            <a:ext cx="2786062" cy="1000125"/>
            <a:chOff x="785782" y="3000372"/>
            <a:chExt cx="2857520" cy="822325"/>
          </a:xfrm>
        </p:grpSpPr>
        <p:sp>
          <p:nvSpPr>
            <p:cNvPr id="107534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</a:t>
              </a:r>
            </a:p>
          </p:txBody>
        </p:sp>
        <p:sp>
          <p:nvSpPr>
            <p:cNvPr id="107535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107526" name="직사각형 27"/>
          <p:cNvSpPr>
            <a:spLocks noChangeArrowheads="1"/>
          </p:cNvSpPr>
          <p:nvPr/>
        </p:nvSpPr>
        <p:spPr bwMode="auto">
          <a:xfrm>
            <a:off x="785813" y="2428875"/>
            <a:ext cx="51435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en-US" altLang="ko-KR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TabHost</a:t>
            </a: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와 프레임 레이아웃을 이용해 탭 화면 만들기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탭 메뉴를 누르면 화면 환하기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7527" name="직사각형 27"/>
          <p:cNvSpPr>
            <a:spLocks noChangeArrowheads="1"/>
          </p:cNvSpPr>
          <p:nvPr/>
        </p:nvSpPr>
        <p:spPr bwMode="auto">
          <a:xfrm>
            <a:off x="714375" y="4643438"/>
            <a:ext cx="2786063" cy="67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레이아웃 코드 작성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activity_frame2.xml</a:t>
            </a:r>
          </a:p>
        </p:txBody>
      </p:sp>
      <p:sp>
        <p:nvSpPr>
          <p:cNvPr id="107528" name="직사각형 27"/>
          <p:cNvSpPr>
            <a:spLocks noChangeArrowheads="1"/>
          </p:cNvSpPr>
          <p:nvPr/>
        </p:nvSpPr>
        <p:spPr bwMode="auto">
          <a:xfrm>
            <a:off x="3571875" y="4643438"/>
            <a:ext cx="2786063" cy="67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 코드 작성</a:t>
            </a:r>
            <a:endParaRPr lang="en-US" altLang="ko-KR" b="1" dirty="0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Frame2Activity.java</a:t>
            </a:r>
          </a:p>
        </p:txBody>
      </p:sp>
      <p:sp>
        <p:nvSpPr>
          <p:cNvPr id="107529" name="제목 19"/>
          <p:cNvSpPr>
            <a:spLocks noGrp="1"/>
          </p:cNvSpPr>
          <p:nvPr>
            <p:ph type="title"/>
          </p:nvPr>
        </p:nvSpPr>
        <p:spPr>
          <a:xfrm>
            <a:off x="828675" y="201613"/>
            <a:ext cx="5349093" cy="369332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탭 화면 구현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– TabHost,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프레임 레이아웃</a:t>
            </a: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531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6.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프레임 레이아웃과 뷰의 전환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7636" y="908720"/>
            <a:ext cx="1558669" cy="288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9885" y="908720"/>
            <a:ext cx="155951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264739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0EA5979-759C-4A84-8364-6FC3701C3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100"/>
          <a:stretch/>
        </p:blipFill>
        <p:spPr>
          <a:xfrm>
            <a:off x="0" y="1052736"/>
            <a:ext cx="7829550" cy="10081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1EB0D51-DBEB-47CF-B129-0EE15E1BF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604" y="2054827"/>
            <a:ext cx="3619500" cy="4048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7E43A36-1A1B-4B41-84A9-0E427300B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86" t="28349" r="4352"/>
          <a:stretch/>
        </p:blipFill>
        <p:spPr>
          <a:xfrm>
            <a:off x="407033" y="2338822"/>
            <a:ext cx="4248472" cy="3821832"/>
          </a:xfrm>
          <a:prstGeom prst="rect">
            <a:avLst/>
          </a:prstGeom>
        </p:spPr>
      </p:pic>
      <p:sp>
        <p:nvSpPr>
          <p:cNvPr id="6" name="제목 19">
            <a:extLst>
              <a:ext uri="{FF2B5EF4-FFF2-40B4-BE49-F238E27FC236}">
                <a16:creationId xmlns:a16="http://schemas.microsoft.com/office/drawing/2014/main" xmlns="" id="{AC3E7826-8EEC-4C29-BAA1-091E69BE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01613"/>
            <a:ext cx="5349093" cy="369332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탭 화면 구현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– TabHost,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프레임 레이아웃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52E611A-B75F-4594-B2D5-FC806FEEC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132" y="6001760"/>
            <a:ext cx="63436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27389"/>
      </p:ext>
    </p:extLst>
  </p:cSld>
  <p:clrMapOvr>
    <a:masterClrMapping/>
  </p:clrMapOvr>
  <p:transition>
    <p:dissolv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837872" cy="6858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7775" y="2514600"/>
            <a:ext cx="5229225" cy="434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제목 10"/>
          <p:cNvSpPr txBox="1">
            <a:spLocks/>
          </p:cNvSpPr>
          <p:nvPr/>
        </p:nvSpPr>
        <p:spPr>
          <a:xfrm>
            <a:off x="6007597" y="260648"/>
            <a:ext cx="3528392" cy="3693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xml</a:t>
            </a:r>
            <a:r>
              <a:rPr kumimoji="1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화면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432846C8-4E6C-4CCF-B269-0E4F7C5C8339}"/>
              </a:ext>
            </a:extLst>
          </p:cNvPr>
          <p:cNvSpPr/>
          <p:nvPr/>
        </p:nvSpPr>
        <p:spPr>
          <a:xfrm>
            <a:off x="1975148" y="2060848"/>
            <a:ext cx="1728192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9BBD623C-FD3A-47D8-9066-1BC844A5D9E0}"/>
              </a:ext>
            </a:extLst>
          </p:cNvPr>
          <p:cNvSpPr/>
          <p:nvPr/>
        </p:nvSpPr>
        <p:spPr>
          <a:xfrm>
            <a:off x="1975148" y="2996952"/>
            <a:ext cx="2088232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59FAD68-0948-463D-82F9-C532B38F5D65}"/>
              </a:ext>
            </a:extLst>
          </p:cNvPr>
          <p:cNvSpPr txBox="1"/>
          <p:nvPr/>
        </p:nvSpPr>
        <p:spPr>
          <a:xfrm>
            <a:off x="1563010" y="1106965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i="1" dirty="0" err="1">
                <a:solidFill>
                  <a:srgbClr val="FF0000"/>
                </a:solidFill>
              </a:rPr>
              <a:t>리니어가</a:t>
            </a:r>
            <a:r>
              <a:rPr lang="ko-KR" altLang="en-US" sz="1200" b="1" i="1" dirty="0">
                <a:solidFill>
                  <a:srgbClr val="FF0000"/>
                </a:solidFill>
              </a:rPr>
              <a:t> 아니어도 상관없다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2B5F9FC-7319-4957-8D20-9FC484AC11EF}"/>
              </a:ext>
            </a:extLst>
          </p:cNvPr>
          <p:cNvSpPr txBox="1"/>
          <p:nvPr/>
        </p:nvSpPr>
        <p:spPr>
          <a:xfrm>
            <a:off x="3529356" y="2863969"/>
            <a:ext cx="1641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i="1" dirty="0">
                <a:solidFill>
                  <a:srgbClr val="FF0000"/>
                </a:solidFill>
              </a:rPr>
              <a:t>반드시 </a:t>
            </a:r>
            <a:r>
              <a:rPr lang="en-US" altLang="ko-KR" sz="1200" b="1" i="1" dirty="0" err="1">
                <a:solidFill>
                  <a:srgbClr val="FF0000"/>
                </a:solidFill>
              </a:rPr>
              <a:t>FrameLayout</a:t>
            </a:r>
            <a:endParaRPr lang="ko-KR" altLang="en-US" sz="1200" b="1" i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61AC77B-31ED-4824-B778-A3FAA0FFCA14}"/>
              </a:ext>
            </a:extLst>
          </p:cNvPr>
          <p:cNvSpPr txBox="1"/>
          <p:nvPr/>
        </p:nvSpPr>
        <p:spPr>
          <a:xfrm>
            <a:off x="3081371" y="1899053"/>
            <a:ext cx="2642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>
                <a:solidFill>
                  <a:srgbClr val="FF0000"/>
                </a:solidFill>
              </a:rPr>
              <a:t>@android: </a:t>
            </a:r>
            <a:r>
              <a:rPr lang="ko-KR" altLang="en-US" sz="1200" b="1" i="1" dirty="0">
                <a:solidFill>
                  <a:srgbClr val="FF0000"/>
                </a:solidFill>
              </a:rPr>
              <a:t>시스템 </a:t>
            </a:r>
            <a:r>
              <a:rPr lang="ko-KR" altLang="en-US" sz="1200" b="1" i="1" dirty="0" err="1">
                <a:solidFill>
                  <a:srgbClr val="FF0000"/>
                </a:solidFill>
              </a:rPr>
              <a:t>예약어같은</a:t>
            </a:r>
            <a:r>
              <a:rPr lang="ko-KR" altLang="en-US" sz="1200" b="1" i="1" dirty="0">
                <a:solidFill>
                  <a:srgbClr val="FF0000"/>
                </a:solidFill>
              </a:rPr>
              <a:t> 개념</a:t>
            </a:r>
          </a:p>
        </p:txBody>
      </p:sp>
    </p:spTree>
    <p:extLst>
      <p:ext uri="{BB962C8B-B14F-4D97-AF65-F5344CB8AC3E}">
        <p14:creationId xmlns:p14="http://schemas.microsoft.com/office/powerpoint/2010/main" val="3147140080"/>
      </p:ext>
    </p:extLst>
  </p:cSld>
  <p:clrMapOvr>
    <a:masterClrMapping/>
  </p:clrMapOvr>
  <p:transition>
    <p:dissolv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0"/>
          <p:cNvSpPr txBox="1">
            <a:spLocks/>
          </p:cNvSpPr>
          <p:nvPr/>
        </p:nvSpPr>
        <p:spPr>
          <a:xfrm>
            <a:off x="828675" y="201613"/>
            <a:ext cx="5108771" cy="3693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TabHost </a:t>
            </a:r>
            <a:r>
              <a:rPr lang="ko-KR" altLang="en-US" sz="2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자바소스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9654" y="1351508"/>
            <a:ext cx="8136904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TabHost</a:t>
            </a:r>
            <a:r>
              <a:rPr lang="en-US" altLang="ko-KR" sz="2400" dirty="0"/>
              <a:t> host=(</a:t>
            </a:r>
            <a:r>
              <a:rPr lang="en-US" altLang="ko-KR" sz="2400" dirty="0" err="1"/>
              <a:t>TabHost</a:t>
            </a:r>
            <a:r>
              <a:rPr lang="en-US" altLang="ko-KR" sz="2400" dirty="0"/>
              <a:t>)</a:t>
            </a:r>
            <a:r>
              <a:rPr lang="en-US" altLang="ko-KR" sz="2400" dirty="0" err="1"/>
              <a:t>findViewById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R.id.host</a:t>
            </a:r>
            <a:r>
              <a:rPr lang="en-US" altLang="ko-KR" sz="2400" dirty="0"/>
              <a:t>);</a:t>
            </a:r>
          </a:p>
          <a:p>
            <a:r>
              <a:rPr lang="en-US" altLang="ko-KR" sz="2400" dirty="0" err="1"/>
              <a:t>host.setup</a:t>
            </a:r>
            <a:r>
              <a:rPr lang="en-US" altLang="ko-KR" sz="2400" dirty="0"/>
              <a:t>(); </a:t>
            </a:r>
            <a:r>
              <a:rPr lang="en-US" altLang="ko-KR" sz="1600" dirty="0">
                <a:solidFill>
                  <a:srgbClr val="FF0000"/>
                </a:solidFill>
              </a:rPr>
              <a:t>//</a:t>
            </a:r>
            <a:r>
              <a:rPr lang="ko-KR" altLang="en-US" sz="1600" dirty="0">
                <a:solidFill>
                  <a:srgbClr val="FF0000"/>
                </a:solidFill>
              </a:rPr>
              <a:t>초기화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24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//</a:t>
            </a:r>
            <a:r>
              <a:rPr lang="ko-KR" altLang="en-US" sz="1600" dirty="0">
                <a:solidFill>
                  <a:srgbClr val="FF0000"/>
                </a:solidFill>
              </a:rPr>
              <a:t>각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TabSpec</a:t>
            </a:r>
            <a:r>
              <a:rPr lang="ko-KR" altLang="en-US" sz="1600" dirty="0">
                <a:solidFill>
                  <a:srgbClr val="FF0000"/>
                </a:solidFill>
              </a:rPr>
              <a:t>을 만들 때 매개변수의 문자열은 각 </a:t>
            </a:r>
            <a:r>
              <a:rPr lang="en-US" altLang="ko-KR" sz="1600" dirty="0" err="1">
                <a:solidFill>
                  <a:srgbClr val="FF0000"/>
                </a:solidFill>
              </a:rPr>
              <a:t>TabSpec</a:t>
            </a:r>
            <a:r>
              <a:rPr lang="ko-KR" altLang="en-US" sz="1600" dirty="0">
                <a:solidFill>
                  <a:srgbClr val="FF0000"/>
                </a:solidFill>
              </a:rPr>
              <a:t>의 식별자 문자열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2400" dirty="0" err="1"/>
              <a:t>TabHost.TabSpe</a:t>
            </a:r>
            <a:r>
              <a:rPr lang="en-US" altLang="ko-KR" sz="2400" dirty="0"/>
              <a:t> spec = </a:t>
            </a:r>
            <a:r>
              <a:rPr lang="en-US" altLang="ko-KR" sz="2400" dirty="0" err="1"/>
              <a:t>host.newTabSpec</a:t>
            </a:r>
            <a:r>
              <a:rPr lang="en-US" altLang="ko-KR" sz="2400" dirty="0"/>
              <a:t>(“tab1”);</a:t>
            </a:r>
          </a:p>
          <a:p>
            <a:endParaRPr lang="en-US" altLang="ko-KR" sz="24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//tab </a:t>
            </a:r>
            <a:r>
              <a:rPr lang="ko-KR" altLang="en-US" sz="1600" dirty="0">
                <a:solidFill>
                  <a:srgbClr val="FF0000"/>
                </a:solidFill>
              </a:rPr>
              <a:t>메뉴 구성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2400" dirty="0" err="1"/>
              <a:t>spec.setIndeicaor</a:t>
            </a:r>
            <a:r>
              <a:rPr lang="en-US" altLang="ko-KR" sz="2400" dirty="0"/>
              <a:t>(“</a:t>
            </a:r>
            <a:r>
              <a:rPr lang="en-US" altLang="ko-KR" sz="2400" dirty="0" err="1"/>
              <a:t>FirstTab</a:t>
            </a:r>
            <a:r>
              <a:rPr lang="en-US" altLang="ko-KR" sz="2400" dirty="0"/>
              <a:t>”);</a:t>
            </a:r>
          </a:p>
          <a:p>
            <a:endParaRPr lang="en-US" altLang="ko-KR" sz="24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//tab </a:t>
            </a:r>
            <a:r>
              <a:rPr lang="ko-KR" altLang="en-US" sz="1600" dirty="0">
                <a:solidFill>
                  <a:srgbClr val="FF0000"/>
                </a:solidFill>
              </a:rPr>
              <a:t>본문 구성 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2400" dirty="0" err="1"/>
              <a:t>spec.setContent</a:t>
            </a:r>
            <a:r>
              <a:rPr lang="en-US" altLang="ko-KR" sz="2400" dirty="0"/>
              <a:t>(R.id.tab_content1);</a:t>
            </a:r>
          </a:p>
          <a:p>
            <a:r>
              <a:rPr lang="en-US" altLang="ko-KR" sz="2400" dirty="0" err="1"/>
              <a:t>host.addTab</a:t>
            </a:r>
            <a:r>
              <a:rPr lang="en-US" altLang="ko-KR" sz="2400" dirty="0"/>
              <a:t>(spec);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164338E-D70C-4CCC-B08A-BBE8CBB2E1EA}"/>
              </a:ext>
            </a:extLst>
          </p:cNvPr>
          <p:cNvSpPr txBox="1"/>
          <p:nvPr/>
        </p:nvSpPr>
        <p:spPr>
          <a:xfrm>
            <a:off x="1183060" y="980728"/>
            <a:ext cx="3256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Ctrl+Q</a:t>
            </a:r>
            <a:r>
              <a:rPr lang="en-US" altLang="ko-KR" dirty="0"/>
              <a:t> </a:t>
            </a:r>
            <a:r>
              <a:rPr lang="ko-KR" altLang="en-US" dirty="0"/>
              <a:t>안드로이드 도큐먼트 살펴보기</a:t>
            </a:r>
          </a:p>
        </p:txBody>
      </p:sp>
    </p:spTree>
    <p:extLst>
      <p:ext uri="{BB962C8B-B14F-4D97-AF65-F5344CB8AC3E}">
        <p14:creationId xmlns:p14="http://schemas.microsoft.com/office/powerpoint/2010/main" val="750440078"/>
      </p:ext>
    </p:extLst>
  </p:cSld>
  <p:clrMapOvr>
    <a:masterClrMapping/>
  </p:clrMapOvr>
  <p:transition>
    <p:dissolv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7436" y="116632"/>
            <a:ext cx="5476875" cy="5743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" name="제목 19"/>
          <p:cNvSpPr txBox="1">
            <a:spLocks/>
          </p:cNvSpPr>
          <p:nvPr/>
        </p:nvSpPr>
        <p:spPr>
          <a:xfrm>
            <a:off x="828675" y="201613"/>
            <a:ext cx="5349093" cy="3693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탭 화면 구현 </a:t>
            </a:r>
            <a:r>
              <a:rPr kumimoji="1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- </a:t>
            </a:r>
            <a:r>
              <a:rPr kumimoji="1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자바소스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1" y="5676006"/>
            <a:ext cx="6705600" cy="117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0421" y="5301208"/>
            <a:ext cx="3004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탭 </a:t>
            </a:r>
            <a:r>
              <a:rPr lang="en-US" altLang="ko-KR" dirty="0" smtClean="0">
                <a:solidFill>
                  <a:srgbClr val="FF0000"/>
                </a:solidFill>
              </a:rPr>
              <a:t>indicator </a:t>
            </a:r>
            <a:r>
              <a:rPr lang="ko-KR" altLang="en-US" dirty="0" smtClean="0">
                <a:solidFill>
                  <a:srgbClr val="FF0000"/>
                </a:solidFill>
              </a:rPr>
              <a:t>리소스 이미지로 할 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12936"/>
      </p:ext>
    </p:extLst>
  </p:cSld>
  <p:clrMapOvr>
    <a:masterClrMapping/>
  </p:clrMapOvr>
  <p:transition>
    <p:dissolv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3303" y="116632"/>
            <a:ext cx="4384653" cy="66602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" name="제목 10"/>
          <p:cNvSpPr txBox="1">
            <a:spLocks/>
          </p:cNvSpPr>
          <p:nvPr/>
        </p:nvSpPr>
        <p:spPr>
          <a:xfrm>
            <a:off x="751012" y="188640"/>
            <a:ext cx="3528392" cy="3693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참고용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xml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화면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6236" y="1628800"/>
            <a:ext cx="2572552" cy="2808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9864" y="4653136"/>
            <a:ext cx="2626896" cy="18722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74948" y="1124744"/>
            <a:ext cx="4173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탭 화면마다 다른 </a:t>
            </a:r>
            <a:r>
              <a:rPr lang="en-US" altLang="ko-KR" dirty="0" smtClean="0"/>
              <a:t>layout</a:t>
            </a:r>
            <a:r>
              <a:rPr lang="ko-KR" altLang="en-US" dirty="0" smtClean="0"/>
              <a:t>으로 화면을 보고 싶을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099644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6425" y="1052513"/>
            <a:ext cx="9001125" cy="3097212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spcAft>
                <a:spcPts val="0"/>
              </a:spcAft>
              <a:tabLst>
                <a:tab pos="9306560" algn="l"/>
              </a:tabLst>
              <a:defRPr/>
            </a:pPr>
            <a:r>
              <a:rPr lang="en-US" altLang="ko-KR" dirty="0">
                <a:solidFill>
                  <a:srgbClr val="008080"/>
                </a:solidFill>
              </a:rPr>
              <a:t>  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Button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:id=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"@+id/button2"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:layout_width=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:layout_height=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"wrap_content"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:text=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"Button"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:layout_alignParentBottom=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"true"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:layout_alignParentLeft=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"true"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       </a:t>
            </a:r>
            <a:r>
              <a:rPr lang="en-US" altLang="ko-KR" b="1" dirty="0">
                <a:solidFill>
                  <a:srgbClr val="660E7A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android</a:t>
            </a:r>
            <a:r>
              <a:rPr lang="en-US" altLang="ko-KR" b="1" dirty="0">
                <a:solidFill>
                  <a:srgbClr val="00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:layout_alignParentStart=</a:t>
            </a:r>
            <a:r>
              <a:rPr lang="en-US" altLang="ko-KR" b="1" dirty="0">
                <a:solidFill>
                  <a:srgbClr val="008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"true" 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/&gt;</a:t>
            </a: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&lt;/</a:t>
            </a:r>
            <a:r>
              <a:rPr lang="en-US" altLang="ko-KR" b="1" dirty="0">
                <a:solidFill>
                  <a:srgbClr val="000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RelativeLayout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68612" name="제목 10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21175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상대 레이아웃의 속성 사용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614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659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44838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상대 레이아웃 화면 배치</a:t>
            </a:r>
          </a:p>
        </p:txBody>
      </p:sp>
      <p:sp>
        <p:nvSpPr>
          <p:cNvPr id="70660" name="내용 개체 틀 2"/>
          <p:cNvSpPr txBox="1">
            <a:spLocks/>
          </p:cNvSpPr>
          <p:nvPr/>
        </p:nvSpPr>
        <p:spPr bwMode="auto">
          <a:xfrm>
            <a:off x="642938" y="1214438"/>
            <a:ext cx="9324975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레이아웃 파일에서 가운데 하나</a:t>
            </a:r>
            <a:r>
              <a:rPr lang="en-US" altLang="ko-KR" sz="2000" b="1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b="1">
                <a:latin typeface="나눔고딕" pitchFamily="50" charset="-127"/>
                <a:ea typeface="나눔고딕" pitchFamily="50" charset="-127"/>
              </a:rPr>
              <a:t>위와 아래쪽에 하나씩 배치</a:t>
            </a:r>
            <a:endParaRPr lang="en-US" altLang="ko-KR" sz="20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0662" name="_x177231760" descr="P02_S002_0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7476" y="1848321"/>
            <a:ext cx="5114925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3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066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6996" y="1700808"/>
            <a:ext cx="4133850" cy="22193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pic>
        <p:nvPicPr>
          <p:cNvPr id="7066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996" y="4437112"/>
            <a:ext cx="4286250" cy="19812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6996" y="4149080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r>
              <a:rPr lang="en-US" altLang="ko-KR" dirty="0"/>
              <a:t>3 </a:t>
            </a:r>
            <a:r>
              <a:rPr lang="ko-KR" altLang="en-US" dirty="0"/>
              <a:t>추가</a:t>
            </a:r>
          </a:p>
        </p:txBody>
      </p:sp>
      <p:sp>
        <p:nvSpPr>
          <p:cNvPr id="11" name="타원 10"/>
          <p:cNvSpPr/>
          <p:nvPr/>
        </p:nvSpPr>
        <p:spPr>
          <a:xfrm>
            <a:off x="895028" y="3429000"/>
            <a:ext cx="3672408" cy="50405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23020" y="5661248"/>
            <a:ext cx="3888432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182688" y="1916113"/>
          <a:ext cx="7921625" cy="3994062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45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1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layout_alignParentTop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컨테이너의 위쪽과 뷰의 위쪽을 맞춤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layout_alignParentBottom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컨테이너의 아래쪽과 뷰의 아래쪽을 맞춤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layout_alignParentLeft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컨테이너의 왼쪽 끝과 뷰의 왼쪽 끝을 맞춤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layout_alignParentRight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컨테이너의 오른쪽 끝과 뷰의 오른쪽 끝을 맞춤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12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layout_centerHorizontal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컨테이너의 수평 방향 중앙에 배치함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12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layout_centerVertical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컨테이너의 수직 방향 중앙에 배치함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80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layout_centerInParent</a:t>
                      </a:r>
                    </a:p>
                  </a:txBody>
                  <a:tcPr marL="91449" marR="91449" marT="45715" marB="45715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컨테이너의 수평과 수직 방향 중앙에 배치함</a:t>
                      </a:r>
                    </a:p>
                  </a:txBody>
                  <a:tcPr marL="91449" marR="91449" marT="45715" marB="4571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735" name="직사각형 10"/>
          <p:cNvSpPr>
            <a:spLocks noChangeArrowheads="1"/>
          </p:cNvSpPr>
          <p:nvPr/>
        </p:nvSpPr>
        <p:spPr bwMode="auto">
          <a:xfrm>
            <a:off x="1517650" y="1300163"/>
            <a:ext cx="7251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sz="1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상대 레이아웃에서 부모 컨테이너와의 상대적 위치를 이용하는 속성</a:t>
            </a:r>
            <a:r>
              <a:rPr lang="en-US" altLang="ko-KR" sz="1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800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736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533876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상대 레이아웃에서 사용할 수 있는 속성들</a:t>
            </a:r>
          </a:p>
        </p:txBody>
      </p:sp>
      <p:sp>
        <p:nvSpPr>
          <p:cNvPr id="72737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39800" y="1744663"/>
          <a:ext cx="8280400" cy="4564060"/>
        </p:xfrm>
        <a:graphic>
          <a:graphicData uri="http://schemas.openxmlformats.org/drawingml/2006/table">
            <a:tbl>
              <a:tblPr/>
              <a:tblGrid>
                <a:gridCol w="2743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365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67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FFFFCC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rgbClr val="FFFFCC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17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layout_above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위쪽에 배치함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9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layout_below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아래쪽에 배치함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09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layout_toLeftOf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왼쪽에 배치함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09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layout_toRightOf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오른쪽에 배치함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00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layout_alignTop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위쪽과 맞춤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00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layout_alignBottom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아래쪽과 맞춤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09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layout_alignLeft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왼쪽과 맞춤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09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layout_alignRight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뷰의 오른쪽과 맞춤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09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layout_alignBaseline</a:t>
                      </a:r>
                    </a:p>
                  </a:txBody>
                  <a:tcPr marL="91434" marR="91434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지정한 뷰와 내용물의 아래쪽 기준선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(baseline)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맞춤</a:t>
                      </a:r>
                    </a:p>
                  </a:txBody>
                  <a:tcPr marL="91434" marR="91434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3209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790" name="직사각형 10"/>
          <p:cNvSpPr>
            <a:spLocks noChangeArrowheads="1"/>
          </p:cNvSpPr>
          <p:nvPr/>
        </p:nvSpPr>
        <p:spPr bwMode="auto">
          <a:xfrm>
            <a:off x="1758950" y="1196975"/>
            <a:ext cx="655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sz="1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상대 레이아웃에서 다른 뷰와의 상대적 위치를 이용하는 속성</a:t>
            </a:r>
            <a:r>
              <a:rPr lang="en-US" altLang="ko-KR" sz="1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800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791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5338763" cy="369887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상대 레이아웃에서 사용할 수 있는 속성들</a:t>
            </a:r>
          </a:p>
        </p:txBody>
      </p:sp>
      <p:sp>
        <p:nvSpPr>
          <p:cNvPr id="74792" name="TextBox 8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상대 레이아웃 사용하기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39271</TotalTime>
  <Words>1509</Words>
  <Application>Microsoft Office PowerPoint</Application>
  <PresentationFormat>35mm Slides</PresentationFormat>
  <Paragraphs>307</Paragraphs>
  <Slides>57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SMC_mCare_Flow_Screen_Rev.1.2</vt:lpstr>
      <vt:lpstr>1_SMC_mCare_Flow_Screen_Rev.1.2</vt:lpstr>
      <vt:lpstr>포장기 셸 개체</vt:lpstr>
      <vt:lpstr>PowerPoint Presentation</vt:lpstr>
      <vt:lpstr>상대 레이아웃</vt:lpstr>
      <vt:lpstr>상대 레이아웃 화면 배치</vt:lpstr>
      <vt:lpstr>상대 레이아웃의 속성 사용</vt:lpstr>
      <vt:lpstr>상대 레이아웃의 속성 사용</vt:lpstr>
      <vt:lpstr>상대 레이아웃의 속성 사용 (계속)</vt:lpstr>
      <vt:lpstr>상대 레이아웃 화면 배치</vt:lpstr>
      <vt:lpstr>상대 레이아웃에서 사용할 수 있는 속성들</vt:lpstr>
      <vt:lpstr>상대 레이아웃에서 사용할 수 있는 속성들</vt:lpstr>
      <vt:lpstr>상대레이아웃- Ch3_Relative 실습</vt:lpstr>
      <vt:lpstr>상대 레이아웃</vt:lpstr>
      <vt:lpstr>PowerPoint Presentation</vt:lpstr>
      <vt:lpstr>PowerPoint Presentation</vt:lpstr>
      <vt:lpstr>PowerPoint Presentation</vt:lpstr>
      <vt:lpstr>테이블 레이아웃</vt:lpstr>
      <vt:lpstr>테이블 레이아웃</vt:lpstr>
      <vt:lpstr>테이블 레이아웃</vt:lpstr>
      <vt:lpstr>테이블 레이아웃</vt:lpstr>
      <vt:lpstr>stretchColumns 속성 – 여유공간 꽉 채우기</vt:lpstr>
      <vt:lpstr>layout_span과 layout_column 속성의 사용</vt:lpstr>
      <vt:lpstr>layout_span과 layout_column 속성의 사용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연결선으로 만드는 제약조건</vt:lpstr>
      <vt:lpstr>새로운 프로젝트 생성</vt:lpstr>
      <vt:lpstr>연결선 생성</vt:lpstr>
      <vt:lpstr>버튼 하나 더 추가하고 연결선 생성</vt:lpstr>
      <vt:lpstr>화면 가운데에 뷰 배치하기</vt:lpstr>
      <vt:lpstr>바이어스 사용하기</vt:lpstr>
      <vt:lpstr>뷰의 크기 조정</vt:lpstr>
      <vt:lpstr>뷰가 차지할 수 있는 여유공간</vt:lpstr>
      <vt:lpstr>가이드라인 사용하기</vt:lpstr>
      <vt:lpstr>XML 코드로 만들어지는 가이드라인</vt:lpstr>
      <vt:lpstr>가이드라인에 맞추어 버튼 추가하기</vt:lpstr>
      <vt:lpstr>가이드라인의 원본 코드 살펴보기</vt:lpstr>
      <vt:lpstr>XML 코드의 접두어 의미</vt:lpstr>
      <vt:lpstr>연결선이 만들어내는 XML 속성의 형식</vt:lpstr>
      <vt:lpstr>PowerPoint Presentation</vt:lpstr>
      <vt:lpstr>프레임 레이아웃과 뷰의 전환</vt:lpstr>
      <vt:lpstr>FrameLayout</vt:lpstr>
      <vt:lpstr>프레임 레이아웃과 뷰의 전환</vt:lpstr>
      <vt:lpstr>프레임 레이아웃과 뷰의 전환 – xml화면</vt:lpstr>
      <vt:lpstr>프레임 레이아웃과 뷰의 전환 – xml화면</vt:lpstr>
      <vt:lpstr>프레임 레이아웃과 뷰의 전환 – 자바코드1</vt:lpstr>
      <vt:lpstr>PowerPoint Presentation</vt:lpstr>
      <vt:lpstr>탭 화면 구현 – TabHost, 프레임 레이아웃</vt:lpstr>
      <vt:lpstr>탭 화면 구현 – TabHost, 프레임 레이아웃</vt:lpstr>
      <vt:lpstr>PowerPoint Presentation</vt:lpstr>
      <vt:lpstr>PowerPoint Presentation</vt:lpstr>
      <vt:lpstr>PowerPoint Presentation</vt:lpstr>
      <vt:lpstr>PowerPoint Presentation</vt:lpstr>
    </vt:vector>
  </TitlesOfParts>
  <Manager>Mike</Manager>
  <Company>UbiWare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Windows 사용자</cp:lastModifiedBy>
  <cp:revision>3355</cp:revision>
  <dcterms:modified xsi:type="dcterms:W3CDTF">2019-03-17T13:48:15Z</dcterms:modified>
</cp:coreProperties>
</file>