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51"/>
  </p:notesMasterIdLst>
  <p:handoutMasterIdLst>
    <p:handoutMasterId r:id="rId52"/>
  </p:handoutMasterIdLst>
  <p:sldIdLst>
    <p:sldId id="1028" r:id="rId3"/>
    <p:sldId id="1102" r:id="rId4"/>
    <p:sldId id="1101" r:id="rId5"/>
    <p:sldId id="1015" r:id="rId6"/>
    <p:sldId id="1094" r:id="rId7"/>
    <p:sldId id="1131" r:id="rId8"/>
    <p:sldId id="1129" r:id="rId9"/>
    <p:sldId id="1136" r:id="rId10"/>
    <p:sldId id="1186" r:id="rId11"/>
    <p:sldId id="1187" r:id="rId12"/>
    <p:sldId id="1188" r:id="rId13"/>
    <p:sldId id="1150" r:id="rId14"/>
    <p:sldId id="1151" r:id="rId15"/>
    <p:sldId id="1152" r:id="rId16"/>
    <p:sldId id="1154" r:id="rId17"/>
    <p:sldId id="1153" r:id="rId18"/>
    <p:sldId id="1128" r:id="rId19"/>
    <p:sldId id="1138" r:id="rId20"/>
    <p:sldId id="1140" r:id="rId21"/>
    <p:sldId id="1133" r:id="rId22"/>
    <p:sldId id="1137" r:id="rId23"/>
    <p:sldId id="1134" r:id="rId24"/>
    <p:sldId id="1185" r:id="rId25"/>
    <p:sldId id="1182" r:id="rId26"/>
    <p:sldId id="1183" r:id="rId27"/>
    <p:sldId id="1184" r:id="rId28"/>
    <p:sldId id="1135" r:id="rId29"/>
    <p:sldId id="1112" r:id="rId30"/>
    <p:sldId id="1147" r:id="rId31"/>
    <p:sldId id="1148" r:id="rId32"/>
    <p:sldId id="1149" r:id="rId33"/>
    <p:sldId id="1106" r:id="rId34"/>
    <p:sldId id="1156" r:id="rId35"/>
    <p:sldId id="1157" r:id="rId36"/>
    <p:sldId id="1158" r:id="rId37"/>
    <p:sldId id="1159" r:id="rId38"/>
    <p:sldId id="1160" r:id="rId39"/>
    <p:sldId id="1161" r:id="rId40"/>
    <p:sldId id="1180" r:id="rId41"/>
    <p:sldId id="1172" r:id="rId42"/>
    <p:sldId id="1163" r:id="rId43"/>
    <p:sldId id="1164" r:id="rId44"/>
    <p:sldId id="1165" r:id="rId45"/>
    <p:sldId id="1166" r:id="rId46"/>
    <p:sldId id="1167" r:id="rId47"/>
    <p:sldId id="1170" r:id="rId48"/>
    <p:sldId id="1169" r:id="rId49"/>
    <p:sldId id="1173" r:id="rId50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8A"/>
    <a:srgbClr val="FFEDB3"/>
    <a:srgbClr val="FFFFCC"/>
    <a:srgbClr val="333399"/>
    <a:srgbClr val="DDE3FF"/>
    <a:srgbClr val="E5E9FF"/>
    <a:srgbClr val="CCEC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0339" autoAdjust="0"/>
  </p:normalViewPr>
  <p:slideViewPr>
    <p:cSldViewPr>
      <p:cViewPr varScale="1">
        <p:scale>
          <a:sx n="97" d="100"/>
          <a:sy n="97" d="100"/>
        </p:scale>
        <p:origin x="306" y="-30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-2124" y="324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fld id="{D99CDFA9-BF21-4FFB-9F2A-1B51AD811BF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1455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25607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16739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534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393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408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414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291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785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98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019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139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510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latin typeface="Arial" charset="0"/>
            </a:endParaRPr>
          </a:p>
          <a:p>
            <a:endParaRPr lang="ko-KR" altLang="en-US" smtClean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7155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636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65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8435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82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627C43CF-583B-4E7D-B90E-691163C45AFA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5720" name="그림 13" descr="Image3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21" name="Rectangle 3"/>
          <p:cNvSpPr>
            <a:spLocks noChangeArrowheads="1"/>
          </p:cNvSpPr>
          <p:nvPr/>
        </p:nvSpPr>
        <p:spPr bwMode="auto">
          <a:xfrm>
            <a:off x="1285875" y="2741613"/>
            <a:ext cx="533400" cy="846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algn="r" eaLnBrk="1" fontAlgn="b" latinLnBrk="1" hangingPunct="1"/>
            <a:r>
              <a:rPr lang="en-US" altLang="ko-KR" sz="48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4.</a:t>
            </a:r>
            <a:endParaRPr lang="en-US" altLang="ko-KR" sz="48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115722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기본 위젯들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732" name="TextBox 31"/>
          <p:cNvSpPr txBox="1">
            <a:spLocks noChangeArrowheads="1"/>
          </p:cNvSpPr>
          <p:nvPr/>
        </p:nvSpPr>
        <p:spPr bwMode="auto">
          <a:xfrm>
            <a:off x="0" y="0"/>
            <a:ext cx="471170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ko-KR" altLang="en-US" b="1" dirty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</a:t>
            </a:r>
            <a:r>
              <a:rPr kumimoji="0" lang="en-US" altLang="ko-KR" b="1" dirty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CH2. </a:t>
            </a:r>
            <a:r>
              <a:rPr kumimoji="0" lang="ko-KR" altLang="en-US" b="1" dirty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레이아웃과 기본 위젯 사용하기</a:t>
            </a:r>
            <a:endParaRPr kumimoji="0" lang="en-US" altLang="ko-KR" b="1" dirty="0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163908" cy="369332"/>
          </a:xfrm>
        </p:spPr>
        <p:txBody>
          <a:bodyPr/>
          <a:lstStyle/>
          <a:p>
            <a:r>
              <a:rPr lang="en-US" altLang="ko-KR" dirty="0" err="1"/>
              <a:t>EditText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7526"/>
          <a:stretch>
            <a:fillRect/>
          </a:stretch>
        </p:blipFill>
        <p:spPr bwMode="auto">
          <a:xfrm>
            <a:off x="0" y="133350"/>
            <a:ext cx="5575548" cy="672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0"/>
            <a:ext cx="4800600" cy="714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1327076" y="6381328"/>
            <a:ext cx="2880320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7159724" y="2276872"/>
            <a:ext cx="2880320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015708" y="5013176"/>
            <a:ext cx="2880320" cy="28803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070122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772025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4536" y="908720"/>
            <a:ext cx="51435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0166568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219104" cy="369332"/>
          </a:xfrm>
        </p:spPr>
        <p:txBody>
          <a:bodyPr/>
          <a:lstStyle/>
          <a:p>
            <a:r>
              <a:rPr lang="ko-KR" altLang="en-US" dirty="0" err="1"/>
              <a:t>텍스트뷰와</a:t>
            </a:r>
            <a:r>
              <a:rPr lang="ko-KR" altLang="en-US" dirty="0"/>
              <a:t> 입력상자의 기능들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00488"/>
              </p:ext>
            </p:extLst>
          </p:nvPr>
        </p:nvGraphicFramePr>
        <p:xfrm>
          <a:off x="823020" y="1124744"/>
          <a:ext cx="8928992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5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커서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selectAllOnFocus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포커스를 받을 때 문자열 전체가 선택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cursorVisible</a:t>
                      </a:r>
                      <a:r>
                        <a:rPr lang="en-US" altLang="ko-KR" dirty="0"/>
                        <a:t>=“false” </a:t>
                      </a:r>
                      <a:r>
                        <a:rPr lang="ko-KR" altLang="en-US" dirty="0"/>
                        <a:t>커서 안보임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대소문자표시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characters, words, sentences 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힌트표시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hint </a:t>
                      </a:r>
                      <a:r>
                        <a:rPr lang="ko-KR" altLang="en-US" dirty="0" smtClean="0"/>
                        <a:t>어떤 </a:t>
                      </a:r>
                      <a:r>
                        <a:rPr lang="ko-KR" altLang="en-US" dirty="0"/>
                        <a:t>내용을 입력하라고 안내문으로 알려주고 싶을 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편집가능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editable = false </a:t>
                      </a:r>
                      <a:r>
                        <a:rPr lang="ko-KR" altLang="en-US" dirty="0"/>
                        <a:t>문자열 편집 불가능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문자열변경처리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입력된 문자를 </a:t>
                      </a:r>
                      <a:r>
                        <a:rPr lang="ko-KR" altLang="en-US" dirty="0" err="1"/>
                        <a:t>확인할때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getText</a:t>
                      </a:r>
                      <a:r>
                        <a:rPr lang="en-US" altLang="ko-KR" dirty="0"/>
                        <a:t>()</a:t>
                      </a:r>
                      <a:r>
                        <a:rPr lang="ko-KR" altLang="en-US" dirty="0" err="1"/>
                        <a:t>메소드</a:t>
                      </a:r>
                      <a:r>
                        <a:rPr lang="ko-KR" altLang="en-US" dirty="0"/>
                        <a:t> 사용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이 </a:t>
                      </a:r>
                      <a:r>
                        <a:rPr lang="ko-KR" altLang="en-US" dirty="0" err="1"/>
                        <a:t>메소드가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리턴하는</a:t>
                      </a:r>
                      <a:r>
                        <a:rPr lang="ko-KR" altLang="en-US" dirty="0"/>
                        <a:t> 것은 </a:t>
                      </a:r>
                      <a:r>
                        <a:rPr lang="en-US" altLang="ko-KR" dirty="0"/>
                        <a:t>Editable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객체인데 이 객체의 </a:t>
                      </a:r>
                      <a:r>
                        <a:rPr lang="en-US" altLang="ko-KR" baseline="0" dirty="0" err="1"/>
                        <a:t>toString</a:t>
                      </a:r>
                      <a:r>
                        <a:rPr lang="en-US" altLang="ko-KR" baseline="0" dirty="0"/>
                        <a:t>()</a:t>
                      </a:r>
                      <a:r>
                        <a:rPr lang="ko-KR" altLang="en-US" baseline="0" dirty="0" err="1"/>
                        <a:t>메소드를</a:t>
                      </a:r>
                      <a:r>
                        <a:rPr lang="ko-KR" altLang="en-US" baseline="0" dirty="0"/>
                        <a:t> 이용하면 일반 </a:t>
                      </a:r>
                      <a:r>
                        <a:rPr lang="en-US" altLang="ko-KR" baseline="0" dirty="0"/>
                        <a:t>String </a:t>
                      </a:r>
                      <a:r>
                        <a:rPr lang="ko-KR" altLang="en-US" baseline="0" dirty="0"/>
                        <a:t>타입의 문자열 확인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004686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219104" cy="369332"/>
          </a:xfrm>
        </p:spPr>
        <p:txBody>
          <a:bodyPr/>
          <a:lstStyle/>
          <a:p>
            <a:r>
              <a:rPr lang="ko-KR" altLang="en-US" dirty="0" err="1"/>
              <a:t>텍스트뷰와</a:t>
            </a:r>
            <a:r>
              <a:rPr lang="ko-KR" altLang="en-US" dirty="0"/>
              <a:t> 입력상자의 기능들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1484784"/>
            <a:ext cx="10287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문자열이 사용자의 입력에 의해 바뀔 때마다 확인하는 기능을 넣고 싶다면 </a:t>
            </a:r>
            <a:r>
              <a:rPr lang="en-US" altLang="ko-KR" sz="2400" dirty="0" err="1">
                <a:solidFill>
                  <a:srgbClr val="FF0000"/>
                </a:solidFill>
              </a:rPr>
              <a:t>TextChangedListener</a:t>
            </a:r>
            <a:r>
              <a:rPr lang="ko-KR" altLang="en-US" sz="2400" dirty="0"/>
              <a:t>를 사용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[Reference]</a:t>
            </a:r>
          </a:p>
          <a:p>
            <a:r>
              <a:rPr lang="en-US" altLang="ko-KR" sz="2000" dirty="0"/>
              <a:t>public void </a:t>
            </a:r>
            <a:r>
              <a:rPr lang="en-US" altLang="ko-KR" sz="2000" dirty="0" err="1">
                <a:solidFill>
                  <a:srgbClr val="FF0000"/>
                </a:solidFill>
              </a:rPr>
              <a:t>addTextChangedListener</a:t>
            </a:r>
            <a:r>
              <a:rPr lang="en-US" altLang="ko-KR" sz="2000" dirty="0"/>
              <a:t>(</a:t>
            </a:r>
            <a:r>
              <a:rPr lang="en-US" altLang="ko-KR" sz="2000" dirty="0" err="1">
                <a:solidFill>
                  <a:srgbClr val="0070C0"/>
                </a:solidFill>
              </a:rPr>
              <a:t>TextWatcher</a:t>
            </a:r>
            <a:r>
              <a:rPr lang="en-US" altLang="ko-KR" sz="2000" dirty="0">
                <a:solidFill>
                  <a:srgbClr val="0070C0"/>
                </a:solidFill>
              </a:rPr>
              <a:t> watcher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 - </a:t>
            </a:r>
            <a:r>
              <a:rPr lang="en-US" altLang="ko-KR" sz="2000" dirty="0" err="1"/>
              <a:t>TextWatcher</a:t>
            </a:r>
            <a:r>
              <a:rPr lang="en-US" altLang="ko-KR" sz="2000" dirty="0"/>
              <a:t> </a:t>
            </a:r>
            <a:r>
              <a:rPr lang="ko-KR" altLang="en-US" sz="2000" dirty="0"/>
              <a:t>객체는 텍스트가 변경될 때마다 발생하는 이벤트를 처리</a:t>
            </a:r>
            <a:endParaRPr lang="en-US" altLang="ko-KR" sz="2000" dirty="0"/>
          </a:p>
          <a:p>
            <a:r>
              <a:rPr lang="en-US" altLang="ko-KR" sz="2000" dirty="0"/>
              <a:t> - </a:t>
            </a:r>
            <a:r>
              <a:rPr lang="en-US" altLang="ko-KR" sz="2000" dirty="0" err="1"/>
              <a:t>TextWatcher</a:t>
            </a:r>
            <a:r>
              <a:rPr lang="en-US" altLang="ko-KR" sz="2000" dirty="0"/>
              <a:t> </a:t>
            </a:r>
            <a:r>
              <a:rPr lang="ko-KR" altLang="en-US" sz="2000" dirty="0"/>
              <a:t>인터페이스에는 다음과 같은 </a:t>
            </a:r>
            <a:r>
              <a:rPr lang="ko-KR" altLang="en-US" sz="2000" dirty="0" err="1"/>
              <a:t>메소드들이</a:t>
            </a:r>
            <a:r>
              <a:rPr lang="ko-KR" altLang="en-US" sz="2000" dirty="0"/>
              <a:t> 정의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en-US" altLang="ko-KR" sz="2400" dirty="0"/>
              <a:t>[Reference]</a:t>
            </a:r>
          </a:p>
          <a:p>
            <a:r>
              <a:rPr lang="en-US" altLang="ko-KR" sz="2000" dirty="0"/>
              <a:t>public void </a:t>
            </a:r>
            <a:r>
              <a:rPr lang="en-US" altLang="ko-KR" sz="2000" dirty="0" err="1">
                <a:solidFill>
                  <a:srgbClr val="FF0000"/>
                </a:solidFill>
              </a:rPr>
              <a:t>beforeTextChanged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CharSequence</a:t>
            </a:r>
            <a:r>
              <a:rPr lang="en-US" altLang="ko-KR" sz="2000" dirty="0"/>
              <a:t> s,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start,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count,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after)</a:t>
            </a:r>
          </a:p>
          <a:p>
            <a:r>
              <a:rPr lang="en-US" altLang="ko-KR" sz="2000" dirty="0"/>
              <a:t>public void </a:t>
            </a:r>
            <a:r>
              <a:rPr lang="en-US" altLang="ko-KR" sz="2000" dirty="0" err="1">
                <a:solidFill>
                  <a:srgbClr val="FF0000"/>
                </a:solidFill>
              </a:rPr>
              <a:t>afterTextChanged</a:t>
            </a:r>
            <a:r>
              <a:rPr lang="en-US" altLang="ko-KR" sz="2000" dirty="0"/>
              <a:t>(Editable s)</a:t>
            </a:r>
          </a:p>
          <a:p>
            <a:r>
              <a:rPr lang="en-US" altLang="ko-KR" sz="2000" dirty="0"/>
              <a:t>public void </a:t>
            </a:r>
            <a:r>
              <a:rPr lang="en-US" altLang="ko-KR" sz="2000" dirty="0" err="1">
                <a:solidFill>
                  <a:srgbClr val="FF0000"/>
                </a:solidFill>
              </a:rPr>
              <a:t>onTextChaned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CharSequence</a:t>
            </a:r>
            <a:r>
              <a:rPr lang="en-US" altLang="ko-KR" sz="2000" dirty="0"/>
              <a:t> s,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start,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before,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count)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95625116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047694" cy="369332"/>
          </a:xfrm>
        </p:spPr>
        <p:txBody>
          <a:bodyPr/>
          <a:lstStyle/>
          <a:p>
            <a:r>
              <a:rPr lang="en-US" altLang="ko-KR" dirty="0" err="1">
                <a:solidFill>
                  <a:srgbClr val="FF0000"/>
                </a:solidFill>
              </a:rPr>
              <a:t>TextChangedListener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991372" y="3284984"/>
            <a:ext cx="1872208" cy="36004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60" y="1196752"/>
            <a:ext cx="7848600" cy="54387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059" y="1196751"/>
            <a:ext cx="7910945" cy="5438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09190817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84333" cy="369332"/>
          </a:xfrm>
        </p:spPr>
        <p:txBody>
          <a:bodyPr/>
          <a:lstStyle/>
          <a:p>
            <a:r>
              <a:rPr lang="en-US" altLang="ko-KR" dirty="0" smtClean="0"/>
              <a:t>/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/border.xml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262187"/>
            <a:ext cx="7210425" cy="2333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80980815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42" y="116632"/>
            <a:ext cx="9733311" cy="61206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942757"/>
      </p:ext>
    </p:extLst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191306" cy="369332"/>
          </a:xfrm>
        </p:spPr>
        <p:txBody>
          <a:bodyPr/>
          <a:lstStyle/>
          <a:p>
            <a:r>
              <a:rPr lang="ko-KR" altLang="en-US"/>
              <a:t>기본위젯 </a:t>
            </a:r>
            <a:r>
              <a:rPr lang="en-US" altLang="ko-KR"/>
              <a:t>- </a:t>
            </a:r>
            <a:r>
              <a:rPr lang="ko-KR" altLang="en-US"/>
              <a:t>버튼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t="9697"/>
          <a:stretch>
            <a:fillRect/>
          </a:stretch>
        </p:blipFill>
        <p:spPr bwMode="auto">
          <a:xfrm>
            <a:off x="1014413" y="1052736"/>
            <a:ext cx="8258175" cy="532425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99407-AAF0-4E11-80A8-2AAE2FD5B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01613"/>
            <a:ext cx="2191306" cy="369332"/>
          </a:xfrm>
        </p:spPr>
        <p:txBody>
          <a:bodyPr/>
          <a:lstStyle/>
          <a:p>
            <a:r>
              <a:rPr lang="ko-KR" altLang="en-US" dirty="0" err="1"/>
              <a:t>기본위젯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버튼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E95C0E-A60A-4C7E-9E62-7AA4DEDC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3348659"/>
            <a:ext cx="5761087" cy="29911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B95C9B3-0149-4D71-A668-6782049CA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1199374"/>
            <a:ext cx="4352925" cy="1524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0FA7DB-D04B-4126-9F61-1A3D0DE60A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128"/>
          <a:stretch/>
        </p:blipFill>
        <p:spPr>
          <a:xfrm>
            <a:off x="6439644" y="1187085"/>
            <a:ext cx="3638550" cy="39701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69164532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7061228" cy="369332"/>
          </a:xfrm>
        </p:spPr>
        <p:txBody>
          <a:bodyPr/>
          <a:lstStyle/>
          <a:p>
            <a:r>
              <a:rPr lang="ko-KR" altLang="en-US" dirty="0"/>
              <a:t>버튼을 클릭</a:t>
            </a:r>
            <a:r>
              <a:rPr lang="en-US" altLang="ko-KR" dirty="0"/>
              <a:t>(</a:t>
            </a:r>
            <a:r>
              <a:rPr lang="ko-KR" altLang="en-US" dirty="0"/>
              <a:t>이벤트</a:t>
            </a:r>
            <a:r>
              <a:rPr lang="en-US" altLang="ko-KR" dirty="0"/>
              <a:t>)</a:t>
            </a:r>
            <a:r>
              <a:rPr lang="ko-KR" altLang="en-US" dirty="0"/>
              <a:t>했을 때 어떤 일이 일어날까요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4988" y="1700808"/>
            <a:ext cx="3365152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set        On         Click          Listener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988" y="1268760"/>
            <a:ext cx="3449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  </a:t>
            </a:r>
            <a:r>
              <a:rPr lang="en-US" altLang="ko-KR" dirty="0"/>
              <a:t>~</a:t>
            </a:r>
            <a:r>
              <a:rPr lang="ko-KR" altLang="en-US" dirty="0" err="1"/>
              <a:t>했을때</a:t>
            </a:r>
            <a:r>
              <a:rPr lang="ko-KR" altLang="en-US" dirty="0"/>
              <a:t>      클릭         듣고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6996" y="2204864"/>
            <a:ext cx="3659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언제 클릭하는지 듣고 있도록 설정한다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액자 5"/>
          <p:cNvSpPr/>
          <p:nvPr/>
        </p:nvSpPr>
        <p:spPr>
          <a:xfrm>
            <a:off x="823020" y="3140968"/>
            <a:ext cx="936104" cy="6480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9044" y="328498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클릭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479204" y="3140968"/>
            <a:ext cx="93610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 </a:t>
            </a:r>
            <a:r>
              <a:rPr lang="ko-KR" altLang="en-US" dirty="0" err="1"/>
              <a:t>핸들러</a:t>
            </a:r>
            <a:endParaRPr lang="ko-KR" altLang="en-US" dirty="0"/>
          </a:p>
        </p:txBody>
      </p:sp>
      <p:sp>
        <p:nvSpPr>
          <p:cNvPr id="9" name="정육면체 8"/>
          <p:cNvSpPr/>
          <p:nvPr/>
        </p:nvSpPr>
        <p:spPr>
          <a:xfrm>
            <a:off x="4207396" y="3140968"/>
            <a:ext cx="1440160" cy="648072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이벤트객체</a:t>
            </a:r>
          </a:p>
        </p:txBody>
      </p:sp>
      <p:sp>
        <p:nvSpPr>
          <p:cNvPr id="10" name="아래쪽 화살표 설명선 9"/>
          <p:cNvSpPr/>
          <p:nvPr/>
        </p:nvSpPr>
        <p:spPr>
          <a:xfrm>
            <a:off x="7375748" y="3140968"/>
            <a:ext cx="2016224" cy="864096"/>
          </a:xfrm>
          <a:prstGeom prst="down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처리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12" name="톱니 모양의 오른쪽 화살표 11"/>
          <p:cNvSpPr/>
          <p:nvPr/>
        </p:nvSpPr>
        <p:spPr>
          <a:xfrm rot="5220544">
            <a:off x="8108734" y="2717970"/>
            <a:ext cx="504056" cy="360040"/>
          </a:xfrm>
          <a:prstGeom prst="notch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903140" y="3429000"/>
            <a:ext cx="432048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559324" y="3429000"/>
            <a:ext cx="432048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791572" y="3429000"/>
            <a:ext cx="432048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07396" y="4725144"/>
            <a:ext cx="5436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Button1.setOnClickListener(new </a:t>
            </a:r>
            <a:r>
              <a:rPr lang="en-US" altLang="ko-KR" sz="1800" dirty="0" err="1"/>
              <a:t>OnClickListener</a:t>
            </a:r>
            <a:r>
              <a:rPr lang="en-US" altLang="ko-KR" sz="1800" dirty="0"/>
              <a:t>() {</a:t>
            </a:r>
          </a:p>
          <a:p>
            <a:r>
              <a:rPr lang="en-US" altLang="ko-KR" sz="1800" dirty="0"/>
              <a:t>    public void </a:t>
            </a:r>
            <a:r>
              <a:rPr lang="en-US" altLang="ko-KR" sz="1800" dirty="0" err="1"/>
              <a:t>onClick</a:t>
            </a:r>
            <a:r>
              <a:rPr lang="en-US" altLang="ko-KR" sz="1800" dirty="0"/>
              <a:t>(View v) {</a:t>
            </a:r>
          </a:p>
          <a:p>
            <a:r>
              <a:rPr lang="en-US" altLang="ko-KR" sz="1800" dirty="0"/>
              <a:t>    }</a:t>
            </a:r>
          </a:p>
          <a:p>
            <a:r>
              <a:rPr lang="en-US" altLang="ko-KR" sz="1800" dirty="0"/>
              <a:t>}</a:t>
            </a:r>
            <a:endParaRPr lang="ko-KR" alt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6295628" y="2852936"/>
            <a:ext cx="10823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  <a:endParaRPr lang="en-US" altLang="ko-KR" dirty="0"/>
          </a:p>
          <a:p>
            <a:r>
              <a:rPr lang="ko-KR" altLang="en-US" dirty="0"/>
              <a:t>라디오버튼</a:t>
            </a:r>
            <a:endParaRPr lang="en-US" altLang="ko-KR" dirty="0"/>
          </a:p>
          <a:p>
            <a:r>
              <a:rPr lang="ko-KR" altLang="en-US" dirty="0"/>
              <a:t>체크박스</a:t>
            </a:r>
            <a:endParaRPr lang="en-US" altLang="ko-KR" dirty="0"/>
          </a:p>
          <a:p>
            <a:r>
              <a:rPr lang="ko-KR" altLang="en-US" dirty="0"/>
              <a:t>등등</a:t>
            </a:r>
            <a:endParaRPr lang="en-US" altLang="ko-KR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4927476" y="3717032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167836" y="3933056"/>
            <a:ext cx="7200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 rot="10800000" flipV="1">
            <a:off x="6511652" y="5085184"/>
            <a:ext cx="1800200" cy="360040"/>
          </a:xfrm>
          <a:prstGeom prst="curvedConnector3">
            <a:avLst>
              <a:gd name="adj1" fmla="val 580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75748" y="5661248"/>
            <a:ext cx="2746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콜백메서드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컴퓨터가 자동으로</a:t>
            </a:r>
            <a:endParaRPr lang="en-US" altLang="ko-KR" dirty="0"/>
          </a:p>
          <a:p>
            <a:r>
              <a:rPr lang="ko-KR" altLang="en-US" dirty="0"/>
              <a:t>호출해 주는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738223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제목 4"/>
          <p:cNvSpPr>
            <a:spLocks noGrp="1"/>
          </p:cNvSpPr>
          <p:nvPr>
            <p:ph type="title"/>
          </p:nvPr>
        </p:nvSpPr>
        <p:spPr>
          <a:xfrm>
            <a:off x="828675" y="201613"/>
            <a:ext cx="1240724" cy="369332"/>
          </a:xfrm>
        </p:spPr>
        <p:txBody>
          <a:bodyPr/>
          <a:lstStyle/>
          <a:p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기본 위젯</a:t>
            </a:r>
          </a:p>
        </p:txBody>
      </p:sp>
      <p:sp>
        <p:nvSpPr>
          <p:cNvPr id="117765" name="TextBox 5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 dirty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kumimoji="0" lang="ko-KR" altLang="en-US" b="1" dirty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기본 위젯들</a:t>
            </a:r>
            <a:endParaRPr kumimoji="0" lang="en-US" altLang="ko-KR" b="1" dirty="0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0000" t="10902" r="10000" b="14978"/>
          <a:stretch>
            <a:fillRect/>
          </a:stretch>
        </p:blipFill>
        <p:spPr bwMode="auto">
          <a:xfrm>
            <a:off x="5215508" y="908720"/>
            <a:ext cx="3456384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63380" y="168106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 </a:t>
            </a:r>
            <a:r>
              <a:rPr lang="en-US" altLang="ko-KR" b="1" dirty="0" smtClean="0"/>
              <a:t>TextView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75348" y="2185119"/>
            <a:ext cx="1557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② </a:t>
            </a:r>
            <a:r>
              <a:rPr lang="en-US" altLang="ko-KR" b="1" dirty="0" smtClean="0"/>
              <a:t>RadioButton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91372" y="2617167"/>
            <a:ext cx="131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③ </a:t>
            </a:r>
            <a:r>
              <a:rPr lang="en-US" altLang="ko-KR" b="1" dirty="0" smtClean="0"/>
              <a:t>CheckBox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086348" y="3068961"/>
            <a:ext cx="1417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④ </a:t>
            </a:r>
            <a:r>
              <a:rPr lang="en-US" altLang="ko-KR" b="1" dirty="0" smtClean="0"/>
              <a:t>InputBox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19364" y="4221088"/>
            <a:ext cx="141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⑤ </a:t>
            </a:r>
            <a:r>
              <a:rPr lang="en-US" altLang="ko-KR" b="1" dirty="0" smtClean="0"/>
              <a:t>ImageView</a:t>
            </a:r>
            <a:endParaRPr lang="ko-KR" altLang="en-US" b="1" dirty="0"/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871235" cy="369332"/>
          </a:xfrm>
        </p:spPr>
        <p:txBody>
          <a:bodyPr/>
          <a:lstStyle/>
          <a:p>
            <a:r>
              <a:rPr lang="ko-KR" altLang="en-US"/>
              <a:t>기본위젯  </a:t>
            </a:r>
            <a:r>
              <a:rPr lang="en-US" altLang="ko-KR"/>
              <a:t>CheckBox</a:t>
            </a:r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988" y="1052736"/>
            <a:ext cx="927735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95C1E-2392-4C7F-998D-38364DAE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01613"/>
            <a:ext cx="2806859" cy="369332"/>
          </a:xfrm>
        </p:spPr>
        <p:txBody>
          <a:bodyPr/>
          <a:lstStyle/>
          <a:p>
            <a:r>
              <a:rPr lang="ko-KR" altLang="en-US" dirty="0" err="1"/>
              <a:t>기본위젯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체크박스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C27B3A-D012-4258-B027-595FD102B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52" y="1124744"/>
            <a:ext cx="4333875" cy="1466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911F8F-C21E-43E0-94EF-A7A941741C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4" t="14205" r="-2204" b="11045"/>
          <a:stretch/>
        </p:blipFill>
        <p:spPr>
          <a:xfrm>
            <a:off x="174948" y="3478588"/>
            <a:ext cx="8386712" cy="31996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CFE42B-547A-4A64-A3DF-D30FD6398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927" y="85328"/>
            <a:ext cx="3667125" cy="4495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32256325"/>
      </p:ext>
    </p:extLst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09844" cy="369332"/>
          </a:xfrm>
        </p:spPr>
        <p:txBody>
          <a:bodyPr/>
          <a:lstStyle/>
          <a:p>
            <a:r>
              <a:rPr lang="ko-KR" altLang="en-US"/>
              <a:t>기본위젯 </a:t>
            </a:r>
            <a:r>
              <a:rPr lang="en-US" altLang="ko-KR"/>
              <a:t>- RadioButton</a:t>
            </a:r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3060" y="836712"/>
            <a:ext cx="7553325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628CC-4587-49F2-A2BC-17A4DA3B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201613"/>
            <a:ext cx="3114635" cy="369332"/>
          </a:xfrm>
        </p:spPr>
        <p:txBody>
          <a:bodyPr/>
          <a:lstStyle/>
          <a:p>
            <a:r>
              <a:rPr lang="ko-KR" altLang="en-US" dirty="0" err="1"/>
              <a:t>기본위젯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라디오버튼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06FDC9-C6E8-44C0-A203-2C898B6D7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0" y="3573016"/>
            <a:ext cx="8103987" cy="36684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723D43-3F8A-4050-807B-16D79DA5F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0" y="620688"/>
            <a:ext cx="3672408" cy="29049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14CCF5-EDA2-4D7C-9876-BCB79CB0C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654" y="24428"/>
            <a:ext cx="36480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4269"/>
      </p:ext>
    </p:extLst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007" name="제목 8"/>
          <p:cNvSpPr>
            <a:spLocks noGrp="1"/>
          </p:cNvSpPr>
          <p:nvPr>
            <p:ph type="title"/>
          </p:nvPr>
        </p:nvSpPr>
        <p:spPr>
          <a:xfrm>
            <a:off x="828675" y="201613"/>
            <a:ext cx="5724324" cy="369332"/>
          </a:xfrm>
        </p:spPr>
        <p:txBody>
          <a:bodyPr/>
          <a:lstStyle/>
          <a:p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기본 위젯 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en-US" altLang="ko-KR" dirty="0" err="1" smtClean="0">
                <a:effectLst/>
                <a:latin typeface="나눔고딕" pitchFamily="50" charset="-127"/>
                <a:ea typeface="나눔고딕" pitchFamily="50" charset="-127"/>
              </a:rPr>
              <a:t>CheckBox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en-US" altLang="ko-KR" dirty="0" err="1" smtClean="0">
                <a:effectLst/>
                <a:latin typeface="나눔고딕" pitchFamily="50" charset="-127"/>
                <a:ea typeface="나눔고딕" pitchFamily="50" charset="-127"/>
              </a:rPr>
              <a:t>RadioButton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예제</a:t>
            </a:r>
            <a:endParaRPr lang="ko-KR" altLang="en-US" dirty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8008" name="TextBox 5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기본 위젯들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 l="6641"/>
          <a:stretch>
            <a:fillRect/>
          </a:stretch>
        </p:blipFill>
        <p:spPr bwMode="auto">
          <a:xfrm>
            <a:off x="0" y="1484784"/>
            <a:ext cx="5495983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5548" y="1484784"/>
            <a:ext cx="43434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11052" y="5589240"/>
            <a:ext cx="3492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추가 </a:t>
            </a:r>
            <a:r>
              <a:rPr lang="en-US" altLang="ko-KR" b="1" dirty="0" err="1"/>
              <a:t>android:onClick</a:t>
            </a:r>
            <a:r>
              <a:rPr lang="en-US" altLang="ko-KR" b="1" dirty="0"/>
              <a:t>="</a:t>
            </a:r>
            <a:r>
              <a:rPr lang="en-US" altLang="ko-KR" b="1" dirty="0" err="1"/>
              <a:t>onCheckClicked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08257"/>
      </p:ext>
    </p:extLst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8007" name="제목 8"/>
          <p:cNvSpPr>
            <a:spLocks noGrp="1"/>
          </p:cNvSpPr>
          <p:nvPr>
            <p:ph type="title"/>
          </p:nvPr>
        </p:nvSpPr>
        <p:spPr>
          <a:xfrm>
            <a:off x="828675" y="201613"/>
            <a:ext cx="462121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기본 위젯 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버튼의 속성 사용 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계속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8008" name="TextBox 5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기본 위젯들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753725" cy="699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462980" y="2204864"/>
            <a:ext cx="10225136" cy="22322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0972" y="4581128"/>
            <a:ext cx="10153128" cy="19442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0894"/>
      </p:ext>
    </p:extLst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422121" cy="369332"/>
          </a:xfrm>
        </p:spPr>
        <p:txBody>
          <a:bodyPr/>
          <a:lstStyle/>
          <a:p>
            <a:r>
              <a:rPr lang="en-US" altLang="ko-KR" dirty="0" err="1"/>
              <a:t>CheckBox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10101694" cy="21602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9804931"/>
      </p:ext>
    </p:extLst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191579" cy="369332"/>
          </a:xfrm>
        </p:spPr>
        <p:txBody>
          <a:bodyPr/>
          <a:lstStyle/>
          <a:p>
            <a:r>
              <a:rPr lang="ko-KR" altLang="en-US"/>
              <a:t>기본위젯 </a:t>
            </a:r>
            <a:r>
              <a:rPr lang="en-US" altLang="ko-KR"/>
              <a:t>- ImageView</a:t>
            </a:r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6300"/>
            <a:ext cx="1033462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310475" cy="369332"/>
          </a:xfrm>
        </p:spPr>
        <p:txBody>
          <a:bodyPr/>
          <a:lstStyle/>
          <a:p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기본 </a:t>
            </a:r>
            <a:r>
              <a:rPr lang="ko-KR" altLang="en-US" dirty="0" err="1">
                <a:effectLst/>
                <a:latin typeface="나눔고딕" pitchFamily="50" charset="-127"/>
                <a:ea typeface="나눔고딕" pitchFamily="50" charset="-127"/>
              </a:rPr>
              <a:t>위젯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dirty="0" err="1">
                <a:effectLst/>
                <a:latin typeface="나눔고딕" pitchFamily="50" charset="-127"/>
                <a:ea typeface="나눔고딕" pitchFamily="50" charset="-127"/>
              </a:rPr>
              <a:t>이미지뷰의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 속성 사용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79004" y="1196752"/>
          <a:ext cx="8568952" cy="4806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9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dirty="0"/>
                        <a:t>속성</a:t>
                      </a:r>
                      <a:endParaRPr lang="en-US" altLang="ko-KR" sz="2800" dirty="0"/>
                    </a:p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src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원본 이미지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maxWidth</a:t>
                      </a:r>
                      <a:r>
                        <a:rPr lang="en-US" altLang="ko-KR" sz="2400" dirty="0"/>
                        <a:t>, </a:t>
                      </a:r>
                      <a:r>
                        <a:rPr lang="en-US" altLang="ko-KR" sz="2400" dirty="0" err="1"/>
                        <a:t>maxHeight</a:t>
                      </a:r>
                      <a:r>
                        <a:rPr lang="en-US" altLang="ko-KR" sz="2400" dirty="0"/>
                        <a:t> 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이미지가 보일 최대 크기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3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tint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err="1"/>
                        <a:t>이미지뷰에</a:t>
                      </a:r>
                      <a:r>
                        <a:rPr lang="ko-KR" altLang="en-US" sz="2400" dirty="0"/>
                        <a:t> 보이는 이미지 위에 색상을 적용하고 싶을 때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6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scaleType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이미지가 원본 이미지의 크기와 다르게 화면에 보이는 경우 확대</a:t>
                      </a:r>
                      <a:r>
                        <a:rPr lang="en-US" altLang="ko-KR" sz="2400" dirty="0"/>
                        <a:t>/</a:t>
                      </a:r>
                      <a:r>
                        <a:rPr lang="ko-KR" altLang="en-US" sz="2400" dirty="0"/>
                        <a:t>축소를 어떤 방식으로 적용할 것인지 설정 </a:t>
                      </a:r>
                      <a:r>
                        <a:rPr lang="en-US" altLang="ko-KR" sz="2400" dirty="0"/>
                        <a:t>(</a:t>
                      </a:r>
                      <a:r>
                        <a:rPr lang="en-US" altLang="ko-KR" sz="2400" dirty="0" err="1"/>
                        <a:t>fitXY</a:t>
                      </a:r>
                      <a:r>
                        <a:rPr lang="en-US" altLang="ko-KR" sz="2400" dirty="0"/>
                        <a:t>, </a:t>
                      </a:r>
                      <a:r>
                        <a:rPr lang="en-US" altLang="ko-KR" sz="2400" dirty="0" err="1"/>
                        <a:t>centerCrop</a:t>
                      </a:r>
                      <a:r>
                        <a:rPr lang="en-US" altLang="ko-KR" sz="2400" dirty="0"/>
                        <a:t>, </a:t>
                      </a:r>
                      <a:r>
                        <a:rPr lang="en-US" altLang="ko-KR" sz="2400" dirty="0" err="1"/>
                        <a:t>centerInside</a:t>
                      </a:r>
                      <a:r>
                        <a:rPr lang="en-US" altLang="ko-KR" sz="2400" dirty="0"/>
                        <a:t> </a:t>
                      </a:r>
                      <a:r>
                        <a:rPr lang="ko-KR" altLang="en-US" sz="2400" dirty="0"/>
                        <a:t>등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61599" cy="369332"/>
          </a:xfrm>
        </p:spPr>
        <p:txBody>
          <a:bodyPr/>
          <a:lstStyle/>
          <a:p>
            <a:r>
              <a:rPr lang="en-US" altLang="ko-KR" dirty="0" err="1" smtClean="0"/>
              <a:t>ImageView</a:t>
            </a:r>
            <a:r>
              <a:rPr lang="en-US" altLang="ko-KR" dirty="0"/>
              <a:t>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4" y="1196752"/>
            <a:ext cx="4495800" cy="2028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596" y="1196752"/>
            <a:ext cx="3933825" cy="36671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7342421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 txBox="1">
            <a:spLocks/>
          </p:cNvSpPr>
          <p:nvPr/>
        </p:nvSpPr>
        <p:spPr bwMode="auto">
          <a:xfrm>
            <a:off x="642589" y="837506"/>
            <a:ext cx="8857555" cy="4391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 뷰</a:t>
            </a:r>
            <a:endParaRPr lang="en-US" altLang="ko-KR" sz="16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 뷰에 보이는 문자열을 설정할 수 있음</a:t>
            </a:r>
            <a:endParaRPr lang="en-US" altLang="ko-KR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텍스트뷰에서 표시하는 문자열의 색상을 설정함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색상 설정은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"#AARRGGBB"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포맷을 일반적으로 사용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(Alpha, Red, Green, Blue) </a:t>
            </a: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           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투명도를 나타내는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Alpha(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색상만 표현할 때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"FF",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투명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00“,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반투명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"88”) </a:t>
            </a: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textSize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텍스트뷰에서 표시하는 문자열의 크기를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설정함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("dp"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 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"px"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등의 단위 값을 사용함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textStyle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텍스트뷰에서 표시하는 문자열의 스타일 속성을 설정함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("normal", "bold", "italic"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등의 값을 지정할 수 있음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1698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typeFace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텍스트뷰에서 표시하는 문자열의 폰트를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설정함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normal", "sans", "serif", "monospace")</a:t>
            </a:r>
          </a:p>
          <a:p>
            <a:pPr marL="173037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maxLines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텍스트뷰에서 표시하는 문자열이 한 줄로만 표시되도록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설정함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3037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ellipsize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none, start, middle, end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문자열의 어디를 잘라서 보여줄지 결정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lineSpacingMultiplier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줄간격을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배수로 설정할 때 사용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lineSpacingExtra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줄간격을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여유값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설정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autolink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문자열에 들어 있는 링크 정보를 자동으로 찾아 링크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defRPr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6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endParaRPr kumimoji="0"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78755" y="1268760"/>
            <a:ext cx="8785225" cy="4968552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rgbClr val="3E6CA4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764" name="제목 4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33800" cy="369887"/>
          </a:xfrm>
        </p:spPr>
        <p:txBody>
          <a:bodyPr/>
          <a:lstStyle/>
          <a:p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기본 위젯 </a:t>
            </a:r>
            <a:r>
              <a:rPr lang="en-US" altLang="ko-KR" dirty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dirty="0" err="1">
                <a:effectLst/>
                <a:latin typeface="나눔고딕" pitchFamily="50" charset="-127"/>
                <a:ea typeface="나눔고딕" pitchFamily="50" charset="-127"/>
              </a:rPr>
              <a:t>텍스트뷰의</a:t>
            </a:r>
            <a:r>
              <a:rPr lang="ko-KR" altLang="en-US" dirty="0">
                <a:effectLst/>
                <a:latin typeface="나눔고딕" pitchFamily="50" charset="-127"/>
                <a:ea typeface="나눔고딕" pitchFamily="50" charset="-127"/>
              </a:rPr>
              <a:t> 속성 </a:t>
            </a:r>
          </a:p>
        </p:txBody>
      </p:sp>
      <p:sp>
        <p:nvSpPr>
          <p:cNvPr id="117765" name="TextBox 5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기본 위젯들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52594" cy="369332"/>
          </a:xfrm>
        </p:spPr>
        <p:txBody>
          <a:bodyPr/>
          <a:lstStyle/>
          <a:p>
            <a:r>
              <a:rPr lang="en-US" altLang="ko-KR" dirty="0" err="1" smtClean="0"/>
              <a:t>ImageView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2" y="1412776"/>
            <a:ext cx="4733925" cy="1476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572" y="1340768"/>
            <a:ext cx="38290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98979"/>
      </p:ext>
    </p:extLst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61599" cy="369332"/>
          </a:xfrm>
        </p:spPr>
        <p:txBody>
          <a:bodyPr/>
          <a:lstStyle/>
          <a:p>
            <a:r>
              <a:rPr lang="en-US" altLang="ko-KR" dirty="0" err="1" smtClean="0"/>
              <a:t>ImageView</a:t>
            </a:r>
            <a:r>
              <a:rPr lang="en-US" altLang="ko-KR" dirty="0"/>
              <a:t>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2" y="1124744"/>
            <a:ext cx="4953000" cy="1990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604" y="1124744"/>
            <a:ext cx="37909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80032"/>
      </p:ext>
    </p:extLst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5397311" cy="369332"/>
          </a:xfrm>
        </p:spPr>
        <p:txBody>
          <a:bodyPr/>
          <a:lstStyle/>
          <a:p>
            <a:r>
              <a:rPr lang="en-US" altLang="ko-KR" dirty="0" err="1"/>
              <a:t>ImageView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이미지 실제 사이즈 출력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44" y="1124744"/>
            <a:ext cx="8088591" cy="50405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416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Rectangle 3"/>
          <p:cNvSpPr>
            <a:spLocks noChangeArrowheads="1"/>
          </p:cNvSpPr>
          <p:nvPr/>
        </p:nvSpPr>
        <p:spPr bwMode="auto">
          <a:xfrm>
            <a:off x="967036" y="2741613"/>
            <a:ext cx="1152128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0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4-6.</a:t>
            </a:r>
            <a:endParaRPr lang="en-US" altLang="ko-KR" sz="40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17418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6200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레이아웃 인플레이션 이해하기</a:t>
            </a:r>
            <a:endParaRPr lang="en-US" altLang="ko-KR" sz="320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28" name="TextBox 31"/>
          <p:cNvSpPr txBox="1">
            <a:spLocks noChangeArrowheads="1"/>
          </p:cNvSpPr>
          <p:nvPr/>
        </p:nvSpPr>
        <p:spPr bwMode="auto">
          <a:xfrm>
            <a:off x="0" y="0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 마당</a:t>
            </a: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 – CH3.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애플리케이션 구성하기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20283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463" name="내용 개체 틀 2"/>
          <p:cNvSpPr txBox="1">
            <a:spLocks/>
          </p:cNvSpPr>
          <p:nvPr/>
        </p:nvSpPr>
        <p:spPr bwMode="auto">
          <a:xfrm>
            <a:off x="714375" y="1203325"/>
            <a:ext cx="85693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setContentView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메소드에서 </a:t>
            </a: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레이아웃 파일 매칭</a:t>
            </a:r>
            <a:endParaRPr lang="en-US" altLang="ko-KR" sz="18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64" name="제목 11"/>
          <p:cNvSpPr>
            <a:spLocks noGrp="1"/>
          </p:cNvSpPr>
          <p:nvPr>
            <p:ph type="title"/>
          </p:nvPr>
        </p:nvSpPr>
        <p:spPr>
          <a:xfrm>
            <a:off x="828675" y="201613"/>
            <a:ext cx="5788025" cy="369887"/>
          </a:xfrm>
        </p:spPr>
        <p:txBody>
          <a:bodyPr/>
          <a:lstStyle/>
          <a:p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레이아웃 파일과 자바 소스 파일의 매칭</a:t>
            </a:r>
          </a:p>
        </p:txBody>
      </p:sp>
      <p:sp>
        <p:nvSpPr>
          <p:cNvPr id="19465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인플레이션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9466" name="_x189688808" descr="P02_S003_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916113"/>
            <a:ext cx="9675812" cy="344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7" name="_x242936416"/>
          <p:cNvSpPr>
            <a:spLocks noChangeArrowheads="1"/>
          </p:cNvSpPr>
          <p:nvPr/>
        </p:nvSpPr>
        <p:spPr bwMode="auto">
          <a:xfrm>
            <a:off x="2457450" y="5605463"/>
            <a:ext cx="5372100" cy="641350"/>
          </a:xfrm>
          <a:prstGeom prst="roundRect">
            <a:avLst>
              <a:gd name="adj" fmla="val 3000"/>
            </a:avLst>
          </a:prstGeom>
          <a:solidFill>
            <a:srgbClr val="D6D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en-US" altLang="ko-KR" sz="1600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R.layout.</a:t>
            </a:r>
            <a:r>
              <a:rPr lang="ko-KR" altLang="en-US" sz="1600" b="1">
                <a:solidFill>
                  <a:srgbClr val="000000"/>
                </a:solidFill>
                <a:latin typeface="나눔고딕" pitchFamily="50" charset="-127"/>
                <a:ea typeface="나눔고딕" pitchFamily="50" charset="-127"/>
              </a:rPr>
              <a:t>레이아웃 파일 이름</a:t>
            </a:r>
            <a:endParaRPr lang="ko-KR" altLang="en-US" sz="160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05840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511" name="직사각형 10"/>
          <p:cNvSpPr>
            <a:spLocks noChangeArrowheads="1"/>
          </p:cNvSpPr>
          <p:nvPr/>
        </p:nvSpPr>
        <p:spPr bwMode="auto">
          <a:xfrm>
            <a:off x="2911475" y="5843588"/>
            <a:ext cx="453548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just" eaLnBrk="1" fontAlgn="b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en-US" altLang="ko-KR" sz="16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["</a:t>
            </a:r>
            <a:r>
              <a:rPr lang="ko-KR" altLang="en-US" sz="16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시작“ 버튼의 레이아웃 인플레이션 과정</a:t>
            </a:r>
            <a:r>
              <a:rPr lang="en-US" altLang="ko-KR" sz="16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600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512" name="내용 개체 틀 2"/>
          <p:cNvSpPr txBox="1">
            <a:spLocks/>
          </p:cNvSpPr>
          <p:nvPr/>
        </p:nvSpPr>
        <p:spPr bwMode="auto">
          <a:xfrm>
            <a:off x="714375" y="1203325"/>
            <a:ext cx="85693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인플레이션 </a:t>
            </a: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 : XML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레이아웃에 정의된 내용이 메모리에 객체화되는 과정</a:t>
            </a:r>
            <a:endParaRPr lang="en-US" altLang="ko-KR" sz="1800" b="1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513" name="제목 1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187575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인플레이션이란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514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인플레이션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1515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025650"/>
            <a:ext cx="9956800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53339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518318" cy="369332"/>
          </a:xfrm>
        </p:spPr>
        <p:txBody>
          <a:bodyPr/>
          <a:lstStyle/>
          <a:p>
            <a:r>
              <a:rPr lang="en-US" altLang="ko-KR" dirty="0" smtClean="0"/>
              <a:t>activity-main.xml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156" y="1484784"/>
            <a:ext cx="6126782" cy="3600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8800774"/>
      </p:ext>
    </p:extLst>
  </p:cSld>
  <p:clrMapOvr>
    <a:masterClrMapping/>
  </p:clrMapOvr>
  <p:transition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6425" y="1052513"/>
            <a:ext cx="9001125" cy="38766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rgbClr val="7F0055"/>
                </a:solidFill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</a:rPr>
              <a:t> MainActivity </a:t>
            </a:r>
            <a:r>
              <a:rPr lang="en-US" altLang="ko-KR" sz="1600" b="1" dirty="0">
                <a:solidFill>
                  <a:srgbClr val="7F0055"/>
                </a:solidFill>
              </a:rPr>
              <a:t>extends</a:t>
            </a:r>
            <a:r>
              <a:rPr lang="en-US" altLang="ko-KR" sz="1600" dirty="0">
                <a:solidFill>
                  <a:srgbClr val="000000"/>
                </a:solidFill>
              </a:rPr>
              <a:t> AppCompatActivity {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646464"/>
                </a:solidFill>
              </a:rPr>
              <a:t>  @</a:t>
            </a:r>
            <a:r>
              <a:rPr lang="en-US" altLang="ko-KR" sz="1600" dirty="0">
                <a:solidFill>
                  <a:srgbClr val="000000"/>
                </a:solidFill>
              </a:rPr>
              <a:t>Override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rgbClr val="7F0055"/>
                </a:solidFill>
              </a:rPr>
              <a:t>  public</a:t>
            </a:r>
            <a:r>
              <a:rPr lang="en-US" altLang="ko-KR" sz="1600" dirty="0">
                <a:solidFill>
                  <a:srgbClr val="000000"/>
                </a:solidFill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</a:rPr>
              <a:t> onCreate(Bundle savedInstanceState) {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rgbClr val="7F0055"/>
                </a:solidFill>
              </a:rPr>
              <a:t>    super</a:t>
            </a:r>
            <a:r>
              <a:rPr lang="en-US" altLang="ko-KR" sz="1600" dirty="0">
                <a:solidFill>
                  <a:srgbClr val="000000"/>
                </a:solidFill>
              </a:rPr>
              <a:t>.onCreate(savedInstanceState);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    Button button = (Button) findViewById(R.id.</a:t>
            </a:r>
            <a:r>
              <a:rPr lang="en-US" altLang="ko-KR" sz="1600" i="1" dirty="0">
                <a:solidFill>
                  <a:srgbClr val="0000C0"/>
                </a:solidFill>
              </a:rPr>
              <a:t>button</a:t>
            </a:r>
            <a:r>
              <a:rPr lang="en-US" altLang="ko-KR" sz="1600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    button.setText(</a:t>
            </a:r>
            <a:r>
              <a:rPr lang="en-US" altLang="ko-KR" sz="1600" dirty="0">
                <a:solidFill>
                  <a:srgbClr val="2A00FF"/>
                </a:solidFill>
              </a:rPr>
              <a:t>＂</a:t>
            </a:r>
            <a:r>
              <a:rPr lang="ko-KR" altLang="en-US" sz="1600" dirty="0">
                <a:solidFill>
                  <a:srgbClr val="2A00FF"/>
                </a:solidFill>
              </a:rPr>
              <a:t>시작됨</a:t>
            </a:r>
            <a:r>
              <a:rPr lang="en-US" altLang="ko-KR" sz="1600" dirty="0">
                <a:solidFill>
                  <a:srgbClr val="2A00FF"/>
                </a:solidFill>
              </a:rPr>
              <a:t>＂</a:t>
            </a:r>
            <a:r>
              <a:rPr lang="en-US" altLang="ko-KR" sz="1600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    setContentView(R.layout.</a:t>
            </a:r>
            <a:r>
              <a:rPr lang="en-US" altLang="ko-KR" sz="1600" i="1" dirty="0">
                <a:solidFill>
                  <a:srgbClr val="0000C0"/>
                </a:solidFill>
              </a:rPr>
              <a:t>activity_main</a:t>
            </a:r>
            <a:r>
              <a:rPr lang="en-US" altLang="ko-KR" sz="1600" dirty="0">
                <a:solidFill>
                  <a:srgbClr val="000000"/>
                </a:solidFill>
              </a:rPr>
              <a:t>);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  }</a:t>
            </a:r>
          </a:p>
          <a:p>
            <a:pPr algn="just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559" name="직사각형 10"/>
          <p:cNvSpPr>
            <a:spLocks noChangeArrowheads="1"/>
          </p:cNvSpPr>
          <p:nvPr/>
        </p:nvSpPr>
        <p:spPr bwMode="auto">
          <a:xfrm>
            <a:off x="463550" y="5135563"/>
            <a:ext cx="6335713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just" eaLnBrk="1" fontAlgn="b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en-US" altLang="ko-KR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[setContentView() </a:t>
            </a:r>
            <a:r>
              <a:rPr lang="ko-KR" altLang="en-US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코드와 </a:t>
            </a:r>
            <a:r>
              <a:rPr lang="en-US" altLang="ko-KR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findViewById() </a:t>
            </a:r>
            <a:r>
              <a:rPr lang="ko-KR" altLang="en-US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메소드의 호출 순서를 바꾼 경우</a:t>
            </a:r>
            <a:r>
              <a:rPr lang="en-US" altLang="ko-KR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400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560" name="제목 11"/>
          <p:cNvSpPr>
            <a:spLocks noGrp="1"/>
          </p:cNvSpPr>
          <p:nvPr>
            <p:ph type="title"/>
          </p:nvPr>
        </p:nvSpPr>
        <p:spPr>
          <a:xfrm>
            <a:off x="828675" y="201613"/>
            <a:ext cx="526256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레이아웃 인플레이션의 이해 </a:t>
            </a:r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호출 순서 </a:t>
            </a:r>
          </a:p>
        </p:txBody>
      </p:sp>
      <p:sp>
        <p:nvSpPr>
          <p:cNvPr id="23561" name="TextBox 1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인플레이션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1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564" name="_x189690408" descr="P02_S003_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525" y="1730375"/>
            <a:ext cx="2592388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89909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6425" y="1244600"/>
            <a:ext cx="9001125" cy="1296988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[Reference]</a:t>
            </a:r>
          </a:p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solidFill>
                <a:srgbClr val="000000"/>
              </a:solidFill>
              <a:latin typeface="바탕"/>
            </a:endParaRPr>
          </a:p>
          <a:p>
            <a:pPr algn="just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public void setContentView (int layoutResID) </a:t>
            </a:r>
            <a:endParaRPr lang="en-US" altLang="ko-KR" dirty="0">
              <a:solidFill>
                <a:srgbClr val="000000"/>
              </a:solidFill>
              <a:latin typeface="바탕"/>
            </a:endParaRPr>
          </a:p>
          <a:p>
            <a:pPr algn="just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public void setContentView (View view [, ViewGroup.LayoutParams params])</a:t>
            </a:r>
            <a:endParaRPr lang="en-US" altLang="ko-KR" dirty="0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6425" y="3836988"/>
            <a:ext cx="9001125" cy="115252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[Reference]</a:t>
            </a:r>
          </a:p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>
              <a:solidFill>
                <a:srgbClr val="000000"/>
              </a:solidFill>
              <a:latin typeface="바탕"/>
            </a:endParaRPr>
          </a:p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getSystemService(Context.LAYOUT_INFLATER_SERVICE)</a:t>
            </a:r>
            <a:endParaRPr lang="en-US" altLang="ko-KR" dirty="0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606425" y="2613025"/>
            <a:ext cx="9001125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setContentView()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메소드의 역할</a:t>
            </a:r>
          </a:p>
          <a:p>
            <a:pPr marL="342900" indent="-16192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화면에 나타낼 뷰를 지정하는 역할</a:t>
            </a:r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16192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레이아웃의 내용을 메모리 상에 객체화하는 역할</a:t>
            </a:r>
            <a:endParaRPr lang="ko-KR" altLang="en-US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 bwMode="auto">
          <a:xfrm>
            <a:off x="606425" y="5060950"/>
            <a:ext cx="950595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975" indent="-180975"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화면 중에서 일부분만을 차지하는 화면 구성요소들을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레이아웃에서 로딩하여 보여줄 수 없을까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161925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LayoutInflater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클래스를 제공하며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클래스는 시스템 서비스로 제공됨</a:t>
            </a:r>
          </a:p>
        </p:txBody>
      </p:sp>
      <p:sp>
        <p:nvSpPr>
          <p:cNvPr id="25612" name="제목 16"/>
          <p:cNvSpPr>
            <a:spLocks noGrp="1"/>
          </p:cNvSpPr>
          <p:nvPr>
            <p:ph type="title"/>
          </p:nvPr>
        </p:nvSpPr>
        <p:spPr>
          <a:xfrm>
            <a:off x="828675" y="201613"/>
            <a:ext cx="4405313" cy="369887"/>
          </a:xfrm>
        </p:spPr>
        <p:txBody>
          <a:bodyPr/>
          <a:lstStyle/>
          <a:p>
            <a:r>
              <a:rPr lang="en-US" altLang="ko-KR" smtClean="0">
                <a:effectLst/>
                <a:latin typeface="나눔고딕" pitchFamily="50" charset="-127"/>
                <a:ea typeface="나눔고딕" pitchFamily="50" charset="-127"/>
              </a:rPr>
              <a:t>setContentView() </a:t>
            </a:r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메소드의 역할</a:t>
            </a:r>
          </a:p>
        </p:txBody>
      </p:sp>
      <p:sp>
        <p:nvSpPr>
          <p:cNvPr id="25613" name="TextBox 17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인플레이션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688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656" name="직사각형 10"/>
          <p:cNvSpPr>
            <a:spLocks noChangeArrowheads="1"/>
          </p:cNvSpPr>
          <p:nvPr/>
        </p:nvSpPr>
        <p:spPr bwMode="auto">
          <a:xfrm>
            <a:off x="2525713" y="5345113"/>
            <a:ext cx="5472112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just" eaLnBrk="1" fontAlgn="b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en-US" altLang="ko-KR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화면의 일부분을 </a:t>
            </a:r>
            <a:r>
              <a:rPr lang="en-US" altLang="ko-KR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레이아웃 파일의 내용으로 적용하는 과정</a:t>
            </a:r>
            <a:r>
              <a:rPr lang="en-US" altLang="ko-KR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400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658" name="제목 12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2430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레이아웃 인플레이션의 개념도</a:t>
            </a:r>
          </a:p>
        </p:txBody>
      </p:sp>
      <p:sp>
        <p:nvSpPr>
          <p:cNvPr id="27659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인플레이션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7660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700213"/>
            <a:ext cx="6619875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5434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606425" y="1052513"/>
            <a:ext cx="9001125" cy="5113337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</a:rPr>
              <a:t>LinearLayout</a:t>
            </a:r>
            <a:r>
              <a:rPr lang="en-US" altLang="ko-KR" sz="1200" dirty="0">
                <a:solidFill>
                  <a:srgbClr val="000000"/>
                </a:solidFill>
              </a:rPr>
              <a:t> </a:t>
            </a:r>
            <a:r>
              <a:rPr lang="en-US" altLang="ko-KR" sz="1200" dirty="0">
                <a:solidFill>
                  <a:srgbClr val="7F007F"/>
                </a:solidFill>
              </a:rPr>
              <a:t>xmlns:android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"http://schemas.android.com/apk/res/android"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android:orientation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"vertical"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android:layout_width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“match_parent"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android:layout_height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“match_parent"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&gt;</a:t>
            </a: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>
              <a:solidFill>
                <a:srgbClr val="000000"/>
              </a:solidFill>
            </a:endParaRPr>
          </a:p>
          <a:p>
            <a:pPr indent="92075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</a:rPr>
              <a:t>TextView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android:id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"@+id/TextView"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android:layout_width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"wrap_content"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android:layout_height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"wrap_content"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android:background</a:t>
            </a:r>
            <a:r>
              <a:rPr lang="en-US" altLang="ko-KR" sz="1200" dirty="0">
                <a:solidFill>
                  <a:srgbClr val="000000"/>
                </a:solidFill>
              </a:rPr>
              <a:t>= </a:t>
            </a:r>
            <a:r>
              <a:rPr lang="en-US" altLang="ko-KR" sz="1200" i="1" dirty="0">
                <a:solidFill>
                  <a:srgbClr val="2A00FF"/>
                </a:solidFill>
              </a:rPr>
              <a:t>"#ff000055" 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err="1">
                <a:solidFill>
                  <a:srgbClr val="7F007F"/>
                </a:solidFill>
              </a:rPr>
              <a:t>android:padding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“10dp"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 err="1">
                <a:solidFill>
                  <a:srgbClr val="7F007F"/>
                </a:solidFill>
              </a:rPr>
              <a:t>android:text</a:t>
            </a:r>
            <a:r>
              <a:rPr lang="en-US" altLang="ko-KR" sz="1200" dirty="0">
                <a:solidFill>
                  <a:srgbClr val="000000"/>
                </a:solidFill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</a:rPr>
              <a:t>“Hello World“</a:t>
            </a:r>
            <a:endParaRPr lang="ko-KR" altLang="en-US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android:textSize</a:t>
            </a:r>
            <a:r>
              <a:rPr lang="en-US" altLang="ko-KR" sz="1200" dirty="0">
                <a:solidFill>
                  <a:srgbClr val="000000"/>
                </a:solidFill>
              </a:rPr>
              <a:t>= </a:t>
            </a:r>
            <a:r>
              <a:rPr lang="en-US" altLang="ko-KR" sz="1200" i="1" dirty="0">
                <a:solidFill>
                  <a:srgbClr val="2A00FF"/>
                </a:solidFill>
              </a:rPr>
              <a:t>“30sp" 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android:textStyle</a:t>
            </a:r>
            <a:r>
              <a:rPr lang="en-US" altLang="ko-KR" sz="1200" dirty="0">
                <a:solidFill>
                  <a:srgbClr val="000000"/>
                </a:solidFill>
              </a:rPr>
              <a:t>= </a:t>
            </a:r>
            <a:r>
              <a:rPr lang="en-US" altLang="ko-KR" sz="1200" i="1" dirty="0">
                <a:solidFill>
                  <a:srgbClr val="2A00FF"/>
                </a:solidFill>
              </a:rPr>
              <a:t>"bold" 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7F007F"/>
                </a:solidFill>
              </a:rPr>
              <a:t>android:textColor</a:t>
            </a:r>
            <a:r>
              <a:rPr lang="en-US" altLang="ko-KR" sz="1200" dirty="0">
                <a:solidFill>
                  <a:srgbClr val="000000"/>
                </a:solidFill>
              </a:rPr>
              <a:t>= </a:t>
            </a:r>
            <a:r>
              <a:rPr lang="en-US" altLang="ko-KR" sz="1200" i="1" dirty="0">
                <a:solidFill>
                  <a:srgbClr val="2A00FF"/>
                </a:solidFill>
              </a:rPr>
              <a:t>"#88ff8888" 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/&gt;</a:t>
            </a:r>
            <a:endParaRPr lang="en-US" altLang="ko-KR" sz="1200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rgbClr val="008080"/>
                </a:solidFill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</a:rPr>
              <a:t>LinearLayout</a:t>
            </a:r>
            <a:r>
              <a:rPr lang="en-US" altLang="ko-KR" sz="1200" dirty="0">
                <a:solidFill>
                  <a:srgbClr val="008080"/>
                </a:solidFill>
              </a:rPr>
              <a:t>&gt;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>
              <a:solidFill>
                <a:srgbClr val="00808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119811" name="TextBox 14"/>
          <p:cNvSpPr txBox="1">
            <a:spLocks noChangeArrowheads="1"/>
          </p:cNvSpPr>
          <p:nvPr/>
        </p:nvSpPr>
        <p:spPr bwMode="auto">
          <a:xfrm>
            <a:off x="4351338" y="3573463"/>
            <a:ext cx="1296987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배경색 설정</a:t>
            </a:r>
          </a:p>
        </p:txBody>
      </p:sp>
      <p:cxnSp>
        <p:nvCxnSpPr>
          <p:cNvPr id="15" name="직선 연결선 14"/>
          <p:cNvCxnSpPr>
            <a:stCxn id="9" idx="2"/>
          </p:cNvCxnSpPr>
          <p:nvPr/>
        </p:nvCxnSpPr>
        <p:spPr>
          <a:xfrm rot="10800000">
            <a:off x="3414713" y="3716338"/>
            <a:ext cx="792162" cy="12700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4206875" y="358616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814" name="TextBox 14"/>
          <p:cNvSpPr txBox="1">
            <a:spLocks noChangeArrowheads="1"/>
          </p:cNvSpPr>
          <p:nvPr/>
        </p:nvSpPr>
        <p:spPr bwMode="auto">
          <a:xfrm>
            <a:off x="4351338" y="4221163"/>
            <a:ext cx="1296987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크기 설정</a:t>
            </a:r>
          </a:p>
        </p:txBody>
      </p:sp>
      <p:cxnSp>
        <p:nvCxnSpPr>
          <p:cNvPr id="22" name="직선 연결선 21"/>
          <p:cNvCxnSpPr>
            <a:stCxn id="23" idx="2"/>
          </p:cNvCxnSpPr>
          <p:nvPr/>
        </p:nvCxnSpPr>
        <p:spPr>
          <a:xfrm rot="10800000" flipV="1">
            <a:off x="2767013" y="4376738"/>
            <a:ext cx="1439862" cy="60325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4206875" y="423386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817" name="TextBox 14"/>
          <p:cNvSpPr txBox="1">
            <a:spLocks noChangeArrowheads="1"/>
          </p:cNvSpPr>
          <p:nvPr/>
        </p:nvSpPr>
        <p:spPr bwMode="auto">
          <a:xfrm>
            <a:off x="4135438" y="4581525"/>
            <a:ext cx="1295400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스타일 설정</a:t>
            </a:r>
          </a:p>
        </p:txBody>
      </p:sp>
      <p:cxnSp>
        <p:nvCxnSpPr>
          <p:cNvPr id="26" name="직선 연결선 25"/>
          <p:cNvCxnSpPr>
            <a:stCxn id="27" idx="2"/>
          </p:cNvCxnSpPr>
          <p:nvPr/>
        </p:nvCxnSpPr>
        <p:spPr>
          <a:xfrm rot="10800000">
            <a:off x="2767013" y="4652963"/>
            <a:ext cx="1223962" cy="84137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3990975" y="4594225"/>
            <a:ext cx="288925" cy="287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820" name="TextBox 14"/>
          <p:cNvSpPr txBox="1">
            <a:spLocks noChangeArrowheads="1"/>
          </p:cNvSpPr>
          <p:nvPr/>
        </p:nvSpPr>
        <p:spPr bwMode="auto">
          <a:xfrm>
            <a:off x="3990975" y="4941888"/>
            <a:ext cx="1296988" cy="307975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색상 설정</a:t>
            </a:r>
          </a:p>
        </p:txBody>
      </p:sp>
      <p:cxnSp>
        <p:nvCxnSpPr>
          <p:cNvPr id="30" name="직선 연결선 29"/>
          <p:cNvCxnSpPr>
            <a:stCxn id="31" idx="2"/>
          </p:cNvCxnSpPr>
          <p:nvPr/>
        </p:nvCxnSpPr>
        <p:spPr>
          <a:xfrm rot="10800000">
            <a:off x="3198813" y="4941888"/>
            <a:ext cx="647700" cy="155575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846513" y="4954588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823" name="TextBox 14"/>
          <p:cNvSpPr txBox="1">
            <a:spLocks noChangeArrowheads="1"/>
          </p:cNvSpPr>
          <p:nvPr/>
        </p:nvSpPr>
        <p:spPr bwMode="auto">
          <a:xfrm>
            <a:off x="3775075" y="5300663"/>
            <a:ext cx="1296988" cy="523220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최대 줄 설정</a:t>
            </a:r>
            <a:endParaRPr lang="en-US" altLang="ko-KR" b="1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말줄임표</a:t>
            </a:r>
          </a:p>
        </p:txBody>
      </p:sp>
      <p:cxnSp>
        <p:nvCxnSpPr>
          <p:cNvPr id="34" name="직선 연결선 33"/>
          <p:cNvCxnSpPr>
            <a:stCxn id="119823" idx="3"/>
          </p:cNvCxnSpPr>
          <p:nvPr/>
        </p:nvCxnSpPr>
        <p:spPr>
          <a:xfrm>
            <a:off x="5072063" y="5562273"/>
            <a:ext cx="1151557" cy="242991"/>
          </a:xfrm>
          <a:prstGeom prst="line">
            <a:avLst/>
          </a:prstGeom>
          <a:ln w="31750">
            <a:solidFill>
              <a:schemeClr val="bg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3630613" y="5313363"/>
            <a:ext cx="288925" cy="2873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826" name="제목 20"/>
          <p:cNvSpPr>
            <a:spLocks noGrp="1"/>
          </p:cNvSpPr>
          <p:nvPr>
            <p:ph type="title"/>
          </p:nvPr>
        </p:nvSpPr>
        <p:spPr>
          <a:xfrm>
            <a:off x="828675" y="201613"/>
            <a:ext cx="431006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기본 위젯 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텍스트뷰의 속성 사용</a:t>
            </a:r>
          </a:p>
        </p:txBody>
      </p:sp>
      <p:sp>
        <p:nvSpPr>
          <p:cNvPr id="2" name="Rectangle 2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828" name="TextBox 5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기본 위젯들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3660" y="1484784"/>
            <a:ext cx="34480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6007150" y="4652963"/>
            <a:ext cx="3600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3038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</a:t>
            </a:r>
            <a:r>
              <a:rPr lang="en-US" altLang="ko-KR" dirty="0" err="1">
                <a:solidFill>
                  <a:srgbClr val="3F7F7F"/>
                </a:solidFill>
              </a:rPr>
              <a:t>TextView</a:t>
            </a:r>
            <a:endParaRPr lang="en-US" altLang="ko-KR" dirty="0">
              <a:solidFill>
                <a:srgbClr val="3F7F7F"/>
              </a:solidFill>
            </a:endParaRPr>
          </a:p>
          <a:p>
            <a:pPr indent="173038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>
                <a:solidFill>
                  <a:srgbClr val="7F007F"/>
                </a:solidFill>
              </a:rPr>
              <a:t>android:layout_width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</a:t>
            </a:r>
            <a:r>
              <a:rPr lang="en-US" altLang="ko-KR" i="1" dirty="0" err="1">
                <a:solidFill>
                  <a:srgbClr val="2A00FF"/>
                </a:solidFill>
              </a:rPr>
              <a:t>match_parent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>
                <a:solidFill>
                  <a:srgbClr val="7F007F"/>
                </a:solidFill>
              </a:rPr>
              <a:t>android:layout_height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</a:rPr>
              <a:t>wrap_content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endParaRPr lang="en-US" altLang="ko-KR" dirty="0">
              <a:solidFill>
                <a:srgbClr val="000000"/>
              </a:solidFill>
            </a:endParaRPr>
          </a:p>
          <a:p>
            <a:pPr indent="173038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>
                <a:solidFill>
                  <a:srgbClr val="7F007F"/>
                </a:solidFill>
              </a:rPr>
              <a:t>android:text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“@string/</a:t>
            </a:r>
            <a:r>
              <a:rPr lang="en-US" altLang="ko-KR" i="1" dirty="0" err="1">
                <a:solidFill>
                  <a:srgbClr val="2A00FF"/>
                </a:solidFill>
              </a:rPr>
              <a:t>long_text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endParaRPr lang="en-US" altLang="ko-KR" dirty="0">
              <a:solidFill>
                <a:srgbClr val="7F007F"/>
              </a:solidFill>
            </a:endParaRPr>
          </a:p>
          <a:p>
            <a:pPr indent="173038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>
                <a:solidFill>
                  <a:srgbClr val="7F007F"/>
                </a:solidFill>
              </a:rPr>
              <a:t>android:maxLines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</a:t>
            </a:r>
            <a:r>
              <a:rPr lang="en-US" altLang="ko-KR" i="1" dirty="0" smtClean="0">
                <a:solidFill>
                  <a:srgbClr val="2A00FF"/>
                </a:solidFill>
              </a:rPr>
              <a:t>3“</a:t>
            </a:r>
          </a:p>
          <a:p>
            <a:pPr indent="173038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 smtClean="0">
                <a:solidFill>
                  <a:srgbClr val="7F007F"/>
                </a:solidFill>
              </a:rPr>
              <a:t>android:ellipsize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</a:t>
            </a:r>
            <a:r>
              <a:rPr lang="en-US" altLang="ko-KR" i="1" dirty="0" smtClean="0">
                <a:solidFill>
                  <a:srgbClr val="2A00FF"/>
                </a:solidFill>
              </a:rPr>
              <a:t>end“</a:t>
            </a:r>
          </a:p>
          <a:p>
            <a:pPr indent="173038" eaLnBrk="1" fontAlgn="b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 smtClean="0">
                <a:solidFill>
                  <a:srgbClr val="7F007F"/>
                </a:solidFill>
              </a:rPr>
              <a:t>android:lineSpacingExtra</a:t>
            </a:r>
            <a:r>
              <a:rPr lang="en-US" altLang="ko-KR" dirty="0" smtClean="0">
                <a:solidFill>
                  <a:srgbClr val="000000"/>
                </a:solidFill>
              </a:rPr>
              <a:t>=</a:t>
            </a:r>
            <a:r>
              <a:rPr lang="en-US" altLang="ko-KR" i="1" dirty="0" smtClean="0">
                <a:solidFill>
                  <a:srgbClr val="2A00FF"/>
                </a:solidFill>
              </a:rPr>
              <a:t>“4dp“</a:t>
            </a:r>
            <a:r>
              <a:rPr lang="en-US" altLang="ko-KR" dirty="0" smtClean="0">
                <a:solidFill>
                  <a:srgbClr val="008080"/>
                </a:solidFill>
              </a:rPr>
              <a:t>/&gt;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61915" y="6237312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i="1" dirty="0" smtClean="0"/>
              <a:t>줄바꾸기 </a:t>
            </a:r>
            <a:r>
              <a:rPr lang="en-US" altLang="ko-KR" sz="1000" i="1" dirty="0" smtClean="0"/>
              <a:t>\n</a:t>
            </a:r>
            <a:endParaRPr lang="ko-KR" altLang="en-US" sz="1000" i="1" dirty="0"/>
          </a:p>
        </p:txBody>
      </p:sp>
    </p:spTree>
  </p:cSld>
  <p:clrMapOvr>
    <a:masterClrMapping/>
  </p:clrMapOvr>
  <p:transition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71500" y="1214438"/>
            <a:ext cx="9072563" cy="1341437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dirty="0">
                <a:solidFill>
                  <a:srgbClr val="000000"/>
                </a:solidFill>
              </a:rPr>
              <a:t>[Reference]</a:t>
            </a:r>
          </a:p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800" b="1" dirty="0">
              <a:solidFill>
                <a:srgbClr val="000000"/>
              </a:solidFill>
              <a:latin typeface="바탕"/>
            </a:endParaRPr>
          </a:p>
          <a:p>
            <a:pPr algn="just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dirty="0">
                <a:solidFill>
                  <a:srgbClr val="000000"/>
                </a:solidFill>
              </a:rPr>
              <a:t>View inflate (int resource, ViewGroup root)</a:t>
            </a:r>
            <a:endParaRPr lang="en-US" altLang="ko-KR" sz="1800" b="1" dirty="0">
              <a:solidFill>
                <a:srgbClr val="000000"/>
              </a:solidFill>
              <a:latin typeface="바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1500" y="2797175"/>
            <a:ext cx="9072563" cy="1436688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dirty="0">
                <a:solidFill>
                  <a:srgbClr val="000000"/>
                </a:solidFill>
              </a:rPr>
              <a:t>[Reference]</a:t>
            </a:r>
          </a:p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800" b="1" dirty="0">
              <a:solidFill>
                <a:srgbClr val="000000"/>
              </a:solidFill>
            </a:endParaRPr>
          </a:p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dirty="0">
                <a:solidFill>
                  <a:srgbClr val="000000"/>
                </a:solidFill>
              </a:rPr>
              <a:t>static Layoutlnflater Layoutlnflater.from (Context context)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71500" y="4484688"/>
            <a:ext cx="9072563" cy="143827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dirty="0">
                <a:solidFill>
                  <a:srgbClr val="000000"/>
                </a:solidFill>
              </a:rPr>
              <a:t>[Reference]</a:t>
            </a:r>
          </a:p>
          <a:p>
            <a:pPr algn="just" eaLnBrk="1" fontAlgn="b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800" b="1" dirty="0">
              <a:solidFill>
                <a:srgbClr val="000000"/>
              </a:solidFill>
              <a:latin typeface="바탕"/>
            </a:endParaRPr>
          </a:p>
          <a:p>
            <a:pPr algn="just"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dirty="0">
                <a:solidFill>
                  <a:srgbClr val="000000"/>
                </a:solidFill>
              </a:rPr>
              <a:t>static View inflate (Context context, int resource, ViewGroup root)</a:t>
            </a:r>
            <a:endParaRPr lang="en-US" altLang="ko-KR" sz="1800" b="1" dirty="0">
              <a:solidFill>
                <a:srgbClr val="000000"/>
              </a:solidFill>
              <a:latin typeface="바탕"/>
            </a:endParaRPr>
          </a:p>
        </p:txBody>
      </p:sp>
      <p:sp>
        <p:nvSpPr>
          <p:cNvPr id="41996" name="제목 12"/>
          <p:cNvSpPr>
            <a:spLocks noGrp="1"/>
          </p:cNvSpPr>
          <p:nvPr>
            <p:ph type="title"/>
          </p:nvPr>
        </p:nvSpPr>
        <p:spPr>
          <a:xfrm>
            <a:off x="828675" y="201613"/>
            <a:ext cx="3635375" cy="369887"/>
          </a:xfrm>
        </p:spPr>
        <p:txBody>
          <a:bodyPr/>
          <a:lstStyle/>
          <a:p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레이아웃 인플레이션 </a:t>
            </a:r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메소드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997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인플레이션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917967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705" name="제목 12"/>
          <p:cNvSpPr>
            <a:spLocks noGrp="1"/>
          </p:cNvSpPr>
          <p:nvPr>
            <p:ph type="title"/>
          </p:nvPr>
        </p:nvSpPr>
        <p:spPr>
          <a:xfrm>
            <a:off x="828675" y="201613"/>
            <a:ext cx="285591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화면 전체와 화면 일부</a:t>
            </a:r>
          </a:p>
        </p:txBody>
      </p:sp>
      <p:sp>
        <p:nvSpPr>
          <p:cNvPr id="29706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인플레이션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463550" y="1168400"/>
            <a:ext cx="9359900" cy="506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kumimoji="0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안드로이드에서 화면 </a:t>
            </a:r>
            <a:r>
              <a:rPr kumimoji="0"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: </a:t>
            </a:r>
            <a:r>
              <a:rPr kumimoji="0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소스와 화면 구성이 분리되어 있음</a:t>
            </a:r>
            <a:r>
              <a:rPr kumimoji="0"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kumimoji="0"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   - </a:t>
            </a:r>
            <a:r>
              <a:rPr kumimoji="0"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자바 소스 </a:t>
            </a:r>
            <a:r>
              <a:rPr kumimoji="0"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1</a:t>
            </a:r>
            <a:r>
              <a:rPr kumimoji="0"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개</a:t>
            </a:r>
            <a:endParaRPr kumimoji="0"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kumimoji="0"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   - XML </a:t>
            </a:r>
            <a:r>
              <a:rPr kumimoji="0"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레이아웃 </a:t>
            </a:r>
            <a:r>
              <a:rPr kumimoji="0"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1</a:t>
            </a:r>
            <a:r>
              <a:rPr kumimoji="0"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개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endParaRPr kumimoji="0"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kumimoji="0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화면 전체 </a:t>
            </a:r>
            <a:r>
              <a:rPr kumimoji="0"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: </a:t>
            </a:r>
            <a:r>
              <a:rPr kumimoji="0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액티비티 </a:t>
            </a:r>
            <a:r>
              <a:rPr kumimoji="0"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anose="05000000000000000000" pitchFamily="2" charset="2"/>
              </a:rPr>
              <a:t> setContentView </a:t>
            </a:r>
            <a:r>
              <a:rPr kumimoji="0"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  <a:sym typeface="Wingdings" panose="05000000000000000000" pitchFamily="2" charset="2"/>
              </a:rPr>
              <a:t>에서 인플레이션</a:t>
            </a:r>
            <a:endParaRPr kumimoji="0"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kumimoji="0"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   - </a:t>
            </a:r>
            <a:r>
              <a:rPr kumimoji="0"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액티비티를 위한 자바 소스 </a:t>
            </a:r>
            <a:r>
              <a:rPr kumimoji="0"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1</a:t>
            </a:r>
            <a:r>
              <a:rPr kumimoji="0"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개 </a:t>
            </a:r>
            <a:r>
              <a:rPr kumimoji="0"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: MainActivity.java</a:t>
            </a: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kumimoji="0"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    - </a:t>
            </a:r>
            <a:r>
              <a:rPr kumimoji="0"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액티비티를 위한 </a:t>
            </a:r>
            <a:r>
              <a:rPr kumimoji="0"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XML </a:t>
            </a:r>
            <a:r>
              <a:rPr kumimoji="0"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레이아웃 </a:t>
            </a:r>
            <a:r>
              <a:rPr kumimoji="0"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1</a:t>
            </a:r>
            <a:r>
              <a:rPr kumimoji="0"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개 </a:t>
            </a:r>
            <a:r>
              <a:rPr kumimoji="0"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: activity_main.xml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부분 화면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수동으로 인플레이션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부분화면을 위한 자바 소스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또는 뷰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뷰가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소스 파일로 분리될 수 있음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atinLnBrk="1">
              <a:lnSpc>
                <a:spcPct val="120000"/>
              </a:lnSpc>
              <a:spcAft>
                <a:spcPct val="25000"/>
              </a:spcAft>
              <a:defRPr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부분화면을 위한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singer.xml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2563" indent="-182563" latinLnBrk="1">
              <a:lnSpc>
                <a:spcPct val="120000"/>
              </a:lnSpc>
              <a:spcAft>
                <a:spcPct val="25000"/>
              </a:spcAft>
              <a:defRPr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latinLnBrk="1">
              <a:lnSpc>
                <a:spcPct val="120000"/>
              </a:lnSpc>
              <a:spcAft>
                <a:spcPct val="25000"/>
              </a:spcAft>
              <a:buFont typeface="Arial" pitchFamily="34" charset="0"/>
              <a:buChar char="•"/>
              <a:defRPr/>
            </a:pPr>
            <a:endParaRPr kumimoji="0"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97932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그룹 22"/>
          <p:cNvGrpSpPr>
            <a:grpSpLocks/>
          </p:cNvGrpSpPr>
          <p:nvPr/>
        </p:nvGrpSpPr>
        <p:grpSpPr bwMode="auto">
          <a:xfrm>
            <a:off x="785813" y="3643313"/>
            <a:ext cx="2786062" cy="1000125"/>
            <a:chOff x="785782" y="3000372"/>
            <a:chExt cx="2857520" cy="822325"/>
          </a:xfrm>
        </p:grpSpPr>
        <p:sp>
          <p:nvSpPr>
            <p:cNvPr id="31767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액티비티의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  <a:p>
              <a:pPr eaLnBrk="1" fontAlgn="b" latinLnBrk="1" hangingPunct="1"/>
              <a:r>
                <a:rPr lang="en-US" altLang="ko-KR" sz="1600" b="1">
                  <a:latin typeface="나눔고딕" pitchFamily="50" charset="-127"/>
                  <a:ea typeface="나눔고딕" pitchFamily="50" charset="-127"/>
                </a:rPr>
                <a:t>XML </a:t>
              </a:r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레이아웃</a:t>
              </a:r>
            </a:p>
          </p:txBody>
        </p:sp>
        <p:sp>
          <p:nvSpPr>
            <p:cNvPr id="31768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5750" y="1285875"/>
            <a:ext cx="3786188" cy="1143000"/>
            <a:chOff x="0" y="0"/>
            <a:chExt cx="1232" cy="975"/>
          </a:xfrm>
        </p:grpSpPr>
        <p:sp>
          <p:nvSpPr>
            <p:cNvPr id="31763" name="Rectangle 26"/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" latinLnBrk="1" hangingPunct="1"/>
              <a:endParaRPr lang="en-US" altLang="ko-KR" sz="1800" b="1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31764" name="Group 27"/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31765" name="Rectangle 28"/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fontAlgn="b" latinLnBrk="1" hangingPunct="1"/>
                <a:r>
                  <a:rPr lang="ko-KR" altLang="en-US" sz="1800" b="1">
                    <a:latin typeface="나눔고딕" pitchFamily="50" charset="-127"/>
                    <a:ea typeface="나눔고딕" pitchFamily="50" charset="-127"/>
                  </a:rPr>
                  <a:t>레이아웃 인플레이션 예제</a:t>
                </a:r>
              </a:p>
            </p:txBody>
          </p:sp>
          <p:sp>
            <p:nvSpPr>
              <p:cNvPr id="31766" name="Line 29"/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grpSp>
        <p:nvGrpSpPr>
          <p:cNvPr id="31748" name="그룹 25"/>
          <p:cNvGrpSpPr>
            <a:grpSpLocks/>
          </p:cNvGrpSpPr>
          <p:nvPr/>
        </p:nvGrpSpPr>
        <p:grpSpPr bwMode="auto">
          <a:xfrm>
            <a:off x="3643313" y="3643313"/>
            <a:ext cx="2786062" cy="1000125"/>
            <a:chOff x="785782" y="3000372"/>
            <a:chExt cx="2857520" cy="822325"/>
          </a:xfrm>
        </p:grpSpPr>
        <p:sp>
          <p:nvSpPr>
            <p:cNvPr id="31761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화면 일부의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  <a:p>
              <a:pPr eaLnBrk="1" fontAlgn="b" latinLnBrk="1" hangingPunct="1"/>
              <a:r>
                <a:rPr lang="en-US" altLang="ko-KR" sz="1600" b="1">
                  <a:latin typeface="나눔고딕" pitchFamily="50" charset="-127"/>
                  <a:ea typeface="나눔고딕" pitchFamily="50" charset="-127"/>
                </a:rPr>
                <a:t>XML </a:t>
              </a:r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레이아웃</a:t>
              </a:r>
            </a:p>
          </p:txBody>
        </p:sp>
        <p:sp>
          <p:nvSpPr>
            <p:cNvPr id="31762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31749" name="직사각형 27"/>
          <p:cNvSpPr>
            <a:spLocks noChangeArrowheads="1"/>
          </p:cNvSpPr>
          <p:nvPr/>
        </p:nvSpPr>
        <p:spPr bwMode="auto">
          <a:xfrm>
            <a:off x="785813" y="2428875"/>
            <a:ext cx="5143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화면의 일부로 추가할 뷰의 </a:t>
            </a:r>
            <a:r>
              <a:rPr lang="en-US" altLang="ko-KR" sz="1400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XML </a:t>
            </a:r>
            <a:r>
              <a:rPr lang="ko-KR" altLang="en-US" sz="1400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레이아웃 정의</a:t>
            </a:r>
            <a:endParaRPr lang="en-US" altLang="ko-KR" sz="1400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레이아웃 인플레이션 후 자바 코드에서 화면의 일부로 추가</a:t>
            </a:r>
            <a:endParaRPr lang="en-US" altLang="ko-KR" sz="1400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750" name="직사각형 27"/>
          <p:cNvSpPr>
            <a:spLocks noChangeArrowheads="1"/>
          </p:cNvSpPr>
          <p:nvPr/>
        </p:nvSpPr>
        <p:spPr bwMode="auto">
          <a:xfrm>
            <a:off x="714375" y="4643438"/>
            <a:ext cx="27860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레이아웃 코드 작성</a:t>
            </a:r>
            <a:endParaRPr lang="en-US" altLang="ko-KR" sz="1400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751" name="직사각형 27"/>
          <p:cNvSpPr>
            <a:spLocks noChangeArrowheads="1"/>
          </p:cNvSpPr>
          <p:nvPr/>
        </p:nvSpPr>
        <p:spPr bwMode="auto">
          <a:xfrm>
            <a:off x="3571875" y="4643438"/>
            <a:ext cx="27860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레이아웃 코드 작성</a:t>
            </a:r>
            <a:endParaRPr lang="en-US" altLang="ko-KR" sz="1400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1752" name="그룹 25"/>
          <p:cNvGrpSpPr>
            <a:grpSpLocks/>
          </p:cNvGrpSpPr>
          <p:nvPr/>
        </p:nvGrpSpPr>
        <p:grpSpPr bwMode="auto">
          <a:xfrm>
            <a:off x="785813" y="5156200"/>
            <a:ext cx="2786062" cy="1000125"/>
            <a:chOff x="785782" y="3000372"/>
            <a:chExt cx="2857520" cy="822325"/>
          </a:xfrm>
        </p:grpSpPr>
        <p:sp>
          <p:nvSpPr>
            <p:cNvPr id="31759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" latinLnBrk="1" hangingPunct="1"/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 코드</a:t>
              </a:r>
            </a:p>
          </p:txBody>
        </p:sp>
        <p:sp>
          <p:nvSpPr>
            <p:cNvPr id="31760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31753" name="직사각형 27"/>
          <p:cNvSpPr>
            <a:spLocks noChangeArrowheads="1"/>
          </p:cNvSpPr>
          <p:nvPr/>
        </p:nvSpPr>
        <p:spPr bwMode="auto">
          <a:xfrm>
            <a:off x="714375" y="6156325"/>
            <a:ext cx="27860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메인 액티비티 코드 작성</a:t>
            </a:r>
            <a:endParaRPr lang="en-US" altLang="ko-KR" sz="1400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754" name="제목 22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4645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레이아웃 인플레이션 예제</a:t>
            </a:r>
          </a:p>
        </p:txBody>
      </p:sp>
      <p:sp>
        <p:nvSpPr>
          <p:cNvPr id="31755" name="TextBox 2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인플레이션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Rectangle 27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1757" name="_x189689528" descr="P02_S003_0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3" y="933450"/>
            <a:ext cx="1817687" cy="33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8" name="_x189783648" descr="P02_S003_00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38" y="933450"/>
            <a:ext cx="1817687" cy="33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80327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801" name="제목 15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4645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메인 액티비티의 레이아웃</a:t>
            </a:r>
          </a:p>
        </p:txBody>
      </p:sp>
      <p:sp>
        <p:nvSpPr>
          <p:cNvPr id="33802" name="TextBox 16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인플레이션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3803" name="_x189690408" descr="P02_S003_0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1709738"/>
            <a:ext cx="6502400" cy="473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4" name="내용 개체 틀 2"/>
          <p:cNvSpPr txBox="1">
            <a:spLocks/>
          </p:cNvSpPr>
          <p:nvPr/>
        </p:nvSpPr>
        <p:spPr bwMode="auto">
          <a:xfrm>
            <a:off x="534988" y="1087438"/>
            <a:ext cx="85693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위쪽에 버튼을 배치하고 아래쪽에 다른 레이아웃이 들어갈 공간을 확보</a:t>
            </a:r>
            <a:endParaRPr lang="en-US" altLang="ko-KR" sz="1800" b="1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11973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850" name="제목 15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46450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메인 액티비티의 레이아웃</a:t>
            </a:r>
          </a:p>
        </p:txBody>
      </p:sp>
      <p:sp>
        <p:nvSpPr>
          <p:cNvPr id="35851" name="TextBox 16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인플레이션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394" y="677454"/>
            <a:ext cx="7237238" cy="56985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631332" y="3063196"/>
            <a:ext cx="265649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버튼을 눌러 부분화면을 추가하세요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404283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897" name="제목 15"/>
          <p:cNvSpPr>
            <a:spLocks noGrp="1"/>
          </p:cNvSpPr>
          <p:nvPr>
            <p:ph type="title"/>
          </p:nvPr>
        </p:nvSpPr>
        <p:spPr>
          <a:xfrm>
            <a:off x="828675" y="201613"/>
            <a:ext cx="3433763" cy="369887"/>
          </a:xfrm>
        </p:spPr>
        <p:txBody>
          <a:bodyPr/>
          <a:lstStyle/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부분 화면을 위한 레이아웃</a:t>
            </a:r>
          </a:p>
        </p:txBody>
      </p:sp>
      <p:sp>
        <p:nvSpPr>
          <p:cNvPr id="37898" name="TextBox 16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레이아웃 인플레이션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899" name="내용 개체 틀 2"/>
          <p:cNvSpPr txBox="1">
            <a:spLocks/>
          </p:cNvSpPr>
          <p:nvPr/>
        </p:nvSpPr>
        <p:spPr bwMode="auto">
          <a:xfrm>
            <a:off x="534988" y="1087438"/>
            <a:ext cx="856932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en-US" altLang="ko-KR" sz="1800" b="1">
                <a:latin typeface="나눔고딕" pitchFamily="50" charset="-127"/>
                <a:ea typeface="나눔고딕" pitchFamily="50" charset="-127"/>
              </a:rPr>
              <a:t>sub1.xml </a:t>
            </a:r>
            <a:r>
              <a:rPr lang="ko-KR" altLang="en-US" sz="1800" b="1">
                <a:latin typeface="나눔고딕" pitchFamily="50" charset="-127"/>
                <a:ea typeface="나눔고딕" pitchFamily="50" charset="-127"/>
              </a:rPr>
              <a:t>파일로 만들고 텍스트뷰와 체크박스 위젯 추가한 후 배경색 설정</a:t>
            </a:r>
            <a:endParaRPr lang="en-US" altLang="ko-KR" sz="1800" b="1"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7900" name="_x189688808" descr="P02_S003_0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773238"/>
            <a:ext cx="4065588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1" name="_x189689528" descr="P02_S003_00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1989138"/>
            <a:ext cx="60071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62101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136530" cy="369332"/>
          </a:xfrm>
        </p:spPr>
        <p:txBody>
          <a:bodyPr/>
          <a:lstStyle/>
          <a:p>
            <a:r>
              <a:rPr lang="en-US" altLang="ko-KR" dirty="0" smtClean="0"/>
              <a:t>sub.xml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004" y="1412776"/>
            <a:ext cx="6219825" cy="4152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1732" y="1628800"/>
            <a:ext cx="2232248" cy="3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4974846"/>
      </p:ext>
    </p:extLst>
  </p:cSld>
  <p:clrMapOvr>
    <a:masterClrMapping/>
  </p:clrMapOvr>
  <p:transition>
    <p:dissolv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0" y="1484784"/>
            <a:ext cx="10081120" cy="4052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제목 28"/>
          <p:cNvSpPr txBox="1">
            <a:spLocks/>
          </p:cNvSpPr>
          <p:nvPr/>
        </p:nvSpPr>
        <p:spPr bwMode="auto">
          <a:xfrm>
            <a:off x="828675" y="201613"/>
            <a:ext cx="1905000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>
                <a:effectLst/>
                <a:latin typeface="나눔고딕" pitchFamily="50" charset="-127"/>
                <a:ea typeface="나눔고딕" pitchFamily="50" charset="-127"/>
              </a:rPr>
              <a:t>자바 코드 작성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140357"/>
      </p:ext>
    </p:extLst>
  </p:cSld>
  <p:clrMapOvr>
    <a:masterClrMapping/>
  </p:clrMapOvr>
  <p:transition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10184060" cy="20728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5" name="제목 12"/>
          <p:cNvSpPr txBox="1">
            <a:spLocks/>
          </p:cNvSpPr>
          <p:nvPr/>
        </p:nvSpPr>
        <p:spPr bwMode="auto">
          <a:xfrm>
            <a:off x="751012" y="188640"/>
            <a:ext cx="3635375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레이아웃 인플레이션 </a:t>
            </a:r>
            <a:r>
              <a:rPr kumimoji="1" lang="ko-KR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j-cs"/>
              </a:rPr>
              <a:t>메소드</a:t>
            </a:r>
            <a:endParaRPr kumimoji="1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24839585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6" name="제목 20"/>
          <p:cNvSpPr>
            <a:spLocks noGrp="1"/>
          </p:cNvSpPr>
          <p:nvPr>
            <p:ph type="title"/>
          </p:nvPr>
        </p:nvSpPr>
        <p:spPr>
          <a:xfrm>
            <a:off x="828675" y="201613"/>
            <a:ext cx="431006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기본 위젯 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텍스트뷰의 속성 사용</a:t>
            </a:r>
          </a:p>
        </p:txBody>
      </p:sp>
      <p:sp>
        <p:nvSpPr>
          <p:cNvPr id="2" name="Rectangle 2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828" name="TextBox 5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기본 위젯들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7066" y="936907"/>
            <a:ext cx="450315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sz="1800" b="1" dirty="0"/>
              <a:t>개발자 임의의 폰트 적용 방법</a:t>
            </a:r>
            <a:endParaRPr lang="en-US" altLang="ko-KR" sz="1800" b="1" dirty="0"/>
          </a:p>
          <a:p>
            <a:r>
              <a:rPr lang="en-US" altLang="ko-KR" sz="1000" dirty="0"/>
              <a:t> - </a:t>
            </a:r>
            <a:r>
              <a:rPr lang="ko-KR" altLang="en-US" sz="1000" dirty="0"/>
              <a:t>폰트파일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ttf</a:t>
            </a:r>
            <a:r>
              <a:rPr lang="en-US" altLang="ko-KR" sz="1000" dirty="0"/>
              <a:t>)</a:t>
            </a:r>
            <a:r>
              <a:rPr lang="ko-KR" altLang="en-US" sz="1000" dirty="0"/>
              <a:t>을 </a:t>
            </a:r>
            <a:r>
              <a:rPr lang="en-US" altLang="ko-KR" sz="1000" dirty="0"/>
              <a:t>assets</a:t>
            </a:r>
            <a:r>
              <a:rPr lang="ko-KR" altLang="en-US" sz="1000" dirty="0"/>
              <a:t>폴더에 복사한 후 코드에서 </a:t>
            </a:r>
            <a:r>
              <a:rPr lang="en-US" altLang="ko-KR" sz="1000" dirty="0" err="1"/>
              <a:t>setTypeFace</a:t>
            </a:r>
            <a:r>
              <a:rPr lang="en-US" altLang="ko-KR" sz="1000" dirty="0"/>
              <a:t>()</a:t>
            </a:r>
            <a:r>
              <a:rPr lang="ko-KR" altLang="en-US" sz="1000" dirty="0"/>
              <a:t>함수 이용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err="1"/>
              <a:t>TextView</a:t>
            </a:r>
            <a:r>
              <a:rPr lang="en-US" altLang="ko-KR" sz="1000" dirty="0"/>
              <a:t> text=(</a:t>
            </a:r>
            <a:r>
              <a:rPr lang="en-US" altLang="ko-KR" sz="1000" dirty="0" err="1"/>
              <a:t>TextView</a:t>
            </a:r>
            <a:r>
              <a:rPr lang="en-US" altLang="ko-KR" sz="1000" dirty="0"/>
              <a:t>)</a:t>
            </a:r>
            <a:r>
              <a:rPr lang="en-US" altLang="ko-KR" sz="1000" dirty="0" err="1"/>
              <a:t>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R.id.text_font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Typeface </a:t>
            </a:r>
            <a:r>
              <a:rPr lang="en-US" altLang="ko-KR" sz="1000" dirty="0" err="1"/>
              <a:t>typeface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Typeface.createFromAsset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getAssets</a:t>
            </a:r>
            <a:r>
              <a:rPr lang="en-US" altLang="ko-KR" sz="1000" dirty="0"/>
              <a:t>(), “xmax.ttf”);</a:t>
            </a:r>
          </a:p>
          <a:p>
            <a:r>
              <a:rPr lang="en-US" altLang="ko-KR" sz="1000" dirty="0" err="1"/>
              <a:t>text.setTypeface</a:t>
            </a:r>
            <a:r>
              <a:rPr lang="en-US" altLang="ko-KR" sz="1000" dirty="0"/>
              <a:t>(typeface);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57913"/>
          <a:stretch/>
        </p:blipFill>
        <p:spPr>
          <a:xfrm>
            <a:off x="182563" y="1278311"/>
            <a:ext cx="7247185" cy="7105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74948" y="4061556"/>
            <a:ext cx="1212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1800" b="1" dirty="0" err="1" smtClean="0"/>
              <a:t>autoLink</a:t>
            </a:r>
            <a:endParaRPr lang="en-US" altLang="ko-KR" sz="1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82563" y="2117824"/>
            <a:ext cx="837216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sz="1800" b="1" dirty="0"/>
              <a:t>개발자 임의의 폰트 적용 </a:t>
            </a:r>
            <a:r>
              <a:rPr lang="ko-KR" altLang="en-US" sz="1800" b="1" dirty="0" smtClean="0"/>
              <a:t>방법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api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26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부터</a:t>
            </a:r>
            <a:r>
              <a:rPr lang="en-US" altLang="ko-KR" sz="1800" b="1" dirty="0" smtClean="0"/>
              <a:t>)</a:t>
            </a:r>
            <a:endParaRPr lang="en-US" altLang="ko-KR" sz="1800" b="1" dirty="0"/>
          </a:p>
          <a:p>
            <a:r>
              <a:rPr lang="en-US" altLang="ko-KR" dirty="0"/>
              <a:t> - </a:t>
            </a:r>
            <a:r>
              <a:rPr lang="ko-KR" altLang="en-US" dirty="0" smtClean="0"/>
              <a:t>폰트폴더에 파일</a:t>
            </a:r>
            <a:r>
              <a:rPr lang="en-US" altLang="ko-KR" dirty="0"/>
              <a:t>(</a:t>
            </a:r>
            <a:r>
              <a:rPr lang="en-US" altLang="ko-KR" dirty="0" err="1"/>
              <a:t>ttf</a:t>
            </a:r>
            <a:r>
              <a:rPr lang="en-US" altLang="ko-KR" dirty="0"/>
              <a:t>)</a:t>
            </a:r>
            <a:r>
              <a:rPr lang="ko-KR" altLang="en-US" dirty="0" smtClean="0"/>
              <a:t>을 복사한 후 사용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xml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자바코드에서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8" y="2707407"/>
            <a:ext cx="2457450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429" y="3086994"/>
            <a:ext cx="4448175" cy="65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806" y="2156556"/>
            <a:ext cx="34671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72" y="4464672"/>
            <a:ext cx="5429540" cy="1268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368647" y="3497998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폰트파일명은 소문자로</a:t>
            </a:r>
            <a:r>
              <a:rPr lang="en-US" altLang="ko-KR" sz="1000" dirty="0" smtClean="0">
                <a:solidFill>
                  <a:srgbClr val="FF0000"/>
                </a:solidFill>
              </a:rPr>
              <a:t>~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771721" cy="369332"/>
          </a:xfrm>
        </p:spPr>
        <p:txBody>
          <a:bodyPr/>
          <a:lstStyle/>
          <a:p>
            <a:r>
              <a:rPr lang="ko-KR" altLang="en-US"/>
              <a:t>기본위젯 </a:t>
            </a:r>
            <a:r>
              <a:rPr lang="en-US" altLang="ko-KR"/>
              <a:t>– EditText</a:t>
            </a:r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948" y="764704"/>
            <a:ext cx="10112052" cy="5857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06425" y="1052513"/>
            <a:ext cx="9001125" cy="5113337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</a:t>
            </a:r>
            <a:r>
              <a:rPr lang="en-US" altLang="ko-KR" dirty="0">
                <a:solidFill>
                  <a:srgbClr val="3F7F7F"/>
                </a:solidFill>
              </a:rPr>
              <a:t>EditText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android:id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"@+id/editText1"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android:layout_width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“match_parent"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android:layout_height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"wrap_content"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android:textSize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r>
              <a:rPr lang="en-US" altLang="ko-KR" i="1" dirty="0" smtClean="0">
                <a:solidFill>
                  <a:srgbClr val="2A00FF"/>
                </a:solidFill>
              </a:rPr>
              <a:t>18sp“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i="1" dirty="0">
                <a:solidFill>
                  <a:srgbClr val="2A00FF"/>
                </a:solidFill>
              </a:rPr>
              <a:t> </a:t>
            </a:r>
            <a:r>
              <a:rPr lang="en-US" altLang="ko-KR" i="1" dirty="0" smtClean="0">
                <a:solidFill>
                  <a:srgbClr val="2A00FF"/>
                </a:solidFill>
              </a:rPr>
              <a:t>   </a:t>
            </a:r>
            <a:r>
              <a:rPr lang="en-US" altLang="ko-KR" dirty="0" err="1" smtClean="0">
                <a:solidFill>
                  <a:srgbClr val="7F007F"/>
                </a:solidFill>
              </a:rPr>
              <a:t>android:maxLines</a:t>
            </a:r>
            <a:r>
              <a:rPr lang="en-US" altLang="ko-KR" dirty="0" smtClean="0">
                <a:solidFill>
                  <a:srgbClr val="000000"/>
                </a:solidFill>
              </a:rPr>
              <a:t>=“5”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</a:t>
            </a:r>
            <a:r>
              <a:rPr lang="en-US" altLang="ko-KR" dirty="0" err="1">
                <a:solidFill>
                  <a:srgbClr val="7F007F"/>
                </a:solidFill>
              </a:rPr>
              <a:t>android:lines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“5"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</a:t>
            </a:r>
            <a:r>
              <a:rPr lang="en-US" altLang="ko-KR" dirty="0" err="1">
                <a:solidFill>
                  <a:srgbClr val="7F007F"/>
                </a:solidFill>
              </a:rPr>
              <a:t>android:inputType</a:t>
            </a:r>
            <a:r>
              <a:rPr lang="en-US" altLang="ko-KR" dirty="0">
                <a:solidFill>
                  <a:srgbClr val="000000"/>
                </a:solidFill>
              </a:rPr>
              <a:t>= </a:t>
            </a:r>
            <a:r>
              <a:rPr lang="en-US" altLang="ko-KR" i="1" dirty="0">
                <a:solidFill>
                  <a:srgbClr val="2A00FF"/>
                </a:solidFill>
              </a:rPr>
              <a:t>“</a:t>
            </a:r>
            <a:r>
              <a:rPr lang="en-US" altLang="ko-KR" i="1" dirty="0" err="1" smtClean="0">
                <a:solidFill>
                  <a:srgbClr val="2A00FF"/>
                </a:solidFill>
              </a:rPr>
              <a:t>textCapCharacters|textMultiLine</a:t>
            </a:r>
            <a:r>
              <a:rPr lang="en-US" altLang="ko-KR" i="1" dirty="0" smtClean="0">
                <a:solidFill>
                  <a:srgbClr val="2A00FF"/>
                </a:solidFill>
              </a:rPr>
              <a:t>“ 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android:hint</a:t>
            </a:r>
            <a:r>
              <a:rPr lang="en-US" altLang="ko-KR" dirty="0">
                <a:solidFill>
                  <a:srgbClr val="000000"/>
                </a:solidFill>
              </a:rPr>
              <a:t>= </a:t>
            </a:r>
            <a:r>
              <a:rPr lang="en-US" altLang="ko-KR" i="1" dirty="0">
                <a:solidFill>
                  <a:srgbClr val="2A00FF"/>
                </a:solidFill>
              </a:rPr>
              <a:t>“</a:t>
            </a:r>
            <a:r>
              <a:rPr lang="ko-KR" altLang="en-US" i="1" dirty="0">
                <a:solidFill>
                  <a:srgbClr val="2A00FF"/>
                </a:solidFill>
              </a:rPr>
              <a:t>내용을 입력하세요</a:t>
            </a:r>
            <a:r>
              <a:rPr lang="en-US" altLang="ko-KR" i="1" dirty="0">
                <a:solidFill>
                  <a:srgbClr val="2A00FF"/>
                </a:solidFill>
              </a:rPr>
              <a:t>." </a:t>
            </a:r>
            <a:endParaRPr lang="ko-KR" altLang="en-US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    &gt;</a:t>
            </a:r>
            <a:endParaRPr lang="ko-KR" altLang="en-US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  &lt;/</a:t>
            </a:r>
            <a:r>
              <a:rPr lang="en-US" altLang="ko-KR" dirty="0" err="1">
                <a:solidFill>
                  <a:srgbClr val="3F7F7F"/>
                </a:solidFill>
              </a:rPr>
              <a:t>EditText</a:t>
            </a:r>
            <a:r>
              <a:rPr lang="en-US" altLang="ko-KR" dirty="0">
                <a:solidFill>
                  <a:srgbClr val="008080"/>
                </a:solidFill>
              </a:rPr>
              <a:t>&gt;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  &lt;</a:t>
            </a:r>
            <a:r>
              <a:rPr lang="en-US" altLang="ko-KR" dirty="0" err="1">
                <a:solidFill>
                  <a:srgbClr val="008080"/>
                </a:solidFill>
              </a:rPr>
              <a:t>EditText</a:t>
            </a:r>
            <a:r>
              <a:rPr lang="en-US" altLang="ko-KR" dirty="0">
                <a:solidFill>
                  <a:srgbClr val="008080"/>
                </a:solidFill>
              </a:rPr>
              <a:t>&gt;</a:t>
            </a: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</a:t>
            </a:r>
            <a:r>
              <a:rPr lang="en-US" altLang="ko-KR" dirty="0" err="1">
                <a:solidFill>
                  <a:srgbClr val="7F007F"/>
                </a:solidFill>
              </a:rPr>
              <a:t>android:layout_width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</a:t>
            </a:r>
            <a:r>
              <a:rPr lang="en-US" altLang="ko-KR" i="1" dirty="0" err="1">
                <a:solidFill>
                  <a:srgbClr val="2A00FF"/>
                </a:solidFill>
              </a:rPr>
              <a:t>match_parent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</a:rPr>
              <a:t>    </a:t>
            </a:r>
            <a:r>
              <a:rPr lang="en-US" altLang="ko-KR" dirty="0" err="1">
                <a:solidFill>
                  <a:srgbClr val="7F007F"/>
                </a:solidFill>
              </a:rPr>
              <a:t>android:layout_height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r>
              <a:rPr lang="en-US" altLang="ko-KR" i="1" dirty="0" err="1">
                <a:solidFill>
                  <a:srgbClr val="2A00FF"/>
                </a:solidFill>
              </a:rPr>
              <a:t>wrap_content</a:t>
            </a:r>
            <a:r>
              <a:rPr lang="en-US" altLang="ko-KR" i="1" dirty="0">
                <a:solidFill>
                  <a:srgbClr val="2A00FF"/>
                </a:solidFill>
              </a:rPr>
              <a:t>"</a:t>
            </a:r>
            <a:endParaRPr lang="en-US" altLang="ko-KR" dirty="0">
              <a:solidFill>
                <a:srgbClr val="00808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    </a:t>
            </a:r>
            <a:r>
              <a:rPr lang="en-US" altLang="ko-KR" dirty="0" err="1">
                <a:solidFill>
                  <a:srgbClr val="7F007F"/>
                </a:solidFill>
              </a:rPr>
              <a:t>android:gravity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“center"</a:t>
            </a:r>
            <a:endParaRPr lang="en-US" altLang="ko-KR" dirty="0">
              <a:solidFill>
                <a:srgbClr val="00808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    </a:t>
            </a:r>
            <a:r>
              <a:rPr lang="en-US" altLang="ko-KR" dirty="0" err="1">
                <a:solidFill>
                  <a:srgbClr val="7F007F"/>
                </a:solidFill>
              </a:rPr>
              <a:t>android:inputType</a:t>
            </a:r>
            <a:r>
              <a:rPr lang="en-US" altLang="ko-KR" dirty="0">
                <a:solidFill>
                  <a:srgbClr val="000000"/>
                </a:solidFill>
              </a:rPr>
              <a:t>=</a:t>
            </a:r>
            <a:r>
              <a:rPr lang="en-US" altLang="ko-KR" i="1" dirty="0">
                <a:solidFill>
                  <a:srgbClr val="2A00FF"/>
                </a:solidFill>
              </a:rPr>
              <a:t>“text"</a:t>
            </a:r>
            <a:endParaRPr lang="en-US" altLang="ko-KR" dirty="0">
              <a:solidFill>
                <a:srgbClr val="00808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</a:rPr>
              <a:t>EditText</a:t>
            </a:r>
            <a:r>
              <a:rPr lang="en-US" altLang="ko-KR" dirty="0">
                <a:solidFill>
                  <a:srgbClr val="008080"/>
                </a:solidFill>
              </a:rPr>
              <a:t>&gt;</a:t>
            </a:r>
            <a:endParaRPr lang="en-US" altLang="ko-KR" dirty="0">
              <a:solidFill>
                <a:srgbClr val="000000"/>
              </a:solidFill>
            </a:endParaRPr>
          </a:p>
          <a:p>
            <a:pPr eaLnBrk="1" fontAlgn="b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</a:rPr>
              <a:t>&lt;/</a:t>
            </a:r>
            <a:r>
              <a:rPr lang="en-US" altLang="ko-KR" dirty="0">
                <a:solidFill>
                  <a:srgbClr val="3F7F7F"/>
                </a:solidFill>
              </a:rPr>
              <a:t>LinearLayout</a:t>
            </a:r>
            <a:r>
              <a:rPr lang="en-US" altLang="ko-KR" dirty="0">
                <a:solidFill>
                  <a:srgbClr val="008080"/>
                </a:solidFill>
              </a:rPr>
              <a:t>&gt;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061" name="제목 15"/>
          <p:cNvSpPr>
            <a:spLocks noGrp="1"/>
          </p:cNvSpPr>
          <p:nvPr>
            <p:ph type="title"/>
          </p:nvPr>
        </p:nvSpPr>
        <p:spPr>
          <a:xfrm>
            <a:off x="828675" y="201613"/>
            <a:ext cx="4310063" cy="369887"/>
          </a:xfrm>
        </p:spPr>
        <p:txBody>
          <a:bodyPr/>
          <a:lstStyle/>
          <a:p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기본 위젯 </a:t>
            </a:r>
            <a:r>
              <a:rPr lang="en-US" altLang="ko-KR">
                <a:effectLst/>
                <a:latin typeface="나눔고딕" pitchFamily="50" charset="-127"/>
                <a:ea typeface="나눔고딕" pitchFamily="50" charset="-127"/>
              </a:rPr>
              <a:t>– </a:t>
            </a:r>
            <a:r>
              <a:rPr lang="ko-KR" altLang="en-US">
                <a:effectLst/>
                <a:latin typeface="나눔고딕" pitchFamily="50" charset="-127"/>
                <a:ea typeface="나눔고딕" pitchFamily="50" charset="-127"/>
              </a:rPr>
              <a:t>입력상자의 속성 사용</a:t>
            </a:r>
          </a:p>
        </p:txBody>
      </p:sp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19"/>
          <p:cNvSpPr>
            <a:spLocks noChangeArrowheads="1"/>
          </p:cNvSpPr>
          <p:nvPr/>
        </p:nvSpPr>
        <p:spPr bwMode="auto">
          <a:xfrm>
            <a:off x="0" y="73025"/>
            <a:ext cx="182563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0064" name="TextBox 5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</a:pPr>
            <a:r>
              <a:rPr kumimoji="0" lang="en-US" altLang="ko-KR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7. </a:t>
            </a:r>
            <a:r>
              <a:rPr kumimoji="0" lang="ko-KR" altLang="en-US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기본 위젯들</a:t>
            </a:r>
            <a:endParaRPr kumimoji="0" lang="en-US" altLang="ko-KR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4"/>
          <p:cNvSpPr txBox="1">
            <a:spLocks noChangeArrowheads="1"/>
          </p:cNvSpPr>
          <p:nvPr/>
        </p:nvSpPr>
        <p:spPr bwMode="auto">
          <a:xfrm>
            <a:off x="2570816" y="2743081"/>
            <a:ext cx="2448272" cy="307777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fontAlgn="b" latinLnBrk="1" hangingPunct="1"/>
            <a:r>
              <a:rPr lang="ko-KR" altLang="en-US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처음화면에</a:t>
            </a:r>
            <a:r>
              <a:rPr lang="ko-KR" altLang="en-US" b="1" dirty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 표시되는 </a:t>
            </a:r>
            <a:r>
              <a:rPr lang="ko-KR" altLang="en-US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라인수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TextBox 14"/>
          <p:cNvSpPr txBox="1">
            <a:spLocks noChangeArrowheads="1"/>
          </p:cNvSpPr>
          <p:nvPr/>
        </p:nvSpPr>
        <p:spPr bwMode="auto">
          <a:xfrm>
            <a:off x="4386907" y="3323430"/>
            <a:ext cx="1440160" cy="307777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fontAlgn="b" latinLnBrk="1" hangingPunct="1"/>
            <a:r>
              <a:rPr lang="ko-KR" altLang="en-US" b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대문자입력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F8C5BBD3-1A15-458E-B840-960444C8A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276" y="5137447"/>
            <a:ext cx="1440160" cy="307777"/>
          </a:xfrm>
          <a:prstGeom prst="rect">
            <a:avLst/>
          </a:prstGeom>
          <a:solidFill>
            <a:srgbClr val="DDE3FF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fontAlgn="b" latinLnBrk="1" hangingPunct="1"/>
            <a:r>
              <a:rPr lang="ko-KR" altLang="en-US" b="1" dirty="0" err="1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한줄입력</a:t>
            </a:r>
            <a:endParaRPr lang="ko-KR" altLang="en-US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E1F3A-B559-42A1-8411-9E489AFFD859}"/>
              </a:ext>
            </a:extLst>
          </p:cNvPr>
          <p:cNvSpPr txBox="1"/>
          <p:nvPr/>
        </p:nvSpPr>
        <p:spPr>
          <a:xfrm>
            <a:off x="3343300" y="5717796"/>
            <a:ext cx="4295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number,</a:t>
            </a:r>
            <a:r>
              <a:rPr lang="ko-KR" altLang="en-US" dirty="0"/>
              <a:t> </a:t>
            </a:r>
            <a:r>
              <a:rPr lang="en-US" altLang="ko-KR" dirty="0" err="1"/>
              <a:t>textEmailAddress</a:t>
            </a:r>
            <a:r>
              <a:rPr lang="en-US" altLang="ko-KR" dirty="0"/>
              <a:t>, </a:t>
            </a:r>
            <a:r>
              <a:rPr lang="en-US" altLang="ko-KR" dirty="0" err="1"/>
              <a:t>textPassword</a:t>
            </a:r>
            <a:r>
              <a:rPr lang="ko-KR" altLang="en-US" dirty="0"/>
              <a:t> 등 해보기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620" y="1340768"/>
            <a:ext cx="3476625" cy="3695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1115" y="99549"/>
            <a:ext cx="7655885" cy="675845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6996" y="26040"/>
            <a:ext cx="2078326" cy="738664"/>
          </a:xfrm>
        </p:spPr>
        <p:txBody>
          <a:bodyPr/>
          <a:lstStyle/>
          <a:p>
            <a:r>
              <a:rPr lang="en-US" altLang="ko-KR"/>
              <a:t>EditText</a:t>
            </a:r>
            <a:br>
              <a:rPr lang="en-US" altLang="ko-KR"/>
            </a:br>
            <a:r>
              <a:rPr lang="en-US" altLang="ko-KR"/>
              <a:t>inputType</a:t>
            </a:r>
            <a:r>
              <a:rPr lang="ko-KR" altLang="en-US"/>
              <a:t>속성</a:t>
            </a:r>
          </a:p>
        </p:txBody>
      </p:sp>
      <p:sp>
        <p:nvSpPr>
          <p:cNvPr id="5" name="타원 4"/>
          <p:cNvSpPr/>
          <p:nvPr/>
        </p:nvSpPr>
        <p:spPr>
          <a:xfrm>
            <a:off x="2551212" y="764704"/>
            <a:ext cx="4824536" cy="50405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0972" y="4005064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number, phone, </a:t>
            </a:r>
            <a:r>
              <a:rPr lang="en-US" altLang="ko-KR" dirty="0" err="1"/>
              <a:t>textEmailAddress</a:t>
            </a:r>
            <a:r>
              <a:rPr lang="ko-KR" altLang="en-US" dirty="0"/>
              <a:t>도 </a:t>
            </a:r>
            <a:r>
              <a:rPr lang="ko-KR" altLang="en-US" dirty="0" err="1"/>
              <a:t>한줄만</a:t>
            </a:r>
            <a:r>
              <a:rPr lang="ko-KR" altLang="en-US" dirty="0"/>
              <a:t> </a:t>
            </a:r>
            <a:r>
              <a:rPr lang="ko-KR" altLang="en-US" dirty="0" err="1"/>
              <a:t>입력할수</a:t>
            </a:r>
            <a:r>
              <a:rPr lang="ko-KR" altLang="en-US" dirty="0"/>
              <a:t>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08C22-5E2D-4744-A531-3BB34CDAD1D8}"/>
              </a:ext>
            </a:extLst>
          </p:cNvPr>
          <p:cNvSpPr txBox="1"/>
          <p:nvPr/>
        </p:nvSpPr>
        <p:spPr>
          <a:xfrm>
            <a:off x="574940" y="976722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singleLine</a:t>
            </a:r>
            <a:r>
              <a:rPr lang="en-US" altLang="ko-KR" dirty="0"/>
              <a:t>=“true”</a:t>
            </a:r>
          </a:p>
          <a:p>
            <a:r>
              <a:rPr lang="en-US" altLang="ko-KR" dirty="0"/>
              <a:t>Deprecated</a:t>
            </a:r>
            <a:r>
              <a:rPr lang="ko-KR" altLang="en-US" dirty="0"/>
              <a:t>되고 </a:t>
            </a:r>
            <a:r>
              <a:rPr lang="en-US" altLang="ko-KR" dirty="0" err="1"/>
              <a:t>inputtype</a:t>
            </a:r>
            <a:r>
              <a:rPr lang="ko-KR" altLang="en-US" dirty="0"/>
              <a:t>으로 일원화됨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163908" cy="369332"/>
          </a:xfrm>
        </p:spPr>
        <p:txBody>
          <a:bodyPr/>
          <a:lstStyle/>
          <a:p>
            <a:r>
              <a:rPr lang="en-US" altLang="ko-KR" dirty="0" err="1"/>
              <a:t>EditText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9305" t="9357" r="9305" b="16084"/>
          <a:stretch>
            <a:fillRect/>
          </a:stretch>
        </p:blipFill>
        <p:spPr bwMode="auto">
          <a:xfrm>
            <a:off x="4927476" y="404664"/>
            <a:ext cx="3744416" cy="609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17808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40134</TotalTime>
  <Words>1185</Words>
  <Application>Microsoft Office PowerPoint</Application>
  <PresentationFormat>35mm 슬라이드</PresentationFormat>
  <Paragraphs>285</Paragraphs>
  <Slides>48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48</vt:i4>
      </vt:variant>
    </vt:vector>
  </HeadingPairs>
  <TitlesOfParts>
    <vt:vector size="62" baseType="lpstr">
      <vt:lpstr>굴림</vt:lpstr>
      <vt:lpstr>나눔고딕</vt:lpstr>
      <vt:lpstr>나눔고딕 ExtraBold</vt:lpstr>
      <vt:lpstr>맑은 고딕</vt:lpstr>
      <vt:lpstr>바탕</vt:lpstr>
      <vt:lpstr>새굴림</vt:lpstr>
      <vt:lpstr>Arial</vt:lpstr>
      <vt:lpstr>Calibri</vt:lpstr>
      <vt:lpstr>Tahoma</vt:lpstr>
      <vt:lpstr>Times New Roman</vt:lpstr>
      <vt:lpstr>Verdana</vt:lpstr>
      <vt:lpstr>Wingdings</vt:lpstr>
      <vt:lpstr>SMC_mCare_Flow_Screen_Rev.1.2</vt:lpstr>
      <vt:lpstr>1_SMC_mCare_Flow_Screen_Rev.1.2</vt:lpstr>
      <vt:lpstr>PowerPoint 프레젠테이션</vt:lpstr>
      <vt:lpstr>기본 위젯</vt:lpstr>
      <vt:lpstr>기본 위젯 – 텍스트뷰의 속성 </vt:lpstr>
      <vt:lpstr>기본 위젯 – 텍스트뷰의 속성 사용</vt:lpstr>
      <vt:lpstr>기본 위젯 – 텍스트뷰의 속성 사용</vt:lpstr>
      <vt:lpstr>기본위젯 – EditText</vt:lpstr>
      <vt:lpstr>기본 위젯 – 입력상자의 속성 사용</vt:lpstr>
      <vt:lpstr>EditText inputType속성</vt:lpstr>
      <vt:lpstr>EditText</vt:lpstr>
      <vt:lpstr>EditText</vt:lpstr>
      <vt:lpstr>PowerPoint 프레젠테이션</vt:lpstr>
      <vt:lpstr>텍스트뷰와 입력상자의 기능들</vt:lpstr>
      <vt:lpstr>텍스트뷰와 입력상자의 기능들</vt:lpstr>
      <vt:lpstr>TextChangedListener</vt:lpstr>
      <vt:lpstr>/drawable/border.xml</vt:lpstr>
      <vt:lpstr>PowerPoint 프레젠테이션</vt:lpstr>
      <vt:lpstr>기본위젯 - 버튼</vt:lpstr>
      <vt:lpstr>기본위젯 - 버튼</vt:lpstr>
      <vt:lpstr>버튼을 클릭(이벤트)했을 때 어떤 일이 일어날까요?</vt:lpstr>
      <vt:lpstr>기본위젯  CheckBox</vt:lpstr>
      <vt:lpstr>기본위젯 - 체크박스</vt:lpstr>
      <vt:lpstr>기본위젯 - RadioButton</vt:lpstr>
      <vt:lpstr>기본위젯 - 라디오버튼</vt:lpstr>
      <vt:lpstr>기본 위젯 – CheckBox, RadioButton 예제</vt:lpstr>
      <vt:lpstr>기본 위젯 – 버튼의 속성 사용 (계속)</vt:lpstr>
      <vt:lpstr>CheckBox</vt:lpstr>
      <vt:lpstr>기본위젯 - ImageView</vt:lpstr>
      <vt:lpstr>기본 위젯 – 이미지뷰의 속성 사용</vt:lpstr>
      <vt:lpstr>ImageView (계속)</vt:lpstr>
      <vt:lpstr>ImageView(계속)</vt:lpstr>
      <vt:lpstr>ImageView (계속)</vt:lpstr>
      <vt:lpstr>ImageView – 이미지 실제 사이즈 출력</vt:lpstr>
      <vt:lpstr>PowerPoint 프레젠테이션</vt:lpstr>
      <vt:lpstr>XML 레이아웃 파일과 자바 소스 파일의 매칭</vt:lpstr>
      <vt:lpstr>인플레이션이란?</vt:lpstr>
      <vt:lpstr>activity-main.xml</vt:lpstr>
      <vt:lpstr>레이아웃 인플레이션의 이해 – 호출 순서 </vt:lpstr>
      <vt:lpstr>setContentView() 메소드의 역할</vt:lpstr>
      <vt:lpstr>레이아웃 인플레이션의 개념도</vt:lpstr>
      <vt:lpstr>레이아웃 인플레이션 메소드</vt:lpstr>
      <vt:lpstr>화면 전체와 화면 일부</vt:lpstr>
      <vt:lpstr>레이아웃 인플레이션 예제</vt:lpstr>
      <vt:lpstr>메인 액티비티의 레이아웃</vt:lpstr>
      <vt:lpstr>메인 액티비티의 레이아웃</vt:lpstr>
      <vt:lpstr>부분 화면을 위한 레이아웃</vt:lpstr>
      <vt:lpstr>sub.xml</vt:lpstr>
      <vt:lpstr>PowerPoint 프레젠테이션</vt:lpstr>
      <vt:lpstr>PowerPoint 프레젠테이션</vt:lpstr>
    </vt:vector>
  </TitlesOfParts>
  <Manager>Mike</Manager>
  <Company>UbiWare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Windows 사용자</cp:lastModifiedBy>
  <cp:revision>3410</cp:revision>
  <dcterms:modified xsi:type="dcterms:W3CDTF">2019-03-25T01:46:05Z</dcterms:modified>
</cp:coreProperties>
</file>