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43"/>
  </p:notesMasterIdLst>
  <p:handoutMasterIdLst>
    <p:handoutMasterId r:id="rId44"/>
  </p:handoutMasterIdLst>
  <p:sldIdLst>
    <p:sldId id="1129" r:id="rId3"/>
    <p:sldId id="1130" r:id="rId4"/>
    <p:sldId id="1056" r:id="rId5"/>
    <p:sldId id="1183" r:id="rId6"/>
    <p:sldId id="1184" r:id="rId7"/>
    <p:sldId id="1185" r:id="rId8"/>
    <p:sldId id="1225" r:id="rId9"/>
    <p:sldId id="1186" r:id="rId10"/>
    <p:sldId id="1190" r:id="rId11"/>
    <p:sldId id="1191" r:id="rId12"/>
    <p:sldId id="1238" r:id="rId13"/>
    <p:sldId id="1215" r:id="rId14"/>
    <p:sldId id="1133" r:id="rId15"/>
    <p:sldId id="1200" r:id="rId16"/>
    <p:sldId id="1193" r:id="rId17"/>
    <p:sldId id="1194" r:id="rId18"/>
    <p:sldId id="1197" r:id="rId19"/>
    <p:sldId id="1198" r:id="rId20"/>
    <p:sldId id="1222" r:id="rId21"/>
    <p:sldId id="1132" r:id="rId22"/>
    <p:sldId id="1217" r:id="rId23"/>
    <p:sldId id="1218" r:id="rId24"/>
    <p:sldId id="1219" r:id="rId25"/>
    <p:sldId id="1134" r:id="rId26"/>
    <p:sldId id="1216" r:id="rId27"/>
    <p:sldId id="1135" r:id="rId28"/>
    <p:sldId id="1223" r:id="rId29"/>
    <p:sldId id="1136" r:id="rId30"/>
    <p:sldId id="1226" r:id="rId31"/>
    <p:sldId id="1137" r:id="rId32"/>
    <p:sldId id="1227" r:id="rId33"/>
    <p:sldId id="1228" r:id="rId34"/>
    <p:sldId id="1230" r:id="rId35"/>
    <p:sldId id="1232" r:id="rId36"/>
    <p:sldId id="1233" r:id="rId37"/>
    <p:sldId id="1234" r:id="rId38"/>
    <p:sldId id="1229" r:id="rId39"/>
    <p:sldId id="1231" r:id="rId40"/>
    <p:sldId id="1235" r:id="rId41"/>
    <p:sldId id="1236" r:id="rId42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2E8A"/>
    <a:srgbClr val="FFEDB3"/>
    <a:srgbClr val="FFFFCC"/>
    <a:srgbClr val="333399"/>
    <a:srgbClr val="DDE3FF"/>
    <a:srgbClr val="E5E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4" autoAdjust="0"/>
    <p:restoredTop sz="90339" autoAdjust="0"/>
  </p:normalViewPr>
  <p:slideViewPr>
    <p:cSldViewPr>
      <p:cViewPr>
        <p:scale>
          <a:sx n="112" d="100"/>
          <a:sy n="112" d="100"/>
        </p:scale>
        <p:origin x="-72" y="-204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3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5.xml"/><Relationship Id="rId5" Type="http://schemas.openxmlformats.org/officeDocument/2006/relationships/slide" Target="slides/slide19.xml"/><Relationship Id="rId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82FB3AA4-3DE4-4E4D-A85C-D8BB5128E66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582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26120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4645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6012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F66B16C7-3650-4609-AE20-A8F41C02AEE4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</a:t>
            </a:r>
            <a:r>
              <a:rPr lang="en-US" altLang="ko-KR" sz="48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.</a:t>
            </a:r>
            <a:endParaRPr lang="en-US" altLang="ko-KR" sz="48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사용자 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알림효과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1196752"/>
            <a:ext cx="6229350" cy="3409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 l="11677" t="14098" r="11629" b="41847"/>
          <a:stretch>
            <a:fillRect/>
          </a:stretch>
        </p:blipFill>
        <p:spPr bwMode="auto">
          <a:xfrm>
            <a:off x="6943700" y="1268760"/>
            <a:ext cx="2893281" cy="2952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 모양 바꾸기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765728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토스트 모양 바꾸기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sub.xml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이용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46244" y="4149080"/>
            <a:ext cx="228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inflation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sub.xml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8" y="980727"/>
            <a:ext cx="6576845" cy="46444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628" y="4611275"/>
            <a:ext cx="3540025" cy="20278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720787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5-2.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알림대화상자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812215" cy="369332"/>
          </a:xfrm>
        </p:spPr>
        <p:txBody>
          <a:bodyPr/>
          <a:lstStyle/>
          <a:p>
            <a:r>
              <a:rPr lang="en-US" altLang="ko-KR" smtClean="0"/>
              <a:t>5-2 </a:t>
            </a:r>
            <a:r>
              <a:rPr lang="ko-KR" altLang="en-US" smtClean="0"/>
              <a:t>알림대화상자</a:t>
            </a:r>
            <a:r>
              <a:rPr lang="en-US" altLang="ko-KR" smtClean="0"/>
              <a:t>(AlertDialog)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96" y="766414"/>
            <a:ext cx="8905875" cy="5143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23730" y="5990525"/>
            <a:ext cx="52116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타이틀과 버튼 없이는 </a:t>
            </a:r>
            <a:r>
              <a:rPr lang="ko-KR" altLang="en-US" dirty="0" err="1" smtClean="0"/>
              <a:t>알림창으로</a:t>
            </a:r>
            <a:r>
              <a:rPr lang="ko-KR" altLang="en-US" dirty="0" smtClean="0"/>
              <a:t> 만들 수 없다</a:t>
            </a:r>
            <a:endParaRPr lang="en-US" altLang="ko-KR" dirty="0" smtClean="0"/>
          </a:p>
          <a:p>
            <a:r>
              <a:rPr lang="en-US" altLang="ko-KR" dirty="0" smtClean="0"/>
              <a:t>-Builder</a:t>
            </a:r>
            <a:r>
              <a:rPr lang="ko-KR" altLang="en-US" dirty="0" smtClean="0"/>
              <a:t>로 만드는 이유는 여러 </a:t>
            </a:r>
            <a:r>
              <a:rPr lang="ko-KR" altLang="en-US" dirty="0" err="1" smtClean="0"/>
              <a:t>설정값에</a:t>
            </a:r>
            <a:r>
              <a:rPr lang="ko-KR" altLang="en-US" dirty="0" smtClean="0"/>
              <a:t> 의해 만들어지기 때문</a:t>
            </a:r>
            <a:endParaRPr lang="en-US" altLang="ko-KR" dirty="0" smtClean="0"/>
          </a:p>
          <a:p>
            <a:r>
              <a:rPr lang="en-US" altLang="ko-KR" dirty="0" smtClean="0"/>
              <a:t>-builder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2539157" cy="369332"/>
          </a:xfrm>
        </p:spPr>
        <p:txBody>
          <a:bodyPr/>
          <a:lstStyle/>
          <a:p>
            <a:r>
              <a:rPr lang="en-US" altLang="ko-KR" smtClean="0"/>
              <a:t>5-2 </a:t>
            </a:r>
            <a:r>
              <a:rPr lang="ko-KR" altLang="en-US" smtClean="0"/>
              <a:t>알림대화상자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12" y="620688"/>
            <a:ext cx="9268718" cy="60661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51012" y="3776846"/>
            <a:ext cx="5472608" cy="300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55468" y="3381679"/>
            <a:ext cx="2374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F0"/>
                </a:solidFill>
              </a:rPr>
              <a:t>대화상자가 닫히는 경우 중 </a:t>
            </a:r>
            <a:r>
              <a:rPr lang="en-US" altLang="ko-KR" sz="1000" dirty="0" smtClean="0">
                <a:solidFill>
                  <a:srgbClr val="00B0F0"/>
                </a:solidFill>
              </a:rPr>
              <a:t>2,3</a:t>
            </a:r>
            <a:r>
              <a:rPr lang="ko-KR" altLang="en-US" sz="1000" dirty="0" smtClean="0">
                <a:solidFill>
                  <a:srgbClr val="00B0F0"/>
                </a:solidFill>
              </a:rPr>
              <a:t>번 불가</a:t>
            </a:r>
            <a:endParaRPr lang="en-US" altLang="ko-KR" sz="1000" dirty="0" smtClean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 smtClean="0">
                <a:solidFill>
                  <a:srgbClr val="00B0F0"/>
                </a:solidFill>
              </a:rPr>
              <a:t>버튼클릭</a:t>
            </a:r>
            <a:endParaRPr lang="en-US" altLang="ko-KR" sz="1000" dirty="0" smtClean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 smtClean="0">
                <a:solidFill>
                  <a:srgbClr val="00B0F0"/>
                </a:solidFill>
              </a:rPr>
              <a:t>대화상자 밖 클릭</a:t>
            </a:r>
            <a:endParaRPr lang="en-US" altLang="ko-KR" sz="1000" dirty="0" smtClean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000" dirty="0" smtClean="0">
                <a:solidFill>
                  <a:srgbClr val="00B0F0"/>
                </a:solidFill>
              </a:rPr>
              <a:t>스마트폰 이전버튼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670201" cy="369332"/>
          </a:xfrm>
        </p:spPr>
        <p:txBody>
          <a:bodyPr/>
          <a:lstStyle/>
          <a:p>
            <a:r>
              <a:rPr lang="en-US" altLang="ko-KR" dirty="0" err="1" smtClean="0"/>
              <a:t>AlertDialog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00" y="1566862"/>
            <a:ext cx="8382000" cy="3724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1718866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262531" cy="369332"/>
          </a:xfrm>
        </p:spPr>
        <p:txBody>
          <a:bodyPr/>
          <a:lstStyle/>
          <a:p>
            <a:r>
              <a:rPr lang="en-US" altLang="ko-KR" dirty="0" err="1" smtClean="0"/>
              <a:t>AlertDialog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- activity_mian.xml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972" y="1412776"/>
            <a:ext cx="5600700" cy="2714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7636" y="908720"/>
            <a:ext cx="3571875" cy="501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9396615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220981" cy="369332"/>
          </a:xfrm>
        </p:spPr>
        <p:txBody>
          <a:bodyPr/>
          <a:lstStyle/>
          <a:p>
            <a:r>
              <a:rPr lang="en-US" altLang="ko-KR" dirty="0" err="1"/>
              <a:t>AlertDialog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- MainActivity.java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012" y="1124744"/>
            <a:ext cx="8391525" cy="3600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" name="타원 2"/>
          <p:cNvSpPr/>
          <p:nvPr/>
        </p:nvSpPr>
        <p:spPr>
          <a:xfrm>
            <a:off x="5863580" y="908720"/>
            <a:ext cx="3384376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255068" y="3933056"/>
            <a:ext cx="3816424" cy="79213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02197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220981" cy="369332"/>
          </a:xfrm>
        </p:spPr>
        <p:txBody>
          <a:bodyPr/>
          <a:lstStyle/>
          <a:p>
            <a:r>
              <a:rPr lang="en-US" altLang="ko-KR" dirty="0" err="1"/>
              <a:t>AlertDialog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- MainActivity.java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6378" y="1182771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err="1" smtClean="0">
                <a:solidFill>
                  <a:srgbClr val="FF0000"/>
                </a:solidFill>
              </a:rPr>
              <a:t>builder.setCancelable</a:t>
            </a:r>
            <a:r>
              <a:rPr lang="en-US" altLang="ko-KR" sz="1000" b="1" i="1" dirty="0" smtClean="0">
                <a:solidFill>
                  <a:srgbClr val="FF0000"/>
                </a:solidFill>
              </a:rPr>
              <a:t>(false);</a:t>
            </a:r>
          </a:p>
          <a:p>
            <a:r>
              <a:rPr lang="ko-KR" altLang="en-US" sz="1000" b="1" i="1" dirty="0" smtClean="0">
                <a:solidFill>
                  <a:srgbClr val="FF0000"/>
                </a:solidFill>
              </a:rPr>
              <a:t>뒤로가기 버튼</a:t>
            </a:r>
            <a:r>
              <a:rPr lang="en-US" altLang="ko-KR" sz="1000" b="1" i="1" dirty="0" smtClean="0">
                <a:solidFill>
                  <a:srgbClr val="FF0000"/>
                </a:solidFill>
              </a:rPr>
              <a:t>, </a:t>
            </a:r>
            <a:r>
              <a:rPr lang="ko-KR" altLang="en-US" sz="1000" b="1" i="1" dirty="0" smtClean="0">
                <a:solidFill>
                  <a:srgbClr val="FF0000"/>
                </a:solidFill>
              </a:rPr>
              <a:t>다이얼로그 창 밖 터치해도 닫히지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 rotWithShape="1">
          <a:blip r:embed="rId2"/>
          <a:srcRect b="51250"/>
          <a:stretch/>
        </p:blipFill>
        <p:spPr>
          <a:xfrm>
            <a:off x="390972" y="1700808"/>
            <a:ext cx="9147864" cy="35283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032062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5-3.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알림대화상자</a:t>
            </a: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목록</a:t>
            </a: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5-1.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토스트와 대화상자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7418" y="422108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모달과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모달리스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581109" cy="369332"/>
          </a:xfrm>
        </p:spPr>
        <p:txBody>
          <a:bodyPr/>
          <a:lstStyle/>
          <a:p>
            <a:r>
              <a:rPr lang="en-US" altLang="ko-KR" smtClean="0"/>
              <a:t>5-3 </a:t>
            </a:r>
            <a:r>
              <a:rPr lang="ko-KR" altLang="en-US" smtClean="0"/>
              <a:t>목록</a:t>
            </a:r>
            <a:r>
              <a:rPr lang="en-US" altLang="ko-KR" smtClean="0"/>
              <a:t>(AlertDialog)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10897"/>
          <a:stretch>
            <a:fillRect/>
          </a:stretch>
        </p:blipFill>
        <p:spPr bwMode="auto">
          <a:xfrm>
            <a:off x="751012" y="836712"/>
            <a:ext cx="8267700" cy="59069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98477" cy="369332"/>
          </a:xfrm>
        </p:spPr>
        <p:txBody>
          <a:bodyPr/>
          <a:lstStyle/>
          <a:p>
            <a:r>
              <a:rPr lang="en-US" altLang="ko-KR" smtClean="0"/>
              <a:t>5-3 </a:t>
            </a:r>
            <a:r>
              <a:rPr lang="ko-KR" altLang="en-US" smtClean="0"/>
              <a:t>목록</a:t>
            </a:r>
            <a:r>
              <a:rPr lang="en-US" altLang="ko-KR" smtClean="0"/>
              <a:t>(AlertDialog)</a:t>
            </a:r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802" y="1196752"/>
            <a:ext cx="5600700" cy="4124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6915922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67936" cy="369332"/>
          </a:xfrm>
        </p:spPr>
        <p:txBody>
          <a:bodyPr/>
          <a:lstStyle/>
          <a:p>
            <a:r>
              <a:rPr lang="ko-KR" altLang="en-US" dirty="0" smtClean="0"/>
              <a:t>목록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AlertDialog</a:t>
            </a:r>
            <a:r>
              <a:rPr lang="en-US" altLang="ko-KR" dirty="0" smtClean="0"/>
              <a:t>) - </a:t>
            </a:r>
            <a:r>
              <a:rPr lang="en-US" altLang="ko-KR" dirty="0" err="1" smtClean="0"/>
              <a:t>setItem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44" y="709045"/>
            <a:ext cx="7533282" cy="5960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975148" y="1052736"/>
            <a:ext cx="5904656" cy="216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853357" y="3212975"/>
            <a:ext cx="2858095" cy="4598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49774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823020" y="188640"/>
            <a:ext cx="604344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/>
              <a:t>목록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AlertDialog</a:t>
            </a:r>
            <a:r>
              <a:rPr lang="en-US" altLang="ko-KR" dirty="0" smtClean="0"/>
              <a:t>) - </a:t>
            </a:r>
            <a:r>
              <a:rPr lang="en-US" altLang="ko-KR" dirty="0" err="1" smtClean="0"/>
              <a:t>setSingleChoiceItem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895" y="29549"/>
            <a:ext cx="4249105" cy="25183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961216" y="922669"/>
            <a:ext cx="21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</a:t>
            </a:r>
            <a:r>
              <a:rPr lang="en-US" altLang="ko-KR" sz="1600" dirty="0" smtClean="0"/>
              <a:t>es/values/arrays.xml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2896"/>
            <a:ext cx="8994745" cy="4154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2940" y="1988840"/>
            <a:ext cx="3895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MainActivity.java </a:t>
            </a:r>
            <a:r>
              <a:rPr lang="en-US" altLang="ko-KR" sz="1600" dirty="0" err="1" smtClean="0"/>
              <a:t>onClick</a:t>
            </a:r>
            <a:r>
              <a:rPr lang="en-US" altLang="ko-KR" sz="1600" dirty="0" smtClean="0"/>
              <a:t>()</a:t>
            </a:r>
            <a:r>
              <a:rPr lang="ko-KR" altLang="en-US" sz="1600" dirty="0" err="1" smtClean="0"/>
              <a:t>메소드에</a:t>
            </a:r>
            <a:r>
              <a:rPr lang="ko-KR" altLang="en-US" sz="1600" dirty="0" smtClean="0"/>
              <a:t> 추가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834980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4243149" cy="369332"/>
          </a:xfrm>
        </p:spPr>
        <p:txBody>
          <a:bodyPr/>
          <a:lstStyle/>
          <a:p>
            <a:r>
              <a:rPr lang="en-US" altLang="ko-KR" smtClean="0"/>
              <a:t>5-1-4 </a:t>
            </a:r>
            <a:r>
              <a:rPr lang="ko-KR" altLang="en-US" smtClean="0"/>
              <a:t>프로그래스 다이얼로그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940" y="1128886"/>
            <a:ext cx="10096500" cy="3524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798003" y="3789040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특정 값이 아니라 계속 진행상태만 표현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63580" y="4345359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몇퍼센트 진행인지 출력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7072" y="4067804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진행 상태를 나타내는 숫자 값의 형식 지정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5-4.</a:t>
            </a:r>
            <a:endParaRPr lang="en-US" altLang="ko-KR" sz="4000" i="1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DatePicker, TimePicker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7912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5820504" cy="369332"/>
          </a:xfrm>
        </p:spPr>
        <p:txBody>
          <a:bodyPr/>
          <a:lstStyle/>
          <a:p>
            <a:r>
              <a:rPr lang="en-US" altLang="ko-KR" smtClean="0"/>
              <a:t>5-1-5 </a:t>
            </a:r>
            <a:r>
              <a:rPr lang="ko-KR" altLang="en-US" smtClean="0"/>
              <a:t>날짜 선택</a:t>
            </a:r>
            <a:r>
              <a:rPr lang="en-US" altLang="ko-KR" smtClean="0"/>
              <a:t>(DatePickerDialog)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576389"/>
            <a:ext cx="10287000" cy="35507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15369" cy="369332"/>
          </a:xfrm>
        </p:spPr>
        <p:txBody>
          <a:bodyPr/>
          <a:lstStyle/>
          <a:p>
            <a:r>
              <a:rPr lang="en-US" altLang="ko-KR" dirty="0" err="1" smtClean="0"/>
              <a:t>DatePickerDialog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6" y="1628800"/>
            <a:ext cx="9649072" cy="2679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991372" y="2055306"/>
            <a:ext cx="3331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Calendar</a:t>
            </a:r>
            <a:r>
              <a:rPr lang="ko-KR" altLang="en-US" sz="1000" i="1" dirty="0" smtClean="0"/>
              <a:t>클래스가 추상클래스이므로 </a:t>
            </a:r>
            <a:r>
              <a:rPr lang="en-US" altLang="ko-KR" sz="1000" i="1" dirty="0" err="1" smtClean="0"/>
              <a:t>getInstance</a:t>
            </a:r>
            <a:r>
              <a:rPr lang="en-US" altLang="ko-KR" sz="1000" i="1" dirty="0" smtClean="0"/>
              <a:t>()</a:t>
            </a:r>
            <a:r>
              <a:rPr lang="ko-KR" altLang="en-US" sz="1000" i="1" dirty="0" smtClean="0"/>
              <a:t>사용</a:t>
            </a:r>
            <a:endParaRPr lang="ko-KR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025929086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5645776" cy="369332"/>
          </a:xfrm>
        </p:spPr>
        <p:txBody>
          <a:bodyPr/>
          <a:lstStyle/>
          <a:p>
            <a:r>
              <a:rPr lang="en-US" altLang="ko-KR" dirty="0" smtClean="0"/>
              <a:t>5-1-6 </a:t>
            </a:r>
            <a:r>
              <a:rPr lang="ko-KR" altLang="en-US" dirty="0" err="1" smtClean="0"/>
              <a:t>시간선택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TimePickerDialog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211" y="901402"/>
            <a:ext cx="9648825" cy="569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5645776" cy="369332"/>
          </a:xfrm>
        </p:spPr>
        <p:txBody>
          <a:bodyPr/>
          <a:lstStyle/>
          <a:p>
            <a:r>
              <a:rPr lang="en-US" altLang="ko-KR" dirty="0"/>
              <a:t>5-1-6 </a:t>
            </a:r>
            <a:r>
              <a:rPr lang="ko-KR" altLang="en-US" dirty="0" err="1"/>
              <a:t>시간선택</a:t>
            </a:r>
            <a:r>
              <a:rPr lang="en-US" altLang="ko-KR" dirty="0"/>
              <a:t>(</a:t>
            </a:r>
            <a:r>
              <a:rPr lang="en-US" altLang="ko-KR" dirty="0" err="1" smtClean="0"/>
              <a:t>TimePickerDialog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10139114" cy="28263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635630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38"/>
          <p:cNvSpPr txBox="1">
            <a:spLocks/>
          </p:cNvSpPr>
          <p:nvPr/>
        </p:nvSpPr>
        <p:spPr bwMode="auto">
          <a:xfrm>
            <a:off x="742950" y="201613"/>
            <a:ext cx="239764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" latinLnBrk="1">
              <a:defRPr/>
            </a:pPr>
            <a:r>
              <a:rPr lang="en-US" altLang="ko-KR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5-1 </a:t>
            </a:r>
            <a:r>
              <a:rPr lang="ko-KR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토스트</a:t>
            </a:r>
            <a:r>
              <a:rPr lang="en-US" altLang="ko-KR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(Toast)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713" y="1590675"/>
            <a:ext cx="8029575" cy="3676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95228" y="5373216"/>
            <a:ext cx="4196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gravity</a:t>
            </a:r>
            <a:r>
              <a:rPr lang="ko-KR" altLang="en-US" dirty="0" smtClean="0">
                <a:solidFill>
                  <a:srgbClr val="00B0F0"/>
                </a:solidFill>
              </a:rPr>
              <a:t>값은 </a:t>
            </a:r>
            <a:r>
              <a:rPr lang="en-US" altLang="ko-KR" dirty="0" err="1" smtClean="0">
                <a:solidFill>
                  <a:srgbClr val="00B0F0"/>
                </a:solidFill>
              </a:rPr>
              <a:t>Gravity.CENTER</a:t>
            </a:r>
            <a:r>
              <a:rPr lang="ko-KR" altLang="en-US" dirty="0" smtClean="0">
                <a:solidFill>
                  <a:srgbClr val="00B0F0"/>
                </a:solidFill>
              </a:rPr>
              <a:t>와 같이 정렬위치 지정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98397" y="374135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632405" cy="369332"/>
          </a:xfrm>
        </p:spPr>
        <p:txBody>
          <a:bodyPr/>
          <a:lstStyle/>
          <a:p>
            <a:r>
              <a:rPr lang="en-US" altLang="ko-KR" dirty="0" smtClean="0"/>
              <a:t>5-1-7. </a:t>
            </a:r>
            <a:r>
              <a:rPr lang="ko-KR" altLang="en-US" dirty="0" err="1" smtClean="0"/>
              <a:t>커스텀다이얼로그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704975"/>
            <a:ext cx="10184060" cy="33606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284554" cy="369332"/>
          </a:xfrm>
        </p:spPr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ustom_dialog.xml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1124744"/>
            <a:ext cx="8058150" cy="5238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680895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632405" cy="369332"/>
          </a:xfrm>
        </p:spPr>
        <p:txBody>
          <a:bodyPr/>
          <a:lstStyle/>
          <a:p>
            <a:r>
              <a:rPr lang="en-US" altLang="ko-KR" dirty="0"/>
              <a:t>5-1-7. </a:t>
            </a:r>
            <a:r>
              <a:rPr lang="ko-KR" altLang="en-US" dirty="0" err="1"/>
              <a:t>커스텀다이얼로그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9" y="692696"/>
            <a:ext cx="8114109" cy="60814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0844483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7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111052" y="2741613"/>
            <a:ext cx="936104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dirty="0" smtClean="0">
                <a:solidFill>
                  <a:srgbClr val="FFFFC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5-2.</a:t>
            </a:r>
            <a:endParaRPr lang="en-US" altLang="ko-KR" sz="4000" i="1" dirty="0">
              <a:solidFill>
                <a:srgbClr val="FFFFCC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97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91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진동과 소리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16" name="TextBox 31"/>
          <p:cNvSpPr txBox="1">
            <a:spLocks noChangeArrowheads="1"/>
          </p:cNvSpPr>
          <p:nvPr/>
        </p:nvSpPr>
        <p:spPr bwMode="auto">
          <a:xfrm>
            <a:off x="0" y="0"/>
            <a:ext cx="4929188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CH4.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프로젝트와 개발도구</a:t>
            </a:r>
            <a:endParaRPr kumimoji="0" lang="en-US" altLang="ko-KR" sz="1400" b="1">
              <a:solidFill>
                <a:srgbClr val="7C3B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04068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571625"/>
            <a:ext cx="7219950" cy="3714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42984" y="202148"/>
            <a:ext cx="2168268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/>
              <a:t>진동 울리기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1532" y="5517232"/>
            <a:ext cx="3828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으로 주면 코드에서 </a:t>
            </a:r>
            <a:r>
              <a:rPr lang="ko-KR" altLang="en-US" dirty="0" err="1" smtClean="0"/>
              <a:t>취소할때까지</a:t>
            </a:r>
            <a:r>
              <a:rPr lang="ko-KR" altLang="en-US" dirty="0" smtClean="0"/>
              <a:t> 무한 반복</a:t>
            </a:r>
            <a:endParaRPr lang="en-US" altLang="ko-KR" dirty="0" smtClean="0"/>
          </a:p>
          <a:p>
            <a:r>
              <a:rPr lang="en-US" altLang="ko-KR" dirty="0" smtClean="0"/>
              <a:t>-1</a:t>
            </a:r>
            <a:r>
              <a:rPr lang="ko-KR" altLang="en-US" dirty="0" smtClean="0"/>
              <a:t>로 주면 한번만 패턴대로 진동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164014"/>
      </p:ext>
    </p:extLst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571625"/>
            <a:ext cx="8743950" cy="3714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742984" y="202148"/>
            <a:ext cx="2168268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/>
              <a:t>소리 울리기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1525" y="3275111"/>
            <a:ext cx="834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스마트폰에 등록된 효과음의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타입으로 획득</a:t>
            </a:r>
            <a:r>
              <a:rPr lang="en-US" altLang="ko-KR" dirty="0" smtClean="0"/>
              <a:t>, ALARM, NOTIFICATION, RINGTON</a:t>
            </a:r>
            <a:r>
              <a:rPr lang="ko-KR" altLang="en-US" dirty="0" smtClean="0"/>
              <a:t>등이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739643"/>
      </p:ext>
    </p:extLst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16" y="1124744"/>
            <a:ext cx="6686550" cy="5514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742984" y="202148"/>
            <a:ext cx="3032364" cy="369332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 smtClean="0"/>
              <a:t>진동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소리 </a:t>
            </a:r>
            <a:r>
              <a:rPr lang="ko-KR" altLang="en-US" dirty="0" err="1" smtClean="0"/>
              <a:t>실습예제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972454"/>
      </p:ext>
    </p:extLst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1803379" cy="369332"/>
          </a:xfrm>
        </p:spPr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layout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4" y="1052736"/>
            <a:ext cx="6581775" cy="552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4" y="1605186"/>
            <a:ext cx="7858125" cy="5172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4181" y="79113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매니페스트에</a:t>
            </a:r>
            <a:r>
              <a:rPr lang="ko-KR" altLang="en-US" b="1" dirty="0" smtClean="0">
                <a:solidFill>
                  <a:srgbClr val="FF0000"/>
                </a:solidFill>
              </a:rPr>
              <a:t> 권한 추가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01871"/>
      </p:ext>
    </p:extLst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1442703" cy="369332"/>
          </a:xfrm>
        </p:spPr>
        <p:txBody>
          <a:bodyPr/>
          <a:lstStyle/>
          <a:p>
            <a:r>
              <a:rPr lang="ko-KR" altLang="en-US" dirty="0" smtClean="0"/>
              <a:t>자바 소스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620688"/>
            <a:ext cx="7272808" cy="30213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39" y="3645024"/>
            <a:ext cx="9455026" cy="31131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4360063"/>
      </p:ext>
    </p:extLst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1644681" cy="369332"/>
          </a:xfrm>
        </p:spPr>
        <p:txBody>
          <a:bodyPr/>
          <a:lstStyle/>
          <a:p>
            <a:r>
              <a:rPr lang="ko-KR" altLang="en-US" dirty="0" smtClean="0"/>
              <a:t>리소스 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" y="692696"/>
            <a:ext cx="10250281" cy="5472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141672"/>
            <a:ext cx="10287000" cy="73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37582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2"/>
          <p:cNvGrpSpPr>
            <a:grpSpLocks/>
          </p:cNvGrpSpPr>
          <p:nvPr/>
        </p:nvGrpSpPr>
        <p:grpSpPr bwMode="auto">
          <a:xfrm>
            <a:off x="785813" y="4905375"/>
            <a:ext cx="2786062" cy="1000125"/>
            <a:chOff x="785782" y="3000372"/>
            <a:chExt cx="2857520" cy="822325"/>
          </a:xfrm>
        </p:grpSpPr>
        <p:sp>
          <p:nvSpPr>
            <p:cNvPr id="72731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토스트를 위한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 정의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732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85750" y="1071563"/>
            <a:ext cx="3786188" cy="1143000"/>
            <a:chOff x="0" y="0"/>
            <a:chExt cx="1232" cy="975"/>
          </a:xfrm>
        </p:grpSpPr>
        <p:sp>
          <p:nvSpPr>
            <p:cNvPr id="72727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72729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토스트 만들기 예제</a:t>
                </a:r>
              </a:p>
            </p:txBody>
          </p:sp>
          <p:sp>
            <p:nvSpPr>
              <p:cNvPr id="72730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25"/>
          <p:cNvGrpSpPr>
            <a:grpSpLocks/>
          </p:cNvGrpSpPr>
          <p:nvPr/>
        </p:nvGrpSpPr>
        <p:grpSpPr bwMode="auto">
          <a:xfrm>
            <a:off x="3643313" y="4905375"/>
            <a:ext cx="2786062" cy="1000125"/>
            <a:chOff x="785782" y="3000372"/>
            <a:chExt cx="2857520" cy="822325"/>
          </a:xfrm>
        </p:grpSpPr>
        <p:sp>
          <p:nvSpPr>
            <p:cNvPr id="72725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72726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72709" name="직사각형 27"/>
          <p:cNvSpPr>
            <a:spLocks noChangeArrowheads="1"/>
          </p:cNvSpPr>
          <p:nvPr/>
        </p:nvSpPr>
        <p:spPr bwMode="auto">
          <a:xfrm>
            <a:off x="785813" y="2214563"/>
            <a:ext cx="51435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토스트의 색상이나 모양을 직접 구성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새로운 레이아웃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0" name="직사각형 27"/>
          <p:cNvSpPr>
            <a:spLocks noChangeArrowheads="1"/>
          </p:cNvSpPr>
          <p:nvPr/>
        </p:nvSpPr>
        <p:spPr bwMode="auto">
          <a:xfrm>
            <a:off x="714375" y="5905500"/>
            <a:ext cx="30718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토스트의 모양을 </a:t>
            </a:r>
            <a:r>
              <a:rPr lang="en-US" altLang="ko-KR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레이아웃으로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1" name="직사각형 27"/>
          <p:cNvSpPr>
            <a:spLocks noChangeArrowheads="1"/>
          </p:cNvSpPr>
          <p:nvPr/>
        </p:nvSpPr>
        <p:spPr bwMode="auto">
          <a:xfrm>
            <a:off x="3571875" y="5905500"/>
            <a:ext cx="45720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액티비티에서 모양 설정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22"/>
          <p:cNvGrpSpPr>
            <a:grpSpLocks/>
          </p:cNvGrpSpPr>
          <p:nvPr/>
        </p:nvGrpSpPr>
        <p:grpSpPr bwMode="auto">
          <a:xfrm>
            <a:off x="785813" y="3119438"/>
            <a:ext cx="2786062" cy="1000125"/>
            <a:chOff x="785782" y="3000372"/>
            <a:chExt cx="2857520" cy="822325"/>
          </a:xfrm>
        </p:grpSpPr>
        <p:sp>
          <p:nvSpPr>
            <p:cNvPr id="72723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 정의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2724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8" name="그룹 25"/>
          <p:cNvGrpSpPr>
            <a:grpSpLocks/>
          </p:cNvGrpSpPr>
          <p:nvPr/>
        </p:nvGrpSpPr>
        <p:grpSpPr bwMode="auto">
          <a:xfrm>
            <a:off x="3643313" y="3119438"/>
            <a:ext cx="2786062" cy="1000125"/>
            <a:chOff x="785782" y="3000372"/>
            <a:chExt cx="2857520" cy="822325"/>
          </a:xfrm>
        </p:grpSpPr>
        <p:sp>
          <p:nvSpPr>
            <p:cNvPr id="72721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 작성</a:t>
              </a:r>
            </a:p>
          </p:txBody>
        </p:sp>
        <p:sp>
          <p:nvSpPr>
            <p:cNvPr id="72722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72714" name="직사각형 27"/>
          <p:cNvSpPr>
            <a:spLocks noChangeArrowheads="1"/>
          </p:cNvSpPr>
          <p:nvPr/>
        </p:nvSpPr>
        <p:spPr bwMode="auto">
          <a:xfrm>
            <a:off x="714375" y="4119563"/>
            <a:ext cx="30718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액티비티의 레이아웃 정의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5" name="직사각형 27"/>
          <p:cNvSpPr>
            <a:spLocks noChangeArrowheads="1"/>
          </p:cNvSpPr>
          <p:nvPr/>
        </p:nvSpPr>
        <p:spPr bwMode="auto">
          <a:xfrm>
            <a:off x="3571875" y="4333875"/>
            <a:ext cx="45720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액티비티에서 위치 설정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16" name="제목 28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263" cy="369887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토스트 만들기 예제</a:t>
            </a:r>
          </a:p>
        </p:txBody>
      </p:sp>
      <p:sp>
        <p:nvSpPr>
          <p:cNvPr id="103455" name="Rectangle 3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19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2720" name="_x177898480" descr="P02_S004_0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1750" y="868363"/>
            <a:ext cx="2266950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1644681" cy="369332"/>
          </a:xfrm>
        </p:spPr>
        <p:txBody>
          <a:bodyPr/>
          <a:lstStyle/>
          <a:p>
            <a:r>
              <a:rPr lang="ko-KR" altLang="en-US" dirty="0" smtClean="0"/>
              <a:t>리소스 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620688"/>
            <a:ext cx="8941643" cy="59535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3898491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426165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토스트 만들기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예제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dirty="0" smtClean="0"/>
              <a:t>activity_main.xml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079604" y="908720"/>
            <a:ext cx="108012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439644" y="1844824"/>
            <a:ext cx="108012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55668" y="3284984"/>
            <a:ext cx="1224136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83660" y="4797152"/>
            <a:ext cx="1224136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855712"/>
            <a:ext cx="6963494" cy="56428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0706" y="1014412"/>
            <a:ext cx="9145587" cy="52863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Toast toast = Toast.</a:t>
            </a:r>
            <a:r>
              <a:rPr lang="en-US" altLang="ko-KR" sz="1800" i="1" dirty="0">
                <a:solidFill>
                  <a:srgbClr val="000000"/>
                </a:solidFill>
              </a:rPr>
              <a:t>makeText</a:t>
            </a:r>
            <a:r>
              <a:rPr lang="en-US" altLang="ko-KR" sz="1800" dirty="0">
                <a:solidFill>
                  <a:srgbClr val="000000"/>
                </a:solidFill>
              </a:rPr>
              <a:t> (getApplicationContext(), 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2A00FF"/>
                </a:solidFill>
              </a:rPr>
              <a:t>		"Hello Android!"</a:t>
            </a:r>
            <a:r>
              <a:rPr lang="en-US" altLang="ko-KR" sz="1800" dirty="0">
                <a:solidFill>
                  <a:srgbClr val="000000"/>
                </a:solidFill>
              </a:rPr>
              <a:t>,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		Toast.</a:t>
            </a:r>
            <a:r>
              <a:rPr lang="en-US" altLang="ko-KR" sz="1800" i="1" dirty="0">
                <a:solidFill>
                  <a:srgbClr val="0000C0"/>
                </a:solidFill>
              </a:rPr>
              <a:t>LENGTH_LONG</a:t>
            </a:r>
            <a:r>
              <a:rPr lang="en-US" altLang="ko-KR" sz="1800" dirty="0">
                <a:solidFill>
                  <a:srgbClr val="000000"/>
                </a:solidFill>
              </a:rPr>
              <a:t>);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7F0055"/>
                </a:solidFill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</a:rPr>
              <a:t> xOffset = Integer.</a:t>
            </a:r>
            <a:r>
              <a:rPr lang="en-US" altLang="ko-KR" sz="1800" i="1" dirty="0">
                <a:solidFill>
                  <a:srgbClr val="000000"/>
                </a:solidFill>
              </a:rPr>
              <a:t>valueOf</a:t>
            </a:r>
            <a:r>
              <a:rPr lang="en-US" altLang="ko-KR" sz="1800" dirty="0">
                <a:solidFill>
                  <a:srgbClr val="000000"/>
                </a:solidFill>
              </a:rPr>
              <a:t>(</a:t>
            </a:r>
            <a:r>
              <a:rPr lang="en-US" altLang="ko-KR" sz="1800" dirty="0">
                <a:solidFill>
                  <a:srgbClr val="0000C0"/>
                </a:solidFill>
              </a:rPr>
              <a:t>editText</a:t>
            </a:r>
            <a:r>
              <a:rPr lang="en-US" altLang="ko-KR" sz="1800" dirty="0">
                <a:solidFill>
                  <a:srgbClr val="000000"/>
                </a:solidFill>
              </a:rPr>
              <a:t> .getText().toString()); 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7F0055"/>
                </a:solidFill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</a:rPr>
              <a:t> yOffset = Integer.</a:t>
            </a:r>
            <a:r>
              <a:rPr lang="en-US" altLang="ko-KR" sz="1800" i="1" dirty="0">
                <a:solidFill>
                  <a:srgbClr val="000000"/>
                </a:solidFill>
              </a:rPr>
              <a:t>valueOf</a:t>
            </a:r>
            <a:r>
              <a:rPr lang="en-US" altLang="ko-KR" sz="1800" dirty="0">
                <a:solidFill>
                  <a:srgbClr val="000000"/>
                </a:solidFill>
              </a:rPr>
              <a:t>(</a:t>
            </a:r>
            <a:r>
              <a:rPr lang="en-US" altLang="ko-KR" sz="1800" dirty="0">
                <a:solidFill>
                  <a:srgbClr val="0000C0"/>
                </a:solidFill>
              </a:rPr>
              <a:t>editText2</a:t>
            </a:r>
            <a:r>
              <a:rPr lang="en-US" altLang="ko-KR" sz="1800" dirty="0">
                <a:solidFill>
                  <a:srgbClr val="000000"/>
                </a:solidFill>
              </a:rPr>
              <a:t> .getText().toString()); 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toast.setGravity(Gravity.</a:t>
            </a:r>
            <a:r>
              <a:rPr lang="en-US" altLang="ko-KR" sz="1800" i="1" dirty="0">
                <a:solidFill>
                  <a:srgbClr val="0000C0"/>
                </a:solidFill>
              </a:rPr>
              <a:t>CENTER</a:t>
            </a:r>
            <a:r>
              <a:rPr lang="en-US" altLang="ko-KR" sz="1800" dirty="0">
                <a:solidFill>
                  <a:srgbClr val="000000"/>
                </a:solidFill>
              </a:rPr>
              <a:t> , xOffset, yOffset); </a:t>
            </a:r>
          </a:p>
          <a:p>
            <a:pPr indent="45085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toast.show(); </a:t>
            </a:r>
          </a:p>
        </p:txBody>
      </p:sp>
      <p:sp>
        <p:nvSpPr>
          <p:cNvPr id="74758" name="TextBox 16"/>
          <p:cNvSpPr txBox="1">
            <a:spLocks noChangeArrowheads="1"/>
          </p:cNvSpPr>
          <p:nvPr/>
        </p:nvSpPr>
        <p:spPr bwMode="auto">
          <a:xfrm>
            <a:off x="8110538" y="2420938"/>
            <a:ext cx="1500187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 객체 생성</a:t>
            </a:r>
          </a:p>
        </p:txBody>
      </p:sp>
      <p:cxnSp>
        <p:nvCxnSpPr>
          <p:cNvPr id="18" name="직선 연결선 17"/>
          <p:cNvCxnSpPr>
            <a:stCxn id="19" idx="2"/>
          </p:cNvCxnSpPr>
          <p:nvPr/>
        </p:nvCxnSpPr>
        <p:spPr>
          <a:xfrm rot="10800000" flipV="1">
            <a:off x="7396163" y="2551113"/>
            <a:ext cx="569912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966075" y="240823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61" name="TextBox 19"/>
          <p:cNvSpPr txBox="1">
            <a:spLocks noChangeArrowheads="1"/>
          </p:cNvSpPr>
          <p:nvPr/>
        </p:nvSpPr>
        <p:spPr bwMode="auto">
          <a:xfrm>
            <a:off x="7896225" y="3527425"/>
            <a:ext cx="1643063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x offset </a:t>
            </a:r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값 확인</a:t>
            </a:r>
          </a:p>
        </p:txBody>
      </p:sp>
      <p:cxnSp>
        <p:nvCxnSpPr>
          <p:cNvPr id="21" name="직선 연결선 20"/>
          <p:cNvCxnSpPr>
            <a:stCxn id="22" idx="2"/>
          </p:cNvCxnSpPr>
          <p:nvPr/>
        </p:nvCxnSpPr>
        <p:spPr>
          <a:xfrm rot="10800000" flipV="1">
            <a:off x="7181850" y="3657600"/>
            <a:ext cx="569913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751763" y="35147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64" name="TextBox 22"/>
          <p:cNvSpPr txBox="1">
            <a:spLocks noChangeArrowheads="1"/>
          </p:cNvSpPr>
          <p:nvPr/>
        </p:nvSpPr>
        <p:spPr bwMode="auto">
          <a:xfrm>
            <a:off x="7896225" y="3884613"/>
            <a:ext cx="1643063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y offset </a:t>
            </a:r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값 확인</a:t>
            </a:r>
          </a:p>
        </p:txBody>
      </p:sp>
      <p:cxnSp>
        <p:nvCxnSpPr>
          <p:cNvPr id="24" name="직선 연결선 23"/>
          <p:cNvCxnSpPr>
            <a:stCxn id="25" idx="2"/>
          </p:cNvCxnSpPr>
          <p:nvPr/>
        </p:nvCxnSpPr>
        <p:spPr>
          <a:xfrm rot="10800000">
            <a:off x="7110413" y="3956050"/>
            <a:ext cx="641350" cy="58738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7751763" y="387191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67" name="TextBox 25"/>
          <p:cNvSpPr txBox="1">
            <a:spLocks noChangeArrowheads="1"/>
          </p:cNvSpPr>
          <p:nvPr/>
        </p:nvSpPr>
        <p:spPr bwMode="auto">
          <a:xfrm>
            <a:off x="7896225" y="4241800"/>
            <a:ext cx="2143125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토스트가 보일 위치 지정</a:t>
            </a:r>
          </a:p>
        </p:txBody>
      </p:sp>
      <p:cxnSp>
        <p:nvCxnSpPr>
          <p:cNvPr id="27" name="직선 연결선 26"/>
          <p:cNvCxnSpPr>
            <a:stCxn id="28" idx="2"/>
          </p:cNvCxnSpPr>
          <p:nvPr/>
        </p:nvCxnSpPr>
        <p:spPr>
          <a:xfrm rot="10800000">
            <a:off x="7110413" y="4313238"/>
            <a:ext cx="641350" cy="58737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751763" y="4229100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70" name="TextBox 30"/>
          <p:cNvSpPr txBox="1">
            <a:spLocks noChangeArrowheads="1"/>
          </p:cNvSpPr>
          <p:nvPr/>
        </p:nvSpPr>
        <p:spPr bwMode="auto">
          <a:xfrm>
            <a:off x="4856163" y="4695825"/>
            <a:ext cx="1285875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 보이기</a:t>
            </a:r>
          </a:p>
        </p:txBody>
      </p:sp>
      <p:cxnSp>
        <p:nvCxnSpPr>
          <p:cNvPr id="32" name="직선 연결선 31"/>
          <p:cNvCxnSpPr>
            <a:stCxn id="33" idx="2"/>
          </p:cNvCxnSpPr>
          <p:nvPr/>
        </p:nvCxnSpPr>
        <p:spPr>
          <a:xfrm rot="10800000">
            <a:off x="3141663" y="4767263"/>
            <a:ext cx="1570037" cy="60325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4711700" y="46831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74" name="제목 25"/>
          <p:cNvSpPr>
            <a:spLocks noGrp="1"/>
          </p:cNvSpPr>
          <p:nvPr>
            <p:ph type="title"/>
          </p:nvPr>
        </p:nvSpPr>
        <p:spPr>
          <a:xfrm>
            <a:off x="828675" y="201613"/>
            <a:ext cx="6521016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토스트 만들기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예제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</a:t>
            </a:r>
          </a:p>
        </p:txBody>
      </p:sp>
      <p:sp>
        <p:nvSpPr>
          <p:cNvPr id="74775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301131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토스트 만들기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예제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– MainActivity.java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60" y="764704"/>
            <a:ext cx="9308976" cy="58274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4816046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4988" y="1000125"/>
            <a:ext cx="9145587" cy="55006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LayoutInflater inflater = getLayoutInflater();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View layout = inflater.inflate( 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	R.layout.</a:t>
            </a:r>
            <a:r>
              <a:rPr lang="en-US" altLang="ko-KR" sz="1600" i="1" dirty="0">
                <a:solidFill>
                  <a:srgbClr val="0000C0"/>
                </a:solidFill>
              </a:rPr>
              <a:t>toastborder</a:t>
            </a:r>
            <a:r>
              <a:rPr lang="en-US" altLang="ko-KR" sz="1600" dirty="0">
                <a:solidFill>
                  <a:srgbClr val="000000"/>
                </a:solidFill>
              </a:rPr>
              <a:t>,</a:t>
            </a: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	(ViewGroup) findViewById(R.id.</a:t>
            </a:r>
            <a:r>
              <a:rPr lang="en-US" altLang="ko-KR" sz="1600" i="1" dirty="0">
                <a:solidFill>
                  <a:srgbClr val="0000C0"/>
                </a:solidFill>
              </a:rPr>
              <a:t>toast_layout_root</a:t>
            </a:r>
            <a:r>
              <a:rPr lang="en-US" altLang="ko-KR" sz="1600" dirty="0">
                <a:solidFill>
                  <a:srgbClr val="000000"/>
                </a:solidFill>
              </a:rPr>
              <a:t>));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TextView text = (TextView) layout.findViewById(R.id.</a:t>
            </a:r>
            <a:r>
              <a:rPr lang="en-US" altLang="ko-KR" sz="1600" i="1" dirty="0">
                <a:solidFill>
                  <a:srgbClr val="0000C0"/>
                </a:solidFill>
              </a:rPr>
              <a:t>text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 toast = </a:t>
            </a:r>
            <a:r>
              <a:rPr lang="en-US" altLang="ko-KR" sz="1600" b="1" dirty="0">
                <a:solidFill>
                  <a:srgbClr val="7F0055"/>
                </a:solidFill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</a:rPr>
              <a:t> Toast(getApplicationContext()); 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text.setText(</a:t>
            </a:r>
            <a:r>
              <a:rPr lang="en-US" altLang="ko-KR" sz="1600" dirty="0">
                <a:solidFill>
                  <a:srgbClr val="2A00FF"/>
                </a:solidFill>
              </a:rPr>
              <a:t>"Hello My Android!"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toast.setGravity(Gravity.</a:t>
            </a:r>
            <a:r>
              <a:rPr lang="en-US" altLang="ko-KR" sz="1600" i="1" dirty="0">
                <a:solidFill>
                  <a:srgbClr val="0000C0"/>
                </a:solidFill>
              </a:rPr>
              <a:t>CENTER</a:t>
            </a:r>
            <a:r>
              <a:rPr lang="en-US" altLang="ko-KR" sz="1600" dirty="0">
                <a:solidFill>
                  <a:srgbClr val="000000"/>
                </a:solidFill>
              </a:rPr>
              <a:t>, 0, 0);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toast.setDuration(Toast.</a:t>
            </a:r>
            <a:r>
              <a:rPr lang="en-US" altLang="ko-KR" sz="1600" i="1" dirty="0">
                <a:solidFill>
                  <a:srgbClr val="0000C0"/>
                </a:solidFill>
              </a:rPr>
              <a:t>LENGTH_SHORT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toast.setView(layout); </a:t>
            </a:r>
          </a:p>
          <a:p>
            <a:pPr indent="266700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toast.show();</a:t>
            </a:r>
          </a:p>
        </p:txBody>
      </p:sp>
      <p:sp>
        <p:nvSpPr>
          <p:cNvPr id="76806" name="TextBox 16"/>
          <p:cNvSpPr txBox="1">
            <a:spLocks noChangeArrowheads="1"/>
          </p:cNvSpPr>
          <p:nvPr/>
        </p:nvSpPr>
        <p:spPr bwMode="auto">
          <a:xfrm>
            <a:off x="6500813" y="2001838"/>
            <a:ext cx="2643187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레이아웃 인플레이터 객체 참조</a:t>
            </a:r>
          </a:p>
        </p:txBody>
      </p:sp>
      <p:cxnSp>
        <p:nvCxnSpPr>
          <p:cNvPr id="18" name="직선 연결선 17"/>
          <p:cNvCxnSpPr>
            <a:stCxn id="19" idx="2"/>
          </p:cNvCxnSpPr>
          <p:nvPr/>
        </p:nvCxnSpPr>
        <p:spPr>
          <a:xfrm rot="10800000">
            <a:off x="5214938" y="2132013"/>
            <a:ext cx="1141412" cy="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356350" y="198913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9" name="TextBox 19"/>
          <p:cNvSpPr txBox="1">
            <a:spLocks noChangeArrowheads="1"/>
          </p:cNvSpPr>
          <p:nvPr/>
        </p:nvSpPr>
        <p:spPr bwMode="auto">
          <a:xfrm>
            <a:off x="6500813" y="2430463"/>
            <a:ext cx="2857500" cy="28575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토스트를 위한 레이아웃 인플레이션</a:t>
            </a:r>
          </a:p>
        </p:txBody>
      </p:sp>
      <p:cxnSp>
        <p:nvCxnSpPr>
          <p:cNvPr id="21" name="직선 연결선 20"/>
          <p:cNvCxnSpPr>
            <a:stCxn id="22" idx="2"/>
          </p:cNvCxnSpPr>
          <p:nvPr/>
        </p:nvCxnSpPr>
        <p:spPr>
          <a:xfrm rot="10800000">
            <a:off x="4286250" y="2489200"/>
            <a:ext cx="2070100" cy="71438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356350" y="24177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13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6215063" cy="369887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토스트 모양 바꾸기 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메인 액티비티 코드 만들기</a:t>
            </a:r>
          </a:p>
        </p:txBody>
      </p:sp>
      <p:sp>
        <p:nvSpPr>
          <p:cNvPr id="76814" name="TextBox 16"/>
          <p:cNvSpPr txBox="1">
            <a:spLocks noChangeArrowheads="1"/>
          </p:cNvSpPr>
          <p:nvPr/>
        </p:nvSpPr>
        <p:spPr bwMode="auto">
          <a:xfrm>
            <a:off x="6500813" y="3586163"/>
            <a:ext cx="1500187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 객체 생성</a:t>
            </a:r>
          </a:p>
        </p:txBody>
      </p:sp>
      <p:cxnSp>
        <p:nvCxnSpPr>
          <p:cNvPr id="23" name="직선 연결선 22"/>
          <p:cNvCxnSpPr>
            <a:stCxn id="24" idx="2"/>
          </p:cNvCxnSpPr>
          <p:nvPr/>
        </p:nvCxnSpPr>
        <p:spPr>
          <a:xfrm rot="10800000" flipV="1">
            <a:off x="5786438" y="3716338"/>
            <a:ext cx="569912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356350" y="35734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17" name="TextBox 19"/>
          <p:cNvSpPr txBox="1">
            <a:spLocks noChangeArrowheads="1"/>
          </p:cNvSpPr>
          <p:nvPr/>
        </p:nvSpPr>
        <p:spPr bwMode="auto">
          <a:xfrm>
            <a:off x="4143375" y="4881563"/>
            <a:ext cx="2071688" cy="27622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sz="1200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토스트가 보이는 뷰 설정</a:t>
            </a:r>
          </a:p>
        </p:txBody>
      </p:sp>
      <p:cxnSp>
        <p:nvCxnSpPr>
          <p:cNvPr id="26" name="직선 연결선 25"/>
          <p:cNvCxnSpPr>
            <a:stCxn id="27" idx="2"/>
          </p:cNvCxnSpPr>
          <p:nvPr/>
        </p:nvCxnSpPr>
        <p:spPr>
          <a:xfrm rot="10800000" flipV="1">
            <a:off x="3429000" y="5011738"/>
            <a:ext cx="569913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998913" y="48688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20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토스트와 대화상자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81449" cy="369332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토스트 모양 바꾸기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48" y="1196752"/>
            <a:ext cx="4152900" cy="152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4948" y="836712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activity_main.xml</a:t>
            </a:r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174948" y="2924944"/>
            <a:ext cx="1971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toastborder.xml</a:t>
            </a:r>
            <a:endParaRPr lang="ko-KR" altLang="en-US" sz="200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9590" y="908720"/>
            <a:ext cx="5856478" cy="244827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815908" y="476672"/>
            <a:ext cx="1216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toast.xml</a:t>
            </a:r>
            <a:endParaRPr lang="ko-KR" altLang="en-US" sz="200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948" y="3448050"/>
            <a:ext cx="6934200" cy="3409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41515</TotalTime>
  <Words>462</Words>
  <Application>Microsoft Office PowerPoint</Application>
  <PresentationFormat>35mm Slides</PresentationFormat>
  <Paragraphs>136</Paragraphs>
  <Slides>40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SMC_mCare_Flow_Screen_Rev.1.2</vt:lpstr>
      <vt:lpstr>1_SMC_mCare_Flow_Screen_Rev.1.2</vt:lpstr>
      <vt:lpstr>PowerPoint Presentation</vt:lpstr>
      <vt:lpstr>PowerPoint Presentation</vt:lpstr>
      <vt:lpstr>PowerPoint Presentation</vt:lpstr>
      <vt:lpstr>토스트 만들기 예제</vt:lpstr>
      <vt:lpstr>토스트 만들기 예제 -activity_main.xml</vt:lpstr>
      <vt:lpstr>토스트 만들기 예제 -메인 액티비티 코드 만들기</vt:lpstr>
      <vt:lpstr>토스트 만들기 예제 – MainActivity.java</vt:lpstr>
      <vt:lpstr>토스트 모양 바꾸기 – 메인 액티비티 코드 만들기</vt:lpstr>
      <vt:lpstr>토스트 모양 바꾸기</vt:lpstr>
      <vt:lpstr>토스트 모양 바꾸기 – 메인 액티비티 코드 만들기</vt:lpstr>
      <vt:lpstr>토스트 모양 바꾸기 – sub.xml 이용</vt:lpstr>
      <vt:lpstr>PowerPoint Presentation</vt:lpstr>
      <vt:lpstr>5-2 알림대화상자(AlertDialog)</vt:lpstr>
      <vt:lpstr>5-2 알림대화상자</vt:lpstr>
      <vt:lpstr>AlertDialog</vt:lpstr>
      <vt:lpstr>AlertDialog 예제 - activity_mian.xml</vt:lpstr>
      <vt:lpstr>AlertDialog 예제 - MainActivity.java</vt:lpstr>
      <vt:lpstr>AlertDialog 예제 - MainActivity.java</vt:lpstr>
      <vt:lpstr>PowerPoint Presentation</vt:lpstr>
      <vt:lpstr>5-3 목록(AlertDialog)</vt:lpstr>
      <vt:lpstr>5-3 목록(AlertDialog)</vt:lpstr>
      <vt:lpstr>목록 (AlertDialog) - setItem </vt:lpstr>
      <vt:lpstr>PowerPoint Presentation</vt:lpstr>
      <vt:lpstr>5-1-4 프로그래스 다이얼로그</vt:lpstr>
      <vt:lpstr>PowerPoint Presentation</vt:lpstr>
      <vt:lpstr>5-1-5 날짜 선택(DatePickerDialog)</vt:lpstr>
      <vt:lpstr>DatePickerDialog</vt:lpstr>
      <vt:lpstr>5-1-6 시간선택(TimePickerDialog)</vt:lpstr>
      <vt:lpstr>5-1-6 시간선택(TimePickerDialog)</vt:lpstr>
      <vt:lpstr>5-1-7. 커스텀다이얼로그</vt:lpstr>
      <vt:lpstr>custom_dialog.xml</vt:lpstr>
      <vt:lpstr>5-1-7. 커스텀다이얼로그</vt:lpstr>
      <vt:lpstr>PowerPoint Presentation</vt:lpstr>
      <vt:lpstr>PowerPoint Presentation</vt:lpstr>
      <vt:lpstr>PowerPoint Presentation</vt:lpstr>
      <vt:lpstr>PowerPoint Presentation</vt:lpstr>
      <vt:lpstr>화면 layout</vt:lpstr>
      <vt:lpstr>자바 소스 </vt:lpstr>
      <vt:lpstr>리소스 폴더</vt:lpstr>
      <vt:lpstr>리소스 폴더</vt:lpstr>
    </vt:vector>
  </TitlesOfParts>
  <Manager>Mike</Manager>
  <Company>UbiWare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3414</cp:revision>
  <dcterms:modified xsi:type="dcterms:W3CDTF">2019-04-01T12:59:18Z</dcterms:modified>
</cp:coreProperties>
</file>