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28"/>
  </p:notesMasterIdLst>
  <p:handoutMasterIdLst>
    <p:handoutMasterId r:id="rId29"/>
  </p:handoutMasterIdLst>
  <p:sldIdLst>
    <p:sldId id="1234" r:id="rId3"/>
    <p:sldId id="964" r:id="rId4"/>
    <p:sldId id="1068" r:id="rId5"/>
    <p:sldId id="1321" r:id="rId6"/>
    <p:sldId id="1320" r:id="rId7"/>
    <p:sldId id="1295" r:id="rId8"/>
    <p:sldId id="1317" r:id="rId9"/>
    <p:sldId id="1318" r:id="rId10"/>
    <p:sldId id="1304" r:id="rId11"/>
    <p:sldId id="1300" r:id="rId12"/>
    <p:sldId id="1313" r:id="rId13"/>
    <p:sldId id="1314" r:id="rId14"/>
    <p:sldId id="1315" r:id="rId15"/>
    <p:sldId id="1316" r:id="rId16"/>
    <p:sldId id="1070" r:id="rId17"/>
    <p:sldId id="1322" r:id="rId18"/>
    <p:sldId id="1323" r:id="rId19"/>
    <p:sldId id="1309" r:id="rId20"/>
    <p:sldId id="1310" r:id="rId21"/>
    <p:sldId id="1312" r:id="rId22"/>
    <p:sldId id="1307" r:id="rId23"/>
    <p:sldId id="1077" r:id="rId24"/>
    <p:sldId id="1078" r:id="rId25"/>
    <p:sldId id="1079" r:id="rId26"/>
    <p:sldId id="1292" r:id="rId27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4" autoAdjust="0"/>
    <p:restoredTop sz="83729" autoAdjust="0"/>
  </p:normalViewPr>
  <p:slideViewPr>
    <p:cSldViewPr>
      <p:cViewPr varScale="1">
        <p:scale>
          <a:sx n="91" d="100"/>
          <a:sy n="91" d="100"/>
        </p:scale>
        <p:origin x="90" y="402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7099300" cy="160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9167" tIns="49583" rIns="99167" bIns="49583" anchor="ctr"/>
          <a:lstStyle/>
          <a:p>
            <a:pPr algn="ctr" eaLnBrk="1" fontAlgn="b" latinLnBrk="1" hangingPunct="1"/>
            <a:endParaRPr lang="ko-KR" altLang="en-US"/>
          </a:p>
        </p:txBody>
      </p:sp>
      <p:sp>
        <p:nvSpPr>
          <p:cNvPr id="8195" name="슬라이드 노트 개체 틀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0">
              <a:lnSpc>
                <a:spcPct val="110000"/>
              </a:lnSpc>
              <a:spcAft>
                <a:spcPct val="25000"/>
              </a:spcAft>
            </a:pPr>
            <a:r>
              <a:rPr lang="ko-KR" altLang="en-US" sz="1200" b="1" smtClean="0">
                <a:latin typeface="Arial" charset="0"/>
              </a:rPr>
              <a:t>○ 본 강의 자료는 이지스퍼블리싱</a:t>
            </a:r>
            <a:r>
              <a:rPr lang="en-US" altLang="ko-KR" sz="1200" b="1" dirty="0" smtClean="0">
                <a:latin typeface="Arial" charset="0"/>
              </a:rPr>
              <a:t>(</a:t>
            </a:r>
            <a:r>
              <a:rPr lang="ko-KR" altLang="en-US" sz="1200" b="1" smtClean="0">
                <a:latin typeface="Arial" charset="0"/>
              </a:rPr>
              <a:t>주</a:t>
            </a:r>
            <a:r>
              <a:rPr lang="en-US" altLang="ko-KR" sz="1200" b="1" dirty="0" smtClean="0">
                <a:latin typeface="Arial" charset="0"/>
              </a:rPr>
              <a:t>)</a:t>
            </a:r>
            <a:r>
              <a:rPr lang="ko-KR" altLang="en-US" sz="1200" b="1" smtClean="0">
                <a:latin typeface="Arial" charset="0"/>
              </a:rPr>
              <a:t>에서 제공하는 강의 교안입니다</a:t>
            </a:r>
            <a:r>
              <a:rPr lang="en-US" altLang="ko-KR" sz="1200" b="1" dirty="0" smtClean="0">
                <a:latin typeface="Arial" charset="0"/>
              </a:rPr>
              <a:t>.</a:t>
            </a:r>
          </a:p>
          <a:p>
            <a:pPr latinLnBrk="0">
              <a:lnSpc>
                <a:spcPct val="110000"/>
              </a:lnSpc>
              <a:spcAft>
                <a:spcPct val="25000"/>
              </a:spcAft>
            </a:pPr>
            <a:r>
              <a:rPr lang="ko-KR" altLang="en-US" sz="1200" b="1" smtClean="0">
                <a:latin typeface="Arial" charset="0"/>
              </a:rPr>
              <a:t>○ 본 강의 자료의 폰트는 </a:t>
            </a:r>
            <a:r>
              <a:rPr lang="en-US" altLang="ko-KR" sz="1200" b="1" dirty="0" smtClean="0">
                <a:latin typeface="Arial" charset="0"/>
              </a:rPr>
              <a:t>‘</a:t>
            </a:r>
            <a:r>
              <a:rPr lang="ko-KR" altLang="en-US" sz="1200" b="1" smtClean="0">
                <a:latin typeface="Arial" charset="0"/>
              </a:rPr>
              <a:t>나눔고딕</a:t>
            </a:r>
            <a:r>
              <a:rPr lang="en-US" altLang="ko-KR" sz="1200" b="1" dirty="0" smtClean="0">
                <a:latin typeface="Arial" charset="0"/>
              </a:rPr>
              <a:t>’</a:t>
            </a:r>
            <a:r>
              <a:rPr lang="ko-KR" altLang="en-US" sz="1200" b="1" smtClean="0">
                <a:latin typeface="Arial" charset="0"/>
              </a:rPr>
              <a:t>을 기준으로 합니다</a:t>
            </a:r>
            <a:r>
              <a:rPr lang="en-US" altLang="ko-KR" sz="1200" b="1" dirty="0" smtClean="0">
                <a:latin typeface="Arial" charset="0"/>
              </a:rPr>
              <a:t>. </a:t>
            </a:r>
            <a:r>
              <a:rPr lang="ko-KR" altLang="en-US" sz="1200" b="1" smtClean="0">
                <a:latin typeface="Arial" charset="0"/>
              </a:rPr>
              <a:t>만약 이 폰트가 없다면 폰트를 설치한 후 교안 파일을 여십시오</a:t>
            </a:r>
            <a:r>
              <a:rPr lang="en-US" altLang="ko-KR" sz="1200" b="1" dirty="0" smtClean="0">
                <a:latin typeface="Arial" charset="0"/>
              </a:rPr>
              <a:t>.</a:t>
            </a:r>
          </a:p>
          <a:p>
            <a:pPr latinLnBrk="0">
              <a:lnSpc>
                <a:spcPct val="110000"/>
              </a:lnSpc>
              <a:spcAft>
                <a:spcPct val="25000"/>
              </a:spcAft>
            </a:pPr>
            <a:r>
              <a:rPr lang="ko-KR" altLang="en-US" sz="1200" b="1" smtClean="0">
                <a:latin typeface="Arial" charset="0"/>
              </a:rPr>
              <a:t>○ 본 강의 교안은 아래 출판 서적의 내용을 기준으로 구성되었습니다</a:t>
            </a:r>
            <a:r>
              <a:rPr lang="en-US" altLang="ko-KR" sz="1200" b="1" dirty="0" smtClean="0">
                <a:latin typeface="Arial" charset="0"/>
              </a:rPr>
              <a:t>. </a:t>
            </a:r>
            <a:r>
              <a:rPr lang="ko-KR" altLang="en-US" sz="1200" b="1" smtClean="0">
                <a:latin typeface="Arial" charset="0"/>
              </a:rPr>
              <a:t>또한 다수의 기타 서적이나 사이트를 참조하였습니다</a:t>
            </a:r>
            <a:r>
              <a:rPr lang="en-US" altLang="ko-KR" sz="1200" b="1" dirty="0" smtClean="0">
                <a:latin typeface="Arial" charset="0"/>
              </a:rPr>
              <a:t>. </a:t>
            </a:r>
            <a:r>
              <a:rPr lang="ko-KR" altLang="en-US" sz="1200" b="1" smtClean="0">
                <a:latin typeface="Arial" charset="0"/>
              </a:rPr>
              <a:t>레퍼런스를 참조하십시오</a:t>
            </a:r>
            <a:r>
              <a:rPr lang="en-US" altLang="ko-KR" sz="1200" b="1" dirty="0" smtClean="0">
                <a:latin typeface="Arial" charset="0"/>
              </a:rPr>
              <a:t>.</a:t>
            </a:r>
          </a:p>
          <a:p>
            <a:pPr latinLnBrk="0">
              <a:lnSpc>
                <a:spcPct val="110000"/>
              </a:lnSpc>
              <a:spcAft>
                <a:spcPct val="25000"/>
              </a:spcAft>
            </a:pPr>
            <a:endParaRPr lang="en-US" altLang="ko-KR" sz="1200" b="1" dirty="0" smtClean="0">
              <a:latin typeface="Arial" charset="0"/>
            </a:endParaRPr>
          </a:p>
          <a:p>
            <a:pPr marL="206375" lvl="2" indent="-100013" latinLnBrk="0">
              <a:lnSpc>
                <a:spcPct val="110000"/>
              </a:lnSpc>
              <a:spcAft>
                <a:spcPct val="25000"/>
              </a:spcAft>
            </a:pPr>
            <a:r>
              <a:rPr lang="en-US" altLang="ko-KR" b="1" dirty="0" smtClean="0">
                <a:latin typeface="Arial" charset="0"/>
              </a:rPr>
              <a:t>  2017, </a:t>
            </a:r>
            <a:r>
              <a:rPr lang="ko-KR" altLang="en-US" b="1" smtClean="0">
                <a:latin typeface="Arial" charset="0"/>
              </a:rPr>
              <a:t>정재곤</a:t>
            </a:r>
            <a:r>
              <a:rPr lang="en-US" altLang="ko-KR" b="1" dirty="0" smtClean="0">
                <a:latin typeface="Arial" charset="0"/>
              </a:rPr>
              <a:t>, “Do it! </a:t>
            </a:r>
            <a:r>
              <a:rPr lang="ko-KR" altLang="en-US" b="1" smtClean="0">
                <a:latin typeface="Arial" charset="0"/>
              </a:rPr>
              <a:t>안드로이드 앱 프로그래밍</a:t>
            </a:r>
            <a:r>
              <a:rPr lang="en-US" altLang="ko-KR" b="1" dirty="0" smtClean="0">
                <a:latin typeface="Arial" charset="0"/>
              </a:rPr>
              <a:t>(</a:t>
            </a:r>
            <a:r>
              <a:rPr lang="ko-KR" altLang="en-US" b="1" smtClean="0">
                <a:latin typeface="Arial" charset="0"/>
              </a:rPr>
              <a:t>개정</a:t>
            </a:r>
            <a:r>
              <a:rPr lang="en-US" altLang="ko-KR" b="1" dirty="0" smtClean="0">
                <a:latin typeface="Arial" charset="0"/>
              </a:rPr>
              <a:t>4</a:t>
            </a:r>
            <a:r>
              <a:rPr lang="ko-KR" altLang="en-US" b="1" smtClean="0">
                <a:latin typeface="Arial" charset="0"/>
              </a:rPr>
              <a:t>판</a:t>
            </a:r>
            <a:r>
              <a:rPr lang="en-US" altLang="ko-KR" b="1" dirty="0" smtClean="0">
                <a:latin typeface="Arial" charset="0"/>
              </a:rPr>
              <a:t>)”, </a:t>
            </a:r>
            <a:r>
              <a:rPr lang="ko-KR" altLang="en-US" b="1" smtClean="0">
                <a:latin typeface="Arial" charset="0"/>
              </a:rPr>
              <a:t>이지스퍼블리싱</a:t>
            </a:r>
            <a:r>
              <a:rPr lang="en-US" altLang="ko-KR" b="1" dirty="0" smtClean="0">
                <a:latin typeface="Arial" charset="0"/>
              </a:rPr>
              <a:t>(</a:t>
            </a:r>
            <a:r>
              <a:rPr lang="ko-KR" altLang="en-US" b="1" smtClean="0">
                <a:latin typeface="Arial" charset="0"/>
              </a:rPr>
              <a:t>주</a:t>
            </a:r>
            <a:r>
              <a:rPr lang="en-US" altLang="ko-KR" b="1" dirty="0" smtClean="0">
                <a:latin typeface="Arial" charset="0"/>
              </a:rPr>
              <a:t>) </a:t>
            </a:r>
          </a:p>
          <a:p>
            <a:pPr marL="206375" lvl="2" indent="-100013" latinLnBrk="0">
              <a:lnSpc>
                <a:spcPct val="110000"/>
              </a:lnSpc>
              <a:spcAft>
                <a:spcPct val="25000"/>
              </a:spcAft>
              <a:buFont typeface="맑은 고딕" pitchFamily="50" charset="-127"/>
              <a:buNone/>
            </a:pPr>
            <a:endParaRPr lang="en-US" altLang="ko-KR" sz="1200" b="1" dirty="0" smtClean="0">
              <a:latin typeface="Arial" charset="0"/>
            </a:endParaRPr>
          </a:p>
          <a:p>
            <a:pPr marL="206375" lvl="2" indent="-100013" latinLnBrk="0">
              <a:lnSpc>
                <a:spcPct val="110000"/>
              </a:lnSpc>
              <a:spcAft>
                <a:spcPct val="25000"/>
              </a:spcAft>
              <a:buFont typeface="맑은 고딕" pitchFamily="50" charset="-127"/>
              <a:buNone/>
            </a:pPr>
            <a:r>
              <a:rPr lang="en-US" altLang="ko-KR" sz="1200" b="1" dirty="0" smtClean="0">
                <a:latin typeface="Arial" charset="0"/>
              </a:rPr>
              <a:t>-</a:t>
            </a:r>
            <a:r>
              <a:rPr lang="ko-KR" altLang="en-US" sz="1200" b="1" smtClean="0">
                <a:latin typeface="Arial" charset="0"/>
              </a:rPr>
              <a:t> 강의 교안에 사용된 화면 캡쳐나 실습 자료의 경우에는 문서 업데이트에 따라 변경될 수 있습니다</a:t>
            </a:r>
            <a:r>
              <a:rPr lang="en-US" altLang="ko-KR" sz="1200" b="1" dirty="0" smtClean="0">
                <a:latin typeface="Arial" charset="0"/>
              </a:rPr>
              <a:t>.</a:t>
            </a:r>
          </a:p>
          <a:p>
            <a:endParaRPr lang="ko-KR" altLang="en-US" b="1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4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3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15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2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2359525" y="1519659"/>
            <a:ext cx="5498619" cy="5100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7173" name="TextBox 13"/>
          <p:cNvSpPr txBox="1">
            <a:spLocks noChangeArrowheads="1"/>
          </p:cNvSpPr>
          <p:nvPr/>
        </p:nvSpPr>
        <p:spPr bwMode="auto">
          <a:xfrm>
            <a:off x="3479800" y="1576388"/>
            <a:ext cx="3367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 It! </a:t>
            </a:r>
            <a:r>
              <a:rPr lang="ko-KR" altLang="en-US" sz="1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안드로이드 앱 프로그래밍</a:t>
            </a:r>
          </a:p>
        </p:txBody>
      </p:sp>
      <p:sp>
        <p:nvSpPr>
          <p:cNvPr id="7174" name="AutoShape 20"/>
          <p:cNvSpPr>
            <a:spLocks noChangeArrowheads="1"/>
          </p:cNvSpPr>
          <p:nvPr/>
        </p:nvSpPr>
        <p:spPr bwMode="auto">
          <a:xfrm>
            <a:off x="889000" y="2636838"/>
            <a:ext cx="8502650" cy="1592262"/>
          </a:xfrm>
          <a:prstGeom prst="roundRect">
            <a:avLst>
              <a:gd name="adj" fmla="val 3329"/>
            </a:avLst>
          </a:prstGeom>
          <a:gradFill rotWithShape="1">
            <a:gsLst>
              <a:gs pos="0">
                <a:srgbClr val="2C4794"/>
              </a:gs>
              <a:gs pos="50000">
                <a:srgbClr val="6986D9"/>
              </a:gs>
              <a:gs pos="100000">
                <a:srgbClr val="2C4794"/>
              </a:gs>
            </a:gsLst>
            <a:lin ang="0" scaled="1"/>
          </a:gradFill>
          <a:ln w="9525" algn="ctr">
            <a:solidFill>
              <a:srgbClr val="11137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b" latinLnBrk="1" hangingPunct="1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919163" y="3068638"/>
            <a:ext cx="8442325" cy="1130300"/>
          </a:xfrm>
          <a:prstGeom prst="roundRect">
            <a:avLst>
              <a:gd name="adj" fmla="val 2819"/>
            </a:avLst>
          </a:prstGeom>
          <a:gradFill rotWithShape="1">
            <a:gsLst>
              <a:gs pos="0">
                <a:srgbClr val="D8DFF4"/>
              </a:gs>
              <a:gs pos="50000">
                <a:schemeClr val="bg1"/>
              </a:gs>
              <a:gs pos="100000">
                <a:srgbClr val="D8DFF4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180975" indent="-180975" algn="ctr" eaLnBrk="1" fontAlgn="b" hangingPunct="1">
              <a:lnSpc>
                <a:spcPct val="160000"/>
              </a:lnSpc>
              <a:buSzPct val="70000"/>
              <a:defRPr/>
            </a:pP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활용하기</a:t>
            </a:r>
          </a:p>
        </p:txBody>
      </p:sp>
      <p:sp>
        <p:nvSpPr>
          <p:cNvPr id="7176" name="TextBox 19"/>
          <p:cNvSpPr txBox="1">
            <a:spLocks noChangeArrowheads="1"/>
          </p:cNvSpPr>
          <p:nvPr/>
        </p:nvSpPr>
        <p:spPr bwMode="auto">
          <a:xfrm>
            <a:off x="4332236" y="2636838"/>
            <a:ext cx="161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2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Chapter 06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7" name="그림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1450975"/>
            <a:ext cx="5349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59894" cy="369332"/>
          </a:xfrm>
        </p:spPr>
        <p:txBody>
          <a:bodyPr/>
          <a:lstStyle/>
          <a:p>
            <a:r>
              <a:rPr lang="en-US" altLang="ko-KR" dirty="0" smtClean="0"/>
              <a:t>Hierarchy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5" y="980728"/>
            <a:ext cx="5495925" cy="559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24679" y="362242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이벤트가 발생한 </a:t>
            </a:r>
            <a:r>
              <a:rPr lang="ko-KR" altLang="en-US" dirty="0" err="1" smtClean="0"/>
              <a:t>뷰내에서의</a:t>
            </a:r>
            <a:r>
              <a:rPr lang="ko-KR" altLang="en-US" dirty="0" smtClean="0"/>
              <a:t> 좌표 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4678" y="418609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화면에서의 좌표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80936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16988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 실습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 smtClean="0">
                <a:latin typeface="나눔고딕" pitchFamily="50" charset="-127"/>
                <a:ea typeface="나눔고딕" pitchFamily="50" charset="-127"/>
              </a:rPr>
              <a:t>MyEvent</a:t>
            </a: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프로젝트를 만들고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레이아웃 구성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606" name="_x177899280" descr="P02_S004_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825" y="1773238"/>
            <a:ext cx="796448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37842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81100"/>
            <a:ext cx="77438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90526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47753"/>
          <a:stretch/>
        </p:blipFill>
        <p:spPr>
          <a:xfrm>
            <a:off x="4815644" y="1"/>
            <a:ext cx="4969622" cy="2852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581" y="6093296"/>
            <a:ext cx="50365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결과 값을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해 주면 이 </a:t>
            </a:r>
            <a:r>
              <a:rPr lang="en-US" altLang="ko-KR" dirty="0" err="1" smtClean="0">
                <a:solidFill>
                  <a:srgbClr val="FF0000"/>
                </a:solidFill>
              </a:rPr>
              <a:t>onTouch</a:t>
            </a:r>
            <a:r>
              <a:rPr lang="ko-KR" altLang="en-US" dirty="0" smtClean="0">
                <a:solidFill>
                  <a:srgbClr val="FF0000"/>
                </a:solidFill>
              </a:rPr>
              <a:t>함수 안에서 코드가 정상적으로 처리되었다는 사실을 이 함수를 호출한 곳에서 알 수 있게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_x177897600" descr="P02_S004_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65" y="836712"/>
            <a:ext cx="2497137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65" y="5291343"/>
            <a:ext cx="3648075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7"/>
          <a:stretch/>
        </p:blipFill>
        <p:spPr bwMode="auto">
          <a:xfrm>
            <a:off x="4815642" y="2852935"/>
            <a:ext cx="4969623" cy="4031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184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29336" cy="369332"/>
          </a:xfrm>
        </p:spPr>
        <p:txBody>
          <a:bodyPr/>
          <a:lstStyle/>
          <a:p>
            <a:r>
              <a:rPr lang="en-US" altLang="ko-KR" dirty="0" err="1" smtClean="0"/>
              <a:t>onTouchEvent</a:t>
            </a:r>
            <a:r>
              <a:rPr lang="en-US" altLang="ko-KR" dirty="0" smtClean="0"/>
              <a:t> -</a:t>
            </a:r>
            <a:r>
              <a:rPr lang="ko-KR" altLang="en-US" dirty="0" smtClean="0"/>
              <a:t>화면밀기실습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87127"/>
            <a:ext cx="6772275" cy="5610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237454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79617"/>
              </p:ext>
            </p:extLst>
          </p:nvPr>
        </p:nvGraphicFramePr>
        <p:xfrm>
          <a:off x="696913" y="1484784"/>
          <a:ext cx="8712200" cy="506139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0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유형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onDown()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눌렸을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onShowPress()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눌렸다 떼어지는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onSingleTapUp()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번 눌렸다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떼어지는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onSingleTapConfirmed()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번 눌려지는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onDoubleTap()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번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눌려지는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onDoubleTapEvent()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174625" marR="0" indent="-174625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번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눌려진 상태에서 떼거나 이동하는 등 세부적인 액션을 취하는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onScroll()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눌린 채 일정한 속도화 방향으로 움직였다 떼는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onFling()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눌린 채 가속도를 붙여 손가락을 움직였다 떼는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onLongPress()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화면을 손가락으로 오래 누르는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9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" y="908720"/>
            <a:ext cx="945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터치 이벤트 중에서 일정한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손가락으로 좌에서 우로 스크롤할 때와 같은 패턴을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제스처</a:t>
            </a:r>
            <a:r>
              <a:rPr lang="en-US" altLang="ko-KR" dirty="0" smtClean="0"/>
              <a:t>(Gesture)’</a:t>
            </a:r>
            <a:r>
              <a:rPr lang="ko-KR" altLang="en-US" dirty="0" smtClean="0"/>
              <a:t>라고 한다</a:t>
            </a:r>
            <a:endParaRPr lang="en-US" altLang="ko-KR" dirty="0" smtClean="0"/>
          </a:p>
          <a:p>
            <a:r>
              <a:rPr lang="ko-KR" altLang="en-US" dirty="0" smtClean="0"/>
              <a:t>터치 이벤트를 받은 후 추가적인 확인을 거쳐 만들어진다</a:t>
            </a:r>
            <a:r>
              <a:rPr lang="en-US" altLang="ko-KR" dirty="0" smtClean="0"/>
              <a:t>.=&gt; </a:t>
            </a:r>
            <a:r>
              <a:rPr lang="ko-KR" altLang="en-US" dirty="0" smtClean="0"/>
              <a:t>더 다양한 처리가 가능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480" y="620688"/>
            <a:ext cx="5287516" cy="61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제스처를 통해 처리할 수 있는 이벤트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6161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0115" cy="369332"/>
          </a:xfrm>
        </p:spPr>
        <p:txBody>
          <a:bodyPr/>
          <a:lstStyle/>
          <a:p>
            <a:r>
              <a:rPr lang="en-US" altLang="ko-KR" dirty="0" err="1" smtClean="0"/>
              <a:t>SimpleOnGestureListener</a:t>
            </a:r>
            <a:endParaRPr lang="ko-KR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64" y="1842492"/>
            <a:ext cx="9286875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18964" y="942305"/>
            <a:ext cx="86413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GestureDetector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객체 만들고 터치 이벤트 발생 시 해당 객체 </a:t>
            </a:r>
            <a:r>
              <a:rPr lang="ko-KR" altLang="en-US" sz="1800" b="1" dirty="0" smtClean="0">
                <a:latin typeface="나눔고딕" pitchFamily="50" charset="-127"/>
                <a:ea typeface="나눔고딕" pitchFamily="50" charset="-127"/>
              </a:rPr>
              <a:t>전달</a:t>
            </a:r>
            <a:endParaRPr lang="en-US" altLang="ko-KR" sz="18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OnGestureListener</a:t>
            </a:r>
            <a:r>
              <a:rPr lang="ko-KR" altLang="en-US" sz="1800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800" b="1" dirty="0" err="1" smtClean="0">
                <a:latin typeface="나눔고딕" pitchFamily="50" charset="-127"/>
                <a:ea typeface="나눔고딕" pitchFamily="50" charset="-127"/>
              </a:rPr>
              <a:t>OnDoubleTapListener</a:t>
            </a: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 smtClean="0">
                <a:latin typeface="나눔고딕" pitchFamily="50" charset="-127"/>
                <a:ea typeface="나눔고딕" pitchFamily="50" charset="-127"/>
              </a:rPr>
              <a:t>합친 리스너 클래스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63180" y="2708920"/>
            <a:ext cx="5184576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03272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92697"/>
            <a:ext cx="7555185" cy="58950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828675" y="188640"/>
            <a:ext cx="370011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SimpleOnGestureListener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75023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53380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결과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onDoubleTap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Event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9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96" y="836712"/>
            <a:ext cx="3456384" cy="61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9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6.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이벤트 처리 이해하기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CH4. </a:t>
            </a: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다양한 위젯과 이벤트 활용하기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43590" cy="369332"/>
          </a:xfrm>
        </p:spPr>
        <p:txBody>
          <a:bodyPr/>
          <a:lstStyle/>
          <a:p>
            <a:r>
              <a:rPr lang="ko-KR" altLang="en-US" dirty="0" smtClean="0"/>
              <a:t>멀티터치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핀치줌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196752"/>
            <a:ext cx="5842645" cy="555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64" y="5282902"/>
            <a:ext cx="6065222" cy="1098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56" y="692696"/>
            <a:ext cx="4152900" cy="40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826692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59894" cy="369332"/>
          </a:xfrm>
        </p:spPr>
        <p:txBody>
          <a:bodyPr/>
          <a:lstStyle/>
          <a:p>
            <a:r>
              <a:rPr lang="en-US" altLang="ko-KR" dirty="0"/>
              <a:t>Hierarchy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7858125" cy="517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2535498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4625" y="3060700"/>
            <a:ext cx="4824413" cy="14398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 onKeyDown (int keyCode, KeyEvent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 onKey (View v, int keyCode, KeyEvent event)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43500" y="1341438"/>
          <a:ext cx="4392613" cy="51212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/>
                        <a:t>키 코드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/>
                        <a:t>설 명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KEYCODE_DPAD_LEFT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왼쪽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KEYCODE_DPAD_RIGHT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오른쪽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KEYCODE_DPAD_UP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위쪽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KEYCODE_DPAD_DOWN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아래쪽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KEYCODE_DPAD_CENTER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중앙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KEYCODE_CALL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통화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KEYCODE_ENDCALL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통화 종료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KEYCODE_HOME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홈</a:t>
                      </a:r>
                      <a:r>
                        <a:rPr lang="en-US" altLang="ko-KR" sz="1200" b="1" dirty="0"/>
                        <a:t>] </a:t>
                      </a:r>
                      <a:r>
                        <a:rPr lang="ko-KR" altLang="en-US" sz="1200" b="1" dirty="0"/>
                        <a:t>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KEYCODE_BACK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뒤로 가기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KEYCODE_VOLUME_UP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소리 크기 증가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KEYCODE_VOLUME_DOWN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소리 크기 감소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KEYCODE_0 ~ KEYCODE_9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숫자 </a:t>
                      </a:r>
                      <a:r>
                        <a:rPr lang="en-US" altLang="ko-KR" sz="1200" b="1" dirty="0"/>
                        <a:t>0</a:t>
                      </a:r>
                      <a:r>
                        <a:rPr lang="ko-KR" altLang="en-US" sz="1200" b="1" dirty="0"/>
                        <a:t>부터 </a:t>
                      </a:r>
                      <a:r>
                        <a:rPr lang="en-US" altLang="ko-KR" sz="1200" b="1" dirty="0"/>
                        <a:t>9</a:t>
                      </a:r>
                      <a:r>
                        <a:rPr lang="ko-KR" altLang="en-US" sz="1200" b="1" dirty="0"/>
                        <a:t>까지의 키값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KEYCODE_A ~ KEYCODE_Z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알파벳 </a:t>
                      </a:r>
                      <a:r>
                        <a:rPr lang="en-US" altLang="ko-KR" sz="1200" b="1" dirty="0"/>
                        <a:t>A</a:t>
                      </a:r>
                      <a:r>
                        <a:rPr lang="ko-KR" altLang="en-US" sz="1200" b="1" dirty="0"/>
                        <a:t>부터 </a:t>
                      </a:r>
                      <a:r>
                        <a:rPr lang="en-US" altLang="ko-KR" sz="1200" b="1" dirty="0"/>
                        <a:t>Z</a:t>
                      </a:r>
                      <a:r>
                        <a:rPr lang="ko-KR" altLang="en-US" sz="1200" b="1" dirty="0"/>
                        <a:t>까지의 키값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91" name="Text Box 8"/>
          <p:cNvSpPr txBox="1">
            <a:spLocks noChangeArrowheads="1"/>
          </p:cNvSpPr>
          <p:nvPr/>
        </p:nvSpPr>
        <p:spPr bwMode="auto">
          <a:xfrm>
            <a:off x="5548313" y="981075"/>
            <a:ext cx="345281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키를 눌렀을 때 전달되는 대표적인 키값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</a:t>
            </a:r>
            <a:endParaRPr lang="ko-KR" altLang="en-US" b="1">
              <a:solidFill>
                <a:srgbClr val="C0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 입력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9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425" y="2740025"/>
            <a:ext cx="423545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키 이벤트 처리를 위한 메소드 재정의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그룹 22"/>
          <p:cNvGrpSpPr>
            <a:grpSpLocks/>
          </p:cNvGrpSpPr>
          <p:nvPr/>
        </p:nvGrpSpPr>
        <p:grpSpPr bwMode="auto">
          <a:xfrm>
            <a:off x="785813" y="3432175"/>
            <a:ext cx="2786062" cy="1000125"/>
            <a:chOff x="785782" y="3000372"/>
            <a:chExt cx="2857520" cy="822325"/>
          </a:xfrm>
        </p:grpSpPr>
        <p:sp>
          <p:nvSpPr>
            <p:cNvPr id="3791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코드 수정</a:t>
              </a:r>
            </a:p>
          </p:txBody>
        </p:sp>
        <p:sp>
          <p:nvSpPr>
            <p:cNvPr id="3791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074738"/>
            <a:ext cx="3786188" cy="1143000"/>
            <a:chOff x="0" y="0"/>
            <a:chExt cx="1232" cy="975"/>
          </a:xfrm>
        </p:grpSpPr>
        <p:sp>
          <p:nvSpPr>
            <p:cNvPr id="37909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910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7911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en-US" altLang="ko-KR" sz="1800" b="1" dirty="0" smtClean="0">
                    <a:latin typeface="나눔고딕" pitchFamily="50" charset="-127"/>
                    <a:ea typeface="나눔고딕" pitchFamily="50" charset="-127"/>
                  </a:rPr>
                  <a:t>BACK 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버튼 </a:t>
                </a:r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예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제</a:t>
                </a:r>
                <a:endParaRPr lang="ko-KR" altLang="en-US" sz="18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912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37892" name="직사각형 27"/>
          <p:cNvSpPr>
            <a:spLocks noChangeArrowheads="1"/>
          </p:cNvSpPr>
          <p:nvPr/>
        </p:nvSpPr>
        <p:spPr bwMode="auto">
          <a:xfrm>
            <a:off x="785813" y="2217738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BACK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버튼을 눌렀을 때의 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입력상자가 포커스를 받았을 때의 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3" name="직사각형 27"/>
          <p:cNvSpPr>
            <a:spLocks noChangeArrowheads="1"/>
          </p:cNvSpPr>
          <p:nvPr/>
        </p:nvSpPr>
        <p:spPr bwMode="auto">
          <a:xfrm>
            <a:off x="714375" y="4432300"/>
            <a:ext cx="33496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BACK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 이벤트 처리하도록 수정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98706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2" name="_x177899360" descr="P02_S004_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995363"/>
            <a:ext cx="1668462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49950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처리를 위한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6408738" y="1428750"/>
            <a:ext cx="163512" cy="185737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6" y="1533348"/>
            <a:ext cx="9793088" cy="1651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4988" y="4077072"/>
            <a:ext cx="936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하드웨어 </a:t>
            </a:r>
            <a:r>
              <a:rPr lang="en-US" altLang="ko-KR" dirty="0" smtClean="0"/>
              <a:t>[back]</a:t>
            </a:r>
            <a:r>
              <a:rPr lang="ko-KR" altLang="en-US" dirty="0" smtClean="0"/>
              <a:t>키를 누르는 경우는 자주 사용되므로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다시 정의하면 간단하게 이벤트를 처리 할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			void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49950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처리를 위한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908720"/>
            <a:ext cx="6107108" cy="3672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524" y="4726133"/>
            <a:ext cx="4439816" cy="1935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1935162" y="1124744"/>
            <a:ext cx="4000426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9564" y="5013176"/>
            <a:ext cx="2376264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27560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모델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9"/>
          <p:cNvSpPr/>
          <p:nvPr/>
        </p:nvSpPr>
        <p:spPr>
          <a:xfrm>
            <a:off x="726656" y="1340768"/>
            <a:ext cx="4638675" cy="19288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boolean </a:t>
            </a:r>
            <a:r>
              <a:rPr lang="en-US" altLang="ko-KR" sz="1600" b="1" dirty="0">
                <a:solidFill>
                  <a:srgbClr val="FF0000"/>
                </a:solidFill>
                <a:latin typeface="Calibri" pitchFamily="34" charset="0"/>
              </a:rPr>
              <a:t>onTouchEvent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(MotionEvent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boolean </a:t>
            </a:r>
            <a:r>
              <a:rPr lang="en-US" altLang="ko-KR" sz="1600" b="1" dirty="0" smtClean="0">
                <a:solidFill>
                  <a:srgbClr val="FF0000"/>
                </a:solidFill>
                <a:latin typeface="Calibri" pitchFamily="34" charset="0"/>
              </a:rPr>
              <a:t>onKeyDown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(int keyCode, KeyEvent 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boolean </a:t>
            </a:r>
            <a:r>
              <a:rPr lang="en-US" altLang="ko-KR" sz="1600" b="1" dirty="0" smtClean="0">
                <a:solidFill>
                  <a:srgbClr val="FF0000"/>
                </a:solidFill>
                <a:latin typeface="Calibri" pitchFamily="34" charset="0"/>
              </a:rPr>
              <a:t>onKeyUp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(int keyCode, KeyEvent event) </a:t>
            </a: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  <p:sp>
        <p:nvSpPr>
          <p:cNvPr id="7" name="모서리가 둥근 직사각형 10"/>
          <p:cNvSpPr/>
          <p:nvPr/>
        </p:nvSpPr>
        <p:spPr>
          <a:xfrm>
            <a:off x="606996" y="4265504"/>
            <a:ext cx="9433048" cy="20161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View.OnTouchListener : boolean </a:t>
            </a:r>
            <a:r>
              <a:rPr lang="en-US" altLang="ko-KR" sz="1600" b="1" dirty="0">
                <a:solidFill>
                  <a:srgbClr val="FF0000"/>
                </a:solidFill>
                <a:latin typeface="Calibri" pitchFamily="34" charset="0"/>
              </a:rPr>
              <a:t>onTouch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(View v, MotionEvent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View.OnKeyListener : boolean </a:t>
            </a:r>
            <a:r>
              <a:rPr lang="en-US" altLang="ko-KR" sz="1600" b="1" dirty="0">
                <a:solidFill>
                  <a:srgbClr val="FF0000"/>
                </a:solidFill>
                <a:latin typeface="Calibri" pitchFamily="34" charset="0"/>
              </a:rPr>
              <a:t>onKey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(View v, int keyCode, KeyEvent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View.OnClickListener : void </a:t>
            </a:r>
            <a:r>
              <a:rPr lang="en-US" altLang="ko-KR" sz="1600" b="1" dirty="0">
                <a:solidFill>
                  <a:srgbClr val="FF0000"/>
                </a:solidFill>
                <a:latin typeface="Calibri" pitchFamily="34" charset="0"/>
              </a:rPr>
              <a:t>onClick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(View v)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View.OnFocusChangeListener : void </a:t>
            </a:r>
            <a:r>
              <a:rPr lang="en-US" altLang="ko-KR" sz="1600" b="1" dirty="0">
                <a:solidFill>
                  <a:srgbClr val="FF0000"/>
                </a:solidFill>
                <a:latin typeface="Calibri" pitchFamily="34" charset="0"/>
              </a:rPr>
              <a:t>onFocusChange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(View v, boolean hasFocus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View.OnCheckedChangeLister:void </a:t>
            </a:r>
            <a:r>
              <a:rPr lang="en-US" altLang="ko-KR" sz="1600" b="1" dirty="0" smtClean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onCheckedChange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anose="020F0502020204030204" pitchFamily="34" charset="0"/>
              </a:rPr>
              <a:t>(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CompoundButton buttonView,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isChecked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14"/>
          <p:cNvSpPr/>
          <p:nvPr/>
        </p:nvSpPr>
        <p:spPr>
          <a:xfrm>
            <a:off x="663359" y="3861048"/>
            <a:ext cx="4768173" cy="3286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객체에 전달되는 이벤트를 처리하기 위한 리스너 설정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656" y="980728"/>
            <a:ext cx="4982454" cy="3293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 smtClean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en-US" altLang="ko-KR" b="1" dirty="0" smtClean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이벤트 처리를 위한 메소드 재정의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548" y="1556792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액티비티 상속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액티비티 전체에 대한 이벤트처리</a:t>
            </a:r>
            <a:endParaRPr lang="en-US" altLang="ko-KR" dirty="0" smtClean="0"/>
          </a:p>
          <a:p>
            <a:r>
              <a:rPr lang="ko-KR" altLang="en-US" dirty="0" smtClean="0"/>
              <a:t>뷰를 상속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커스텀뷰를 만들어야 메소드재정의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2282" y="3666440"/>
            <a:ext cx="437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커스텀뷰를 만들지 않아도 </a:t>
            </a:r>
            <a:endParaRPr lang="en-US" altLang="ko-KR" dirty="0" smtClean="0"/>
          </a:p>
          <a:p>
            <a:r>
              <a:rPr lang="ko-KR" altLang="en-US" dirty="0" smtClean="0"/>
              <a:t>뷰 하나하나마다 이벤트 핸들링 가능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5108" y="1418292"/>
            <a:ext cx="127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Callback </a:t>
            </a:r>
            <a:r>
              <a:rPr lang="ko-KR" altLang="en-US" sz="1200" dirty="0" smtClean="0">
                <a:solidFill>
                  <a:srgbClr val="FF0000"/>
                </a:solidFill>
              </a:rPr>
              <a:t>메소드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86121" cy="369332"/>
          </a:xfrm>
        </p:spPr>
        <p:txBody>
          <a:bodyPr/>
          <a:lstStyle/>
          <a:p>
            <a:r>
              <a:rPr lang="ko-KR" altLang="en-US" dirty="0" smtClean="0"/>
              <a:t>인터페이스란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19" y="908720"/>
            <a:ext cx="3600401" cy="1852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4988" y="2996952"/>
            <a:ext cx="9072562" cy="30243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완성설계도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 – 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멤버변수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생성자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</a:t>
            </a:r>
            <a:endParaRPr kumimoji="0"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추상클래스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미완성 설계도 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90%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완성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 </a:t>
            </a: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– 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멤버변수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생성자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 </a:t>
            </a:r>
            <a:r>
              <a:rPr kumimoji="0" lang="ko-KR" altLang="en-US" sz="2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추상메소드</a:t>
            </a:r>
            <a:endParaRPr kumimoji="0" lang="en-US" altLang="ko-KR" sz="24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인터페이스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</a:t>
            </a:r>
            <a:r>
              <a:rPr kumimoji="0"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기본 설계도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) </a:t>
            </a: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– </a:t>
            </a:r>
            <a:r>
              <a:rPr kumimoji="0" lang="ko-KR" altLang="en-US" sz="2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오직 상수와 추상메소드</a:t>
            </a:r>
            <a:r>
              <a:rPr lang="en-US" altLang="ko-KR" sz="2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구현된 것은 아무것도 없다</a:t>
            </a:r>
            <a:r>
              <a:rPr lang="en-US" altLang="ko-KR" sz="2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- </a:t>
            </a:r>
            <a:r>
              <a:rPr kumimoji="0"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추상메소드 선언부만 있고 구현된 몸통은 없다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!</a:t>
            </a:r>
            <a:endParaRPr kumimoji="0"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06" y="908720"/>
            <a:ext cx="509587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891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536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Delegation Event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764704"/>
            <a:ext cx="8575302" cy="5778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3380" y="1196752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이벤트객체</a:t>
            </a:r>
            <a:r>
              <a:rPr lang="ko-KR" altLang="en-US" b="1" dirty="0" smtClean="0">
                <a:solidFill>
                  <a:srgbClr val="FF0000"/>
                </a:solidFill>
              </a:rPr>
              <a:t> 명료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이벤트성격</a:t>
            </a:r>
            <a:r>
              <a:rPr lang="ko-KR" altLang="en-US" b="1" dirty="0" smtClean="0">
                <a:solidFill>
                  <a:srgbClr val="FF0000"/>
                </a:solidFill>
              </a:rPr>
              <a:t> 명료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1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5360" cy="369332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Delegation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980728"/>
            <a:ext cx="7784355" cy="5463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305932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7566046" cy="369332"/>
          </a:xfrm>
        </p:spPr>
        <p:txBody>
          <a:bodyPr/>
          <a:lstStyle/>
          <a:p>
            <a:r>
              <a:rPr lang="en-US" altLang="ko-KR" dirty="0" smtClean="0"/>
              <a:t>Delegation event model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리스너인터페이스구현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4988" y="980729"/>
            <a:ext cx="9072562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인터페이스 </a:t>
            </a:r>
            <a:r>
              <a:rPr lang="en-US" altLang="ko-KR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액티비티가 리스너 인터페이스 구현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(inner)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클래스로 리스너 인터페이스 구현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무명 클래스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 eaLnBrk="1" fontAlgn="b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이름없는 내부 클래스로 리스너 인터페이스 구현</a:t>
            </a:r>
            <a:endParaRPr lang="en-US" altLang="ko-KR" sz="1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 eaLnBrk="1" fontAlgn="b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5497276"/>
            <a:ext cx="84677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3982801"/>
            <a:ext cx="4438650" cy="151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079" y="367502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7602" y="901778"/>
            <a:ext cx="3084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내부클래스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외부 클래스 모든 멤버에 접근 가능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읽기 쉽고 유지보수가 쉽다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코드최적화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적은코드량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34823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82619" cy="369332"/>
          </a:xfrm>
        </p:spPr>
        <p:txBody>
          <a:bodyPr/>
          <a:lstStyle/>
          <a:p>
            <a:r>
              <a:rPr lang="en-US" altLang="ko-KR" dirty="0"/>
              <a:t>Delegation event model </a:t>
            </a:r>
            <a:r>
              <a:rPr lang="ko-KR" altLang="en-US" dirty="0" err="1"/>
              <a:t>구현방법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789667" y="976742"/>
            <a:ext cx="4464496" cy="3301022"/>
            <a:chOff x="174948" y="620688"/>
            <a:chExt cx="4464496" cy="330102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948" y="620688"/>
              <a:ext cx="4464496" cy="33010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타원 8"/>
            <p:cNvSpPr/>
            <p:nvPr/>
          </p:nvSpPr>
          <p:spPr>
            <a:xfrm>
              <a:off x="318964" y="2636912"/>
              <a:ext cx="4320480" cy="43204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4948" y="3594173"/>
            <a:ext cx="4525426" cy="2736304"/>
            <a:chOff x="5679800" y="1215784"/>
            <a:chExt cx="4525426" cy="27363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9800" y="1215784"/>
              <a:ext cx="4525426" cy="27363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타원 9"/>
            <p:cNvSpPr/>
            <p:nvPr/>
          </p:nvSpPr>
          <p:spPr>
            <a:xfrm>
              <a:off x="5839580" y="2636911"/>
              <a:ext cx="4320480" cy="21602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4948" y="855763"/>
            <a:ext cx="5688632" cy="2459232"/>
            <a:chOff x="174948" y="3861067"/>
            <a:chExt cx="5688632" cy="24592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948" y="3994184"/>
              <a:ext cx="5619467" cy="232611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타원 10"/>
            <p:cNvSpPr/>
            <p:nvPr/>
          </p:nvSpPr>
          <p:spPr>
            <a:xfrm>
              <a:off x="3487316" y="3861067"/>
              <a:ext cx="2376264" cy="360021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67" y="4797152"/>
            <a:ext cx="3914775" cy="191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9319964" y="4265399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50" idx="1"/>
          </p:cNvCxnSpPr>
          <p:nvPr/>
        </p:nvCxnSpPr>
        <p:spPr>
          <a:xfrm flipH="1" flipV="1">
            <a:off x="4655208" y="5754414"/>
            <a:ext cx="1134459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4415" y="453368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이름없는 무명클래스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03940" y="6206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내부클래스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57052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80526" y="2780928"/>
            <a:ext cx="8712968" cy="2504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onTouchEvent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손가락으로 누를 때 발생하는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모션이벤트</a:t>
            </a:r>
            <a:r>
              <a:rPr lang="ko-KR" altLang="en-US" sz="18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ACTION_DOWN, ACTION_UP, ACTION_MOVE</a:t>
            </a:r>
          </a:p>
          <a:p>
            <a:pPr lvl="1"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이벤트 중에서 일정 패턴을 만들어 내는 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(onKeyDown, onKeyUp)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키패드나 하드웨어 버튼을 누를 때 발생하는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4" y="201612"/>
            <a:ext cx="6327181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Hierarchy Event Model(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콜백메소드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재정의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0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80" y="973177"/>
            <a:ext cx="936104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액티비티나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커스텀뷰</a:t>
            </a:r>
            <a:r>
              <a:rPr lang="ko-KR" altLang="en-US" sz="2000" dirty="0" smtClean="0"/>
              <a:t>가 화면에 출력되었을 때 키 이벤트와 터치 이벤트를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처리하기 위한 모델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 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콜백함수 액티비티에 재정의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426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35127</TotalTime>
  <Words>889</Words>
  <Application>Microsoft Office PowerPoint</Application>
  <PresentationFormat>35mm 슬라이드</PresentationFormat>
  <Paragraphs>165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PowerPoint 프레젠테이션</vt:lpstr>
      <vt:lpstr>이벤트 처리 모델</vt:lpstr>
      <vt:lpstr>인터페이스란?</vt:lpstr>
      <vt:lpstr>Delegation Event Model</vt:lpstr>
      <vt:lpstr>Delegation Event Model</vt:lpstr>
      <vt:lpstr>Delegation event model 구현(리스너인터페이스구현)</vt:lpstr>
      <vt:lpstr>Delegation event model 구현방법</vt:lpstr>
      <vt:lpstr>Hierarchy Event Model(콜백메소드 재정의)</vt:lpstr>
      <vt:lpstr>Hierarchy Event Model</vt:lpstr>
      <vt:lpstr>터치, 제스처 이벤트 실습</vt:lpstr>
      <vt:lpstr>activity_main.xml</vt:lpstr>
      <vt:lpstr>메인 액티비티 코드 만들기</vt:lpstr>
      <vt:lpstr>onTouchEvent -화면밀기실습</vt:lpstr>
      <vt:lpstr>제스처 이벤트</vt:lpstr>
      <vt:lpstr>제스처를 통해 처리할 수 있는 이벤트</vt:lpstr>
      <vt:lpstr>SimpleOnGestureListener</vt:lpstr>
      <vt:lpstr>PowerPoint 프레젠테이션</vt:lpstr>
      <vt:lpstr>앱 실행 결과-onDoubleTap Event</vt:lpstr>
      <vt:lpstr>멀티터치, 핀치줌</vt:lpstr>
      <vt:lpstr>Hierarchy Event Model</vt:lpstr>
      <vt:lpstr>키 입력 이벤트 처리하기</vt:lpstr>
      <vt:lpstr>BACK 버튼 예제</vt:lpstr>
      <vt:lpstr>BACK 버튼 처리를 위한 액티비티 코드 만들기</vt:lpstr>
      <vt:lpstr>BACK 버튼 처리를 위한 액티비티 코드 만들기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3380</cp:revision>
  <dcterms:modified xsi:type="dcterms:W3CDTF">2019-04-08T05:30:11Z</dcterms:modified>
</cp:coreProperties>
</file>