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6"/>
  </p:notesMasterIdLst>
  <p:handoutMasterIdLst>
    <p:handoutMasterId r:id="rId37"/>
  </p:handoutMasterIdLst>
  <p:sldIdLst>
    <p:sldId id="1136" r:id="rId3"/>
    <p:sldId id="1134" r:id="rId4"/>
    <p:sldId id="1135" r:id="rId5"/>
    <p:sldId id="964" r:id="rId6"/>
    <p:sldId id="1053" r:id="rId7"/>
    <p:sldId id="1146" r:id="rId8"/>
    <p:sldId id="1128" r:id="rId9"/>
    <p:sldId id="1129" r:id="rId10"/>
    <p:sldId id="1100" r:id="rId11"/>
    <p:sldId id="1130" r:id="rId12"/>
    <p:sldId id="1131" r:id="rId13"/>
    <p:sldId id="1132" r:id="rId14"/>
    <p:sldId id="1143" r:id="rId15"/>
    <p:sldId id="1144" r:id="rId16"/>
    <p:sldId id="1148" r:id="rId17"/>
    <p:sldId id="1140" r:id="rId18"/>
    <p:sldId id="1105" r:id="rId19"/>
    <p:sldId id="1112" r:id="rId20"/>
    <p:sldId id="1115" r:id="rId21"/>
    <p:sldId id="1113" r:id="rId22"/>
    <p:sldId id="1061" r:id="rId23"/>
    <p:sldId id="1095" r:id="rId24"/>
    <p:sldId id="1139" r:id="rId25"/>
    <p:sldId id="1123" r:id="rId26"/>
    <p:sldId id="1124" r:id="rId27"/>
    <p:sldId id="1117" r:id="rId28"/>
    <p:sldId id="1149" r:id="rId29"/>
    <p:sldId id="1118" r:id="rId30"/>
    <p:sldId id="1119" r:id="rId31"/>
    <p:sldId id="1120" r:id="rId32"/>
    <p:sldId id="1072" r:id="rId33"/>
    <p:sldId id="1126" r:id="rId34"/>
    <p:sldId id="1145" r:id="rId35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DDE3FF"/>
    <a:srgbClr val="E5E9FF"/>
    <a:srgbClr val="002E8A"/>
    <a:srgbClr val="FFFFCC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1" autoAdjust="0"/>
    <p:restoredTop sz="90339" autoAdjust="0"/>
  </p:normalViewPr>
  <p:slideViewPr>
    <p:cSldViewPr>
      <p:cViewPr varScale="1">
        <p:scale>
          <a:sx n="79" d="100"/>
          <a:sy n="79" d="100"/>
        </p:scale>
        <p:origin x="1728" y="134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6E5CAF56-AFB7-482C-9D03-4168661E83C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893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2832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68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3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50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62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4827588" y="6573838"/>
            <a:ext cx="557212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2F4A97CA-B6D1-4334-9312-0763BD4E1669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show/ivista-2-icons-by-gakuseisean/Misc-Database-3-ic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www.iconarchive.com/show/oxygen-icons-by-oxygen-icons.org/Actions-insert-table-icon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8.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2007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데이터베이스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299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27150" y="1428750"/>
          <a:ext cx="7704138" cy="4368799"/>
        </p:xfrm>
        <a:graphic>
          <a:graphicData uri="http://schemas.openxmlformats.org/drawingml/2006/table">
            <a:tbl>
              <a:tblPr/>
              <a:tblGrid>
                <a:gridCol w="270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칼럼 타입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3653" marR="93653" marT="25899" marB="25899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 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3653" marR="93653" marT="25899" marB="25899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text, varchar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문자열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smallint, integer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 또는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real, float, double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부동소수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 또는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boolean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또는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date, time, timestamp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날짜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날짜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blob, binary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바이너리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532688" y="2484438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774" name="직사각형 2"/>
          <p:cNvSpPr>
            <a:spLocks noChangeArrowheads="1"/>
          </p:cNvSpPr>
          <p:nvPr/>
        </p:nvSpPr>
        <p:spPr bwMode="auto">
          <a:xfrm>
            <a:off x="3163888" y="5980113"/>
            <a:ext cx="39592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] SQLite</a:t>
            </a:r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에서 지원하는 칼럼 타입</a:t>
            </a:r>
          </a:p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endParaRPr lang="ko-KR" altLang="en-US" b="1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775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칼럼 참조용 데이터 타입</a:t>
            </a:r>
          </a:p>
        </p:txBody>
      </p:sp>
      <p:sp>
        <p:nvSpPr>
          <p:cNvPr id="3177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8329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606425" y="1358900"/>
            <a:ext cx="9001125" cy="433349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테이블을 만들기 위한 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</a:p>
          <a:p>
            <a:pPr eaLnBrk="1" latinLnBrk="1" hangingPunct="1">
              <a:defRPr/>
            </a:pPr>
            <a:endParaRPr kumimoji="0"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[IF NOT EXISTS] </a:t>
            </a:r>
            <a:endParaRPr lang="en-US" altLang="ko-KR" sz="18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table_name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col_name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column_definition, ...)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[table_option] ...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레코드를 추가하기 위한 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table_name&lt;(column list)&gt;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(value, ...)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798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56959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테이블 생성과 레코드 추가를 위한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문법</a:t>
            </a:r>
          </a:p>
        </p:txBody>
      </p:sp>
      <p:sp>
        <p:nvSpPr>
          <p:cNvPr id="337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6261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606425" y="1358900"/>
            <a:ext cx="9001125" cy="3336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[* | DISTINCT] column_name [,columnname2] 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tablename1 [,tablename2]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[condition and|or condition...]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 BY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column-list]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HAVING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conditions]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 BY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"column-list" [ASC | DESC] ]</a:t>
            </a:r>
          </a:p>
          <a:p>
            <a:pPr eaLnBrk="1" latinLnBrk="1" hangingPunct="1">
              <a:defRPr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518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226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 조회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SELECT SQL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51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5440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894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718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관리도구</a:t>
            </a:r>
          </a:p>
        </p:txBody>
      </p:sp>
      <p:sp>
        <p:nvSpPr>
          <p:cNvPr id="3789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25" y="1047750"/>
            <a:ext cx="34321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http://sqlitebrowser.org/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898" name="_x176361080" descr="P02_S009_0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463" y="1982788"/>
            <a:ext cx="4646612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900" name="_x176360840" descr="P02_S009_00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2113" y="1989138"/>
            <a:ext cx="4103687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46993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44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718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관리도구</a:t>
            </a:r>
          </a:p>
        </p:txBody>
      </p:sp>
      <p:sp>
        <p:nvSpPr>
          <p:cNvPr id="3994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25" y="1047750"/>
            <a:ext cx="34321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http://sqlitebrowser.org/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947" name="그림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688" y="1584325"/>
            <a:ext cx="7588250" cy="442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99231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414670" cy="369332"/>
          </a:xfrm>
        </p:spPr>
        <p:txBody>
          <a:bodyPr/>
          <a:lstStyle/>
          <a:p>
            <a:r>
              <a:rPr lang="ko-KR" altLang="en-US" dirty="0" err="1" smtClean="0"/>
              <a:t>안드로이드에서의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/>
              <a:t>SQLite</a:t>
            </a:r>
            <a:endParaRPr lang="en-US" altLang="ko-K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dirty="0"/>
              <a:t>www.sqlite.org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SQLite</a:t>
            </a:r>
            <a:r>
              <a:rPr lang="en-US" altLang="ko-KR" dirty="0" err="1"/>
              <a:t>는</a:t>
            </a:r>
            <a:r>
              <a:rPr lang="en-US" altLang="ko-KR" dirty="0"/>
              <a:t> </a:t>
            </a:r>
            <a:r>
              <a:rPr lang="en-US" altLang="ko-KR" dirty="0" err="1" smtClean="0"/>
              <a:t>안드로이드와</a:t>
            </a:r>
            <a:r>
              <a:rPr lang="en-US" altLang="ko-KR" dirty="0" smtClean="0"/>
              <a:t> </a:t>
            </a:r>
            <a:r>
              <a:rPr lang="en-US" altLang="ko-KR" dirty="0" err="1"/>
              <a:t>아이폰을</a:t>
            </a:r>
            <a:r>
              <a:rPr lang="en-US" altLang="ko-KR" dirty="0"/>
              <a:t> </a:t>
            </a:r>
            <a:r>
              <a:rPr lang="en-US" altLang="ko-KR" dirty="0" err="1"/>
              <a:t>비롯한</a:t>
            </a:r>
            <a:r>
              <a:rPr lang="en-US" altLang="ko-KR" dirty="0"/>
              <a:t> </a:t>
            </a:r>
            <a:r>
              <a:rPr lang="en-US" altLang="ko-KR" dirty="0" err="1"/>
              <a:t>많은</a:t>
            </a:r>
            <a:r>
              <a:rPr lang="en-US" altLang="ko-KR" dirty="0"/>
              <a:t> </a:t>
            </a:r>
            <a:r>
              <a:rPr lang="en-US" altLang="ko-KR" dirty="0" err="1"/>
              <a:t>모바일</a:t>
            </a:r>
            <a:r>
              <a:rPr lang="en-US" altLang="ko-KR" dirty="0"/>
              <a:t> </a:t>
            </a:r>
            <a:r>
              <a:rPr lang="en-US" altLang="ko-KR" dirty="0" err="1" smtClean="0"/>
              <a:t>장치에서</a:t>
            </a:r>
            <a:r>
              <a:rPr lang="en-US" altLang="ko-KR" dirty="0" smtClean="0"/>
              <a:t> </a:t>
            </a:r>
            <a:r>
              <a:rPr lang="en-US" altLang="ko-KR" dirty="0" err="1"/>
              <a:t>사용되는</a:t>
            </a:r>
            <a:r>
              <a:rPr lang="en-US" altLang="ko-KR" dirty="0"/>
              <a:t> </a:t>
            </a:r>
            <a:r>
              <a:rPr lang="ko-KR" altLang="en-US" dirty="0" smtClean="0"/>
              <a:t>오픈소스</a:t>
            </a:r>
            <a:r>
              <a:rPr lang="en-US" altLang="ko-KR" dirty="0" err="1" smtClean="0"/>
              <a:t>데이터베이스</a:t>
            </a:r>
            <a:endParaRPr lang="en-US" altLang="ko-K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dirty="0"/>
              <a:t>SQL</a:t>
            </a:r>
            <a:r>
              <a:rPr lang="ko-KR" altLang="en-US" dirty="0"/>
              <a:t>을 거의 완전하게 지원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068" y="3563135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오픈소스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표준 </a:t>
            </a:r>
            <a:r>
              <a:rPr lang="en-US" altLang="ko-KR" dirty="0" smtClean="0">
                <a:solidFill>
                  <a:srgbClr val="FF0000"/>
                </a:solidFill>
              </a:rPr>
              <a:t>RDBMS </a:t>
            </a:r>
            <a:r>
              <a:rPr lang="ko-KR" altLang="en-US" dirty="0" smtClean="0">
                <a:solidFill>
                  <a:srgbClr val="FF0000"/>
                </a:solidFill>
              </a:rPr>
              <a:t>준수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경량</a:t>
            </a:r>
            <a:r>
              <a:rPr lang="en-US" altLang="ko-KR" dirty="0" smtClean="0">
                <a:solidFill>
                  <a:srgbClr val="FF0000"/>
                </a:solidFill>
              </a:rPr>
              <a:t>DB(Embedded device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759267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7106112" cy="369332"/>
          </a:xfrm>
        </p:spPr>
        <p:txBody>
          <a:bodyPr/>
          <a:lstStyle/>
          <a:p>
            <a:r>
              <a:rPr lang="ko-KR" altLang="en-US" dirty="0" smtClean="0"/>
              <a:t>안드로이드에서 데이터베이스 사용하는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79004" y="908720"/>
            <a:ext cx="9217024" cy="20162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SQLiteOpenHelper</a:t>
            </a:r>
            <a:r>
              <a:rPr lang="ko-KR" altLang="en-US" dirty="0"/>
              <a:t>를 사용하는 방법이다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openOrCreateDatabase</a:t>
            </a:r>
            <a:r>
              <a:rPr lang="en-US" altLang="ko-KR" dirty="0"/>
              <a:t>( ) </a:t>
            </a:r>
            <a:r>
              <a:rPr lang="ko-KR" altLang="en-US" dirty="0" err="1"/>
              <a:t>메소드로</a:t>
            </a:r>
            <a:r>
              <a:rPr lang="ko-KR" altLang="en-US" dirty="0"/>
              <a:t> 데이터베이스 객체를 직접 생성하는 방법</a:t>
            </a:r>
          </a:p>
        </p:txBody>
      </p:sp>
      <p:graphicFrame>
        <p:nvGraphicFramePr>
          <p:cNvPr id="4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89016"/>
              </p:ext>
            </p:extLst>
          </p:nvPr>
        </p:nvGraphicFramePr>
        <p:xfrm>
          <a:off x="967036" y="2420888"/>
          <a:ext cx="8563296" cy="364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687">
                  <a:extLst>
                    <a:ext uri="{9D8B030D-6E8A-4147-A177-3AD203B41FA5}">
                      <a16:colId xmlns:a16="http://schemas.microsoft.com/office/drawing/2014/main" val="3664845682"/>
                    </a:ext>
                  </a:extLst>
                </a:gridCol>
                <a:gridCol w="5360609">
                  <a:extLst>
                    <a:ext uri="{9D8B030D-6E8A-4147-A177-3AD203B41FA5}">
                      <a16:colId xmlns:a16="http://schemas.microsoft.com/office/drawing/2014/main" val="145166090"/>
                    </a:ext>
                  </a:extLst>
                </a:gridCol>
              </a:tblGrid>
              <a:tr h="351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구분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/>
                        <a:t>SQLiteDatabase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15915"/>
                  </a:ext>
                </a:extLst>
              </a:tr>
              <a:tr h="758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데이터베이스 만들기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OpenOrCreateDatabse</a:t>
                      </a:r>
                      <a:r>
                        <a:rPr lang="en-US" altLang="ko-KR" sz="2000" dirty="0" smtClean="0"/>
                        <a:t>()</a:t>
                      </a:r>
                      <a:r>
                        <a:rPr lang="ko-KR" altLang="en-US" sz="2000" dirty="0" err="1" smtClean="0"/>
                        <a:t>메소드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err="1" smtClean="0"/>
                        <a:t>SQLiteOpenHelper</a:t>
                      </a:r>
                      <a:r>
                        <a:rPr lang="ko-KR" altLang="en-US" sz="2000" dirty="0" smtClean="0"/>
                        <a:t>클래스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4356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테이블만들기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execSQL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67336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레코드 입력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execSQL</a:t>
                      </a:r>
                      <a:r>
                        <a:rPr lang="en-US" altLang="ko-KR" sz="2000" dirty="0" smtClean="0"/>
                        <a:t>(), insert()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4491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레코드 수정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execSQL</a:t>
                      </a:r>
                      <a:r>
                        <a:rPr lang="en-US" altLang="ko-KR" sz="2000" dirty="0" smtClean="0"/>
                        <a:t>(), update()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0059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레코드 삭제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execSQL</a:t>
                      </a:r>
                      <a:r>
                        <a:rPr lang="en-US" altLang="ko-KR" sz="2000" dirty="0" smtClean="0"/>
                        <a:t>(), delete()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60929"/>
                  </a:ext>
                </a:extLst>
              </a:tr>
              <a:tr h="485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레코드 조회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rawSQL</a:t>
                      </a:r>
                      <a:r>
                        <a:rPr lang="en-US" altLang="ko-KR" sz="2000" dirty="0" smtClean="0"/>
                        <a:t>(), query()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-&gt;return</a:t>
                      </a:r>
                      <a:r>
                        <a:rPr lang="en-US" altLang="ko-KR" sz="2000" baseline="0" dirty="0" smtClean="0"/>
                        <a:t> Cursor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9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4131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44800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만들기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500063" y="764704"/>
            <a:ext cx="9358312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SampleDatabase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프로젝트 만들고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activity_main.xml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파일 열어 화면 구성하기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560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0325" y="4077072"/>
            <a:ext cx="963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btn1, ed1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tn2, ed2</a:t>
            </a:r>
          </a:p>
          <a:p>
            <a:r>
              <a:rPr lang="en-US" altLang="ko-KR" dirty="0" smtClean="0"/>
              <a:t>text1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3" y="1144997"/>
            <a:ext cx="8992793" cy="57254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0247" cy="369332"/>
          </a:xfrm>
        </p:spPr>
        <p:txBody>
          <a:bodyPr/>
          <a:lstStyle/>
          <a:p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7" y="570944"/>
            <a:ext cx="5237937" cy="6287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84" y="764704"/>
            <a:ext cx="4883544" cy="29818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3534794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19974" cy="369332"/>
          </a:xfrm>
        </p:spPr>
        <p:txBody>
          <a:bodyPr/>
          <a:lstStyle/>
          <a:p>
            <a:r>
              <a:rPr lang="en-US" altLang="ko-KR" dirty="0" smtClean="0"/>
              <a:t>Crate database, create table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268760"/>
            <a:ext cx="8059241" cy="48140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0450036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2260234" cy="369332"/>
          </a:xfrm>
        </p:spPr>
        <p:txBody>
          <a:bodyPr/>
          <a:lstStyle/>
          <a:p>
            <a:r>
              <a:rPr lang="ko-KR" altLang="en-US" dirty="0" smtClean="0"/>
              <a:t>데이터 스토리지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24" y="1916833"/>
            <a:ext cx="4859436" cy="389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4044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72179" cy="369332"/>
          </a:xfrm>
        </p:spPr>
        <p:txBody>
          <a:bodyPr/>
          <a:lstStyle/>
          <a:p>
            <a:r>
              <a:rPr lang="en-US" altLang="ko-KR" dirty="0" smtClean="0"/>
              <a:t>Insert, select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908720"/>
            <a:ext cx="9384357" cy="5716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7028666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직사각형 2"/>
          <p:cNvSpPr>
            <a:spLocks noChangeArrowheads="1"/>
          </p:cNvSpPr>
          <p:nvPr/>
        </p:nvSpPr>
        <p:spPr bwMode="auto">
          <a:xfrm>
            <a:off x="44997" y="833436"/>
            <a:ext cx="5094288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lang="ko-KR" altLang="en-US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데이터베이스 생성</a:t>
            </a:r>
            <a:r>
              <a:rPr lang="en-US" altLang="ko-KR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테이블 생성 그리고 레코드 추가</a:t>
            </a:r>
          </a:p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endParaRPr lang="ko-KR" altLang="en-US" sz="1600" b="1" dirty="0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843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142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실행 화면</a:t>
            </a:r>
          </a:p>
        </p:txBody>
      </p:sp>
      <p:sp>
        <p:nvSpPr>
          <p:cNvPr id="3584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60" y="407194"/>
            <a:ext cx="3495675" cy="6153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08" y="1268760"/>
            <a:ext cx="2853971" cy="494074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8324998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404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1" name="Rectangle 3"/>
          <p:cNvSpPr>
            <a:spLocks noChangeArrowheads="1"/>
          </p:cNvSpPr>
          <p:nvPr/>
        </p:nvSpPr>
        <p:spPr bwMode="auto">
          <a:xfrm>
            <a:off x="1285875" y="2741613"/>
            <a:ext cx="796802" cy="8314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32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8-2</a:t>
            </a:r>
            <a:r>
              <a:rPr lang="en-US" altLang="ko-KR" sz="3200" i="1" dirty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.</a:t>
            </a:r>
          </a:p>
        </p:txBody>
      </p:sp>
      <p:sp>
        <p:nvSpPr>
          <p:cNvPr id="44042" name="Text Box 6"/>
          <p:cNvSpPr txBox="1">
            <a:spLocks noChangeArrowheads="1"/>
          </p:cNvSpPr>
          <p:nvPr/>
        </p:nvSpPr>
        <p:spPr bwMode="auto">
          <a:xfrm>
            <a:off x="2443163" y="2828637"/>
            <a:ext cx="71643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헬퍼클래스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이용하기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52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CH9.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255973" cy="369332"/>
          </a:xfrm>
        </p:spPr>
        <p:txBody>
          <a:bodyPr/>
          <a:lstStyle/>
          <a:p>
            <a:r>
              <a:rPr lang="en-US" altLang="ko-KR" dirty="0" err="1" smtClean="0"/>
              <a:t>SqLiteOpenHelper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2"/>
          <p:cNvSpPr>
            <a:spLocks noChangeArrowheads="1"/>
          </p:cNvSpPr>
          <p:nvPr/>
        </p:nvSpPr>
        <p:spPr bwMode="auto">
          <a:xfrm>
            <a:off x="498393" y="692696"/>
            <a:ext cx="90011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SQLiteOpenHelper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클래스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데이터베이스를 만들거나 열기 위해 필요한 일들을 도와주는 역할을 함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7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3069" t="9772" r="14293" b="6649"/>
          <a:stretch/>
        </p:blipFill>
        <p:spPr>
          <a:xfrm>
            <a:off x="742984" y="1740504"/>
            <a:ext cx="7596074" cy="4136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-1" r="56372" b="45489"/>
          <a:stretch/>
        </p:blipFill>
        <p:spPr>
          <a:xfrm>
            <a:off x="7190656" y="1782657"/>
            <a:ext cx="3096344" cy="13583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7842246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090863" cy="369332"/>
          </a:xfrm>
        </p:spPr>
        <p:txBody>
          <a:bodyPr/>
          <a:lstStyle/>
          <a:p>
            <a:r>
              <a:rPr lang="en-US" altLang="ko-KR" dirty="0" err="1" smtClean="0"/>
              <a:t>SQLiteOpenHelper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1022"/>
          <a:stretch/>
        </p:blipFill>
        <p:spPr bwMode="auto">
          <a:xfrm>
            <a:off x="246382" y="1000107"/>
            <a:ext cx="6625310" cy="540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612408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7760138" cy="369332"/>
          </a:xfrm>
        </p:spPr>
        <p:txBody>
          <a:bodyPr/>
          <a:lstStyle/>
          <a:p>
            <a:r>
              <a:rPr lang="en-US" altLang="ko-KR" dirty="0" smtClean="0"/>
              <a:t>Insert(), query(), update(), delete() </a:t>
            </a:r>
            <a:r>
              <a:rPr lang="ko-KR" altLang="en-US" dirty="0" smtClean="0"/>
              <a:t>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82" y="890523"/>
            <a:ext cx="9957370" cy="570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819649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71217" cy="369332"/>
          </a:xfrm>
        </p:spPr>
        <p:txBody>
          <a:bodyPr/>
          <a:lstStyle/>
          <a:p>
            <a:r>
              <a:rPr lang="ko-KR" altLang="en-US" dirty="0" smtClean="0"/>
              <a:t>데이터베이스 실습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0972" y="1124744"/>
            <a:ext cx="71673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SQLite </a:t>
            </a:r>
            <a:r>
              <a:rPr lang="ko-KR" altLang="en-US" sz="2000" dirty="0" smtClean="0"/>
              <a:t>데이터베이스를 이용하여 데이터를 저장하는 실습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학교 데이터베이스에 학생 테이블을 만들어 저장하고 조회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7036" y="2780928"/>
            <a:ext cx="31854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err="1" smtClean="0"/>
              <a:t>ReadDBActivity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Layout xml </a:t>
            </a:r>
            <a:r>
              <a:rPr lang="ko-KR" altLang="en-US" sz="2000" dirty="0" smtClean="0"/>
              <a:t>복사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DB Helper </a:t>
            </a:r>
            <a:r>
              <a:rPr lang="ko-KR" altLang="en-US" sz="2000" dirty="0" smtClean="0"/>
              <a:t>클래스 작성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err="1" smtClean="0"/>
              <a:t>MainActivity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err="1" smtClean="0"/>
              <a:t>ReadDBActivity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실</a:t>
            </a:r>
            <a:r>
              <a:rPr lang="ko-KR" altLang="en-US" sz="2000" dirty="0"/>
              <a:t>행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80" y="1916832"/>
            <a:ext cx="3035052" cy="46192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8836446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62045" cy="369332"/>
          </a:xfrm>
        </p:spPr>
        <p:txBody>
          <a:bodyPr/>
          <a:lstStyle/>
          <a:p>
            <a:r>
              <a:rPr lang="ko-KR" altLang="en-US" dirty="0" smtClean="0"/>
              <a:t>데이터베이스실습 </a:t>
            </a:r>
            <a:r>
              <a:rPr lang="en-US" altLang="ko-KR" dirty="0" smtClean="0"/>
              <a:t>– activity_main.xml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" y="1041826"/>
            <a:ext cx="5246553" cy="4764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271" y="1041826"/>
            <a:ext cx="5106729" cy="47647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7180497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34531" cy="369332"/>
          </a:xfrm>
        </p:spPr>
        <p:txBody>
          <a:bodyPr/>
          <a:lstStyle/>
          <a:p>
            <a:r>
              <a:rPr lang="en-US" altLang="ko-KR" dirty="0" smtClean="0"/>
              <a:t>DBHelper.java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12" y="724307"/>
            <a:ext cx="7375401" cy="6024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006590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28" y="1196752"/>
            <a:ext cx="7650207" cy="52565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88002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저장하는 방법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02578" y="1700808"/>
            <a:ext cx="8905419" cy="319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95164"/>
      </p:ext>
    </p:ext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1" y="1412776"/>
            <a:ext cx="7523905" cy="54881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473"/>
          <a:stretch/>
        </p:blipFill>
        <p:spPr>
          <a:xfrm>
            <a:off x="4927476" y="12781"/>
            <a:ext cx="5354900" cy="26241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1"/>
          <p:cNvSpPr txBox="1">
            <a:spLocks/>
          </p:cNvSpPr>
          <p:nvPr/>
        </p:nvSpPr>
        <p:spPr bwMode="auto">
          <a:xfrm>
            <a:off x="828675" y="201613"/>
            <a:ext cx="248157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/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5143500"/>
            <a:ext cx="3629025" cy="1714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7279792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4929188" y="332656"/>
            <a:ext cx="5143500" cy="37242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getColumnCount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getColumnIndex (String columnName)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 getColumnName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String[] getColumnNames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getCount ()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moveToNext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moveToPrevious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moveToFirst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moveToLast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 (int offset)</a:t>
            </a:r>
          </a:p>
          <a:p>
            <a:pPr algn="just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929188" y="4360863"/>
            <a:ext cx="5143500" cy="2354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 getString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short getShort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getInt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long getLong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float getFloat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double getDouble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byte[] getBlob (int columnIndex) </a:t>
            </a:r>
          </a:p>
        </p:txBody>
      </p:sp>
      <p:sp>
        <p:nvSpPr>
          <p:cNvPr id="6247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1768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커서의 메소드</a:t>
            </a:r>
          </a:p>
        </p:txBody>
      </p:sp>
      <p:sp>
        <p:nvSpPr>
          <p:cNvPr id="624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500063" y="1044575"/>
            <a:ext cx="4286250" cy="2247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 조회를 위해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SELECT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실행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결과값으로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Cursor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객체 리턴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getCount()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레코드 개수 확인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moveToNext()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하나씩 진행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getXXX()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값 확인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pic>
        <p:nvPicPr>
          <p:cNvPr id="62474" name="Picture 7" descr="D:\book\android\원고\images\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8800" y="4714875"/>
            <a:ext cx="11715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오른쪽 화살표 12"/>
          <p:cNvSpPr/>
          <p:nvPr/>
        </p:nvSpPr>
        <p:spPr>
          <a:xfrm flipH="1">
            <a:off x="2170113" y="4872038"/>
            <a:ext cx="928687" cy="285750"/>
          </a:xfrm>
          <a:prstGeom prst="rightArrow">
            <a:avLst/>
          </a:prstGeom>
          <a:solidFill>
            <a:srgbClr val="7030A0"/>
          </a:solidFill>
          <a:ln w="19050"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1563" y="4700588"/>
            <a:ext cx="1071562" cy="642937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Cursor</a:t>
            </a:r>
            <a:endParaRPr lang="ko-KR" altLang="en-US" sz="18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77" name="TextBox 14"/>
          <p:cNvSpPr txBox="1">
            <a:spLocks noChangeArrowheads="1"/>
          </p:cNvSpPr>
          <p:nvPr/>
        </p:nvSpPr>
        <p:spPr bwMode="auto">
          <a:xfrm>
            <a:off x="1636713" y="5572125"/>
            <a:ext cx="2005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rawQuery(“select …”)</a:t>
            </a:r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012" y="251356"/>
            <a:ext cx="5796715" cy="369332"/>
          </a:xfrm>
        </p:spPr>
        <p:txBody>
          <a:bodyPr/>
          <a:lstStyle/>
          <a:p>
            <a:r>
              <a:rPr lang="en-US" altLang="ko-KR" dirty="0" smtClean="0"/>
              <a:t>SQLite</a:t>
            </a:r>
            <a:r>
              <a:rPr lang="ko-KR" altLang="en-US" dirty="0" smtClean="0"/>
              <a:t>를 활용하는 클래스 및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28073"/>
              </p:ext>
            </p:extLst>
          </p:nvPr>
        </p:nvGraphicFramePr>
        <p:xfrm>
          <a:off x="462980" y="764704"/>
          <a:ext cx="9289032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49">
                  <a:extLst>
                    <a:ext uri="{9D8B030D-6E8A-4147-A177-3AD203B41FA5}">
                      <a16:colId xmlns:a16="http://schemas.microsoft.com/office/drawing/2014/main" val="2114451327"/>
                    </a:ext>
                  </a:extLst>
                </a:gridCol>
                <a:gridCol w="2780181">
                  <a:extLst>
                    <a:ext uri="{9D8B030D-6E8A-4147-A177-3AD203B41FA5}">
                      <a16:colId xmlns:a16="http://schemas.microsoft.com/office/drawing/2014/main" val="2275431345"/>
                    </a:ext>
                  </a:extLst>
                </a:gridCol>
                <a:gridCol w="4221402">
                  <a:extLst>
                    <a:ext uri="{9D8B030D-6E8A-4147-A177-3AD203B41FA5}">
                      <a16:colId xmlns:a16="http://schemas.microsoft.com/office/drawing/2014/main" val="140618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또는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146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SQLiteOpenHelper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생성자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35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onCreate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658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onUpgrade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삭제 후 다시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538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getReadableDatabase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읽기전용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열기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SQLiteDatabase</a:t>
                      </a:r>
                      <a:r>
                        <a:rPr lang="ko-KR" altLang="en-US" dirty="0" smtClean="0"/>
                        <a:t>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79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getWritableDatabase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읽기쓰기</a:t>
                      </a:r>
                      <a:r>
                        <a:rPr lang="ko-KR" altLang="en-US" dirty="0" smtClean="0"/>
                        <a:t> 전용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열기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SQLiteDatabase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8749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SQLiteDatabase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execSQL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SQL</a:t>
                      </a:r>
                      <a:r>
                        <a:rPr lang="ko-KR" altLang="en-US" dirty="0" smtClean="0"/>
                        <a:t>문 실행</a:t>
                      </a:r>
                      <a:r>
                        <a:rPr lang="en-US" altLang="ko-KR" dirty="0" smtClean="0"/>
                        <a:t>(insert, update, delete)</a:t>
                      </a:r>
                      <a:r>
                        <a:rPr lang="ko-KR" altLang="en-US" dirty="0" smtClean="0"/>
                        <a:t>실행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708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close()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닫기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511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query(), </a:t>
                      </a:r>
                      <a:r>
                        <a:rPr lang="en-US" altLang="ko-KR" dirty="0" err="1" smtClean="0"/>
                        <a:t>rawQuery</a:t>
                      </a:r>
                      <a:r>
                        <a:rPr lang="en-US" altLang="ko-KR" dirty="0" smtClean="0"/>
                        <a:t>()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를 실행 후 커서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1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insert(), update(),</a:t>
                      </a:r>
                      <a:r>
                        <a:rPr lang="en-US" altLang="ko-KR" baseline="0" dirty="0" smtClean="0"/>
                        <a:t> delete()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Insert, update, delete </a:t>
                      </a:r>
                      <a:r>
                        <a:rPr lang="ko-KR" altLang="en-US" dirty="0" smtClean="0"/>
                        <a:t>실행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344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Cursor </a:t>
                      </a:r>
                      <a:r>
                        <a:rPr lang="ko-KR" altLang="en-US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moveToFirst</a:t>
                      </a:r>
                      <a:r>
                        <a:rPr lang="en-US" altLang="ko-KR" dirty="0" smtClean="0"/>
                        <a:t>(), </a:t>
                      </a:r>
                      <a:r>
                        <a:rPr lang="en-US" altLang="ko-KR" dirty="0" err="1" smtClean="0"/>
                        <a:t>moveToLast</a:t>
                      </a:r>
                      <a:r>
                        <a:rPr lang="en-US" altLang="ko-KR" dirty="0" smtClean="0"/>
                        <a:t>(),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moveToNext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커서의 제일 첫 행으로 이동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커서의 제일 마지막 행으로 이동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현재 커서의 다음 행으로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18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786734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5463" y="2543175"/>
            <a:ext cx="9288462" cy="360045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991" name="직사각형 2"/>
          <p:cNvSpPr>
            <a:spLocks noChangeArrowheads="1"/>
          </p:cNvSpPr>
          <p:nvPr/>
        </p:nvSpPr>
        <p:spPr bwMode="auto">
          <a:xfrm>
            <a:off x="3468688" y="5365750"/>
            <a:ext cx="39592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데이터베이스 파일의 저장 위치</a:t>
            </a:r>
          </a:p>
          <a:p>
            <a:pPr algn="ctr" eaLnBrk="1" latinLnBrk="1" hangingPunct="1"/>
            <a:endParaRPr lang="ko-KR" altLang="en-US" b="1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205413" y="2254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996" name="_x198823400" descr="P08_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2903538"/>
            <a:ext cx="64706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7" name="_x197198840" descr="P08_005"/>
          <p:cNvPicPr>
            <a:picLocks noChangeAspect="1" noChangeArrowheads="1"/>
          </p:cNvPicPr>
          <p:nvPr/>
        </p:nvPicPr>
        <p:blipFill>
          <a:blip r:embed="rId4" cstate="print"/>
          <a:srcRect l="2" r="21313"/>
          <a:stretch>
            <a:fillRect/>
          </a:stretch>
        </p:blipFill>
        <p:spPr bwMode="auto">
          <a:xfrm>
            <a:off x="4819650" y="3349625"/>
            <a:ext cx="45720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8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저장 위치</a:t>
            </a:r>
          </a:p>
        </p:txBody>
      </p:sp>
      <p:sp>
        <p:nvSpPr>
          <p:cNvPr id="419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11699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데이터베이스는 하나의 파일로 저장됨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내장 메모리에 저장되는 데이터베이스 파일은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/data/data/&lt;package_name&gt;/databases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폴더에 저장되며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SD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카드와 같은 외장 메모리에 저장할 수도 있음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97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4" y="2741613"/>
            <a:ext cx="833289" cy="8314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32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8-1</a:t>
            </a:r>
            <a:r>
              <a:rPr lang="en-US" altLang="ko-KR" sz="3200" i="1" dirty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.</a:t>
            </a: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2007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데이터베이스란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직사각형 2"/>
          <p:cNvSpPr>
            <a:spLocks noChangeArrowheads="1"/>
          </p:cNvSpPr>
          <p:nvPr/>
        </p:nvSpPr>
        <p:spPr bwMode="auto">
          <a:xfrm>
            <a:off x="606996" y="836712"/>
            <a:ext cx="9433048" cy="443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</a:t>
            </a:r>
            <a:endParaRPr kumimoji="0" lang="en-US" altLang="ko-KR" sz="2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여러 개의 테이블을 담고 있는 하나의 그릇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역할</a:t>
            </a:r>
            <a:r>
              <a:rPr kumimoji="0" lang="en-US" altLang="ko-KR" sz="18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. </a:t>
            </a:r>
            <a:r>
              <a:rPr kumimoji="0" lang="ko-KR" altLang="en-US" sz="18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많은 양의 데이터를 체계적 관리</a:t>
            </a:r>
            <a:endParaRPr kumimoji="0" lang="en-US" altLang="ko-KR" sz="18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(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도서관 데이터베이스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생활기록부 데이터베이스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쇼핑몰 데이터베이스 등등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)</a:t>
            </a: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테이블</a:t>
            </a:r>
            <a:endParaRPr kumimoji="0" lang="en-US" altLang="ko-KR" sz="28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행과 열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로 이루어져 있다</a:t>
            </a:r>
            <a:endParaRPr kumimoji="0" lang="en-US" altLang="ko-KR" sz="18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•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도서관데이터베이스 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–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책테이블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대여테이블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회원테이블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…</a:t>
            </a: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•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생활기록부데이터베이스 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–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학생테이블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교사테이블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교과목테이블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성적테이블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..</a:t>
            </a: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•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쇼핑몰데이터베이스 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–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상품테이블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판매테이블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회원테이블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…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9473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22752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데이터베이스란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6659" cy="369332"/>
          </a:xfrm>
        </p:spPr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66" y="890192"/>
            <a:ext cx="688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생활기록부 데이터베이스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봉사활동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동아리 등등의 테이블이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err="1" smtClean="0"/>
              <a:t>학생테이블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필드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과 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레코드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78058"/>
              </p:ext>
            </p:extLst>
          </p:nvPr>
        </p:nvGraphicFramePr>
        <p:xfrm>
          <a:off x="1615108" y="1995848"/>
          <a:ext cx="66247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763">
                  <a:extLst>
                    <a:ext uri="{9D8B030D-6E8A-4147-A177-3AD203B41FA5}">
                      <a16:colId xmlns:a16="http://schemas.microsoft.com/office/drawing/2014/main" val="1025809318"/>
                    </a:ext>
                  </a:extLst>
                </a:gridCol>
                <a:gridCol w="1225605">
                  <a:extLst>
                    <a:ext uri="{9D8B030D-6E8A-4147-A177-3AD203B41FA5}">
                      <a16:colId xmlns:a16="http://schemas.microsoft.com/office/drawing/2014/main" val="88921921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007800377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1839174622"/>
                    </a:ext>
                  </a:extLst>
                </a:gridCol>
              </a:tblGrid>
              <a:tr h="139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9335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010-2345-7890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84373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구지현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010-1234-6890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277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010-9866-3232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0989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홍성은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010-3828-7483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31011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H="1">
            <a:off x="2775526" y="1484784"/>
            <a:ext cx="2042569" cy="48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384490" y="1484784"/>
            <a:ext cx="542985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215508" y="1412776"/>
            <a:ext cx="72008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" idx="2"/>
          </p:cNvCxnSpPr>
          <p:nvPr/>
        </p:nvCxnSpPr>
        <p:spPr>
          <a:xfrm>
            <a:off x="5364645" y="1470178"/>
            <a:ext cx="1171794" cy="49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9444" y="1162401"/>
            <a:ext cx="145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컬럼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필드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481" y="22038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레코드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1" idx="2"/>
          </p:cNvCxnSpPr>
          <p:nvPr/>
        </p:nvCxnSpPr>
        <p:spPr>
          <a:xfrm flipV="1">
            <a:off x="786119" y="2499904"/>
            <a:ext cx="794542" cy="1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" idx="2"/>
            <a:endCxn id="5" idx="1"/>
          </p:cNvCxnSpPr>
          <p:nvPr/>
        </p:nvCxnSpPr>
        <p:spPr>
          <a:xfrm>
            <a:off x="786119" y="2511616"/>
            <a:ext cx="828989" cy="39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1" idx="2"/>
          </p:cNvCxnSpPr>
          <p:nvPr/>
        </p:nvCxnSpPr>
        <p:spPr>
          <a:xfrm>
            <a:off x="786119" y="2511616"/>
            <a:ext cx="828989" cy="7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</p:cNvCxnSpPr>
          <p:nvPr/>
        </p:nvCxnSpPr>
        <p:spPr>
          <a:xfrm>
            <a:off x="786119" y="2511616"/>
            <a:ext cx="828989" cy="116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_x217800664" descr="EMB0000165859a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87" y="4165931"/>
            <a:ext cx="7997097" cy="25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2786" y="4003983"/>
            <a:ext cx="4945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도서관 데이터베이스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등등의 테이블이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err="1" smtClean="0"/>
              <a:t>책테이블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필드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과 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레코드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8846900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8026941" cy="369332"/>
          </a:xfrm>
        </p:spPr>
        <p:txBody>
          <a:bodyPr/>
          <a:lstStyle/>
          <a:p>
            <a:r>
              <a:rPr lang="en-US" altLang="ko-KR" dirty="0" smtClean="0"/>
              <a:t> SQL(Structured Query Language) – </a:t>
            </a:r>
            <a:r>
              <a:rPr lang="ko-KR" altLang="en-US" dirty="0" smtClean="0"/>
              <a:t>구조화된 질의 언어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16479"/>
              </p:ext>
            </p:extLst>
          </p:nvPr>
        </p:nvGraphicFramePr>
        <p:xfrm>
          <a:off x="390972" y="1628800"/>
          <a:ext cx="9217023" cy="466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38783196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947904558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3245943319"/>
                    </a:ext>
                  </a:extLst>
                </a:gridCol>
              </a:tblGrid>
              <a:tr h="4998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35411"/>
                  </a:ext>
                </a:extLst>
              </a:tr>
              <a:tr h="83155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정의 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제공하는 컬럼 이름을 가지고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테이블을 생성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사용자는 컬럼의 데이터 타입도 지정해야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9356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테이블에서 컬럼을 추가하거나 삭제한다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테이블수정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93144"/>
                  </a:ext>
                </a:extLst>
              </a:tr>
              <a:tr h="8315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테이블의 모든 레코드를 제거하고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테이블</a:t>
                      </a:r>
                      <a:r>
                        <a:rPr lang="ko-KR" altLang="en-US" dirty="0" smtClean="0"/>
                        <a:t> 자체를 데이터베이스로부터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87239"/>
                  </a:ext>
                </a:extLst>
              </a:tr>
              <a:tr h="4998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조작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새로운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</a:t>
                      </a:r>
                      <a:r>
                        <a:rPr lang="ko-KR" altLang="en-US" dirty="0" smtClean="0"/>
                        <a:t>를 테이블에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80338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테이블에서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</a:t>
                      </a:r>
                      <a:r>
                        <a:rPr lang="ko-KR" altLang="en-US" dirty="0" smtClean="0"/>
                        <a:t>의 값을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42605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</a:t>
                      </a:r>
                      <a:r>
                        <a:rPr lang="ko-KR" altLang="en-US" dirty="0" smtClean="0"/>
                        <a:t>를 테이블에서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10674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SELECT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테이블로부터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레코드를 조회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5339"/>
                  </a:ext>
                </a:extLst>
              </a:tr>
            </a:tbl>
          </a:graphicData>
        </a:graphic>
      </p:graphicFrame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606996" y="836712"/>
            <a:ext cx="9433048" cy="49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관계형 데이터베이스에서 사용하기 위하여 설계된 언어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06500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426165" cy="369332"/>
          </a:xfrm>
        </p:spPr>
        <p:txBody>
          <a:bodyPr/>
          <a:lstStyle/>
          <a:p>
            <a:r>
              <a:rPr lang="ko-KR" altLang="en-US" dirty="0" err="1" smtClean="0"/>
              <a:t>결과집합</a:t>
            </a:r>
            <a:r>
              <a:rPr lang="en-US" altLang="ko-KR" dirty="0" smtClean="0"/>
              <a:t>(Result Sets)</a:t>
            </a:r>
            <a:r>
              <a:rPr lang="ko-KR" altLang="en-US" dirty="0" smtClean="0"/>
              <a:t>과 커서</a:t>
            </a:r>
            <a:r>
              <a:rPr lang="en-US" altLang="ko-KR" dirty="0" smtClean="0"/>
              <a:t>(Cursors)</a:t>
            </a:r>
            <a:endParaRPr lang="ko-KR" altLang="en-US" dirty="0"/>
          </a:p>
        </p:txBody>
      </p:sp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606996" y="836713"/>
            <a:ext cx="936104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결과집합</a:t>
            </a:r>
            <a:endParaRPr kumimoji="0" lang="en-US" altLang="ko-KR" sz="2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쿼리의 조건을 만족하는 </a:t>
            </a:r>
            <a:r>
              <a:rPr kumimoji="0" lang="ko-KR" altLang="en-US" sz="18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레코드들의 집합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이다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</a:t>
            </a: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커서</a:t>
            </a:r>
            <a:endParaRPr kumimoji="0" lang="en-US" altLang="ko-KR" sz="28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결과집합에서 사용자는 커서를 사용하여 한번에 한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레코드씩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데이터에 접근할 수 </a:t>
            </a:r>
            <a:endParaRPr kumimoji="0" lang="en-US" altLang="ko-KR" sz="18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있다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 </a:t>
            </a:r>
            <a:r>
              <a:rPr kumimoji="0" lang="ko-KR" altLang="en-US" sz="18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결과집합에</a:t>
            </a:r>
            <a:r>
              <a:rPr kumimoji="0" lang="ko-KR" altLang="en-US" sz="18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 대한 </a:t>
            </a:r>
            <a:r>
              <a:rPr kumimoji="0" lang="ko-KR" altLang="en-US" sz="18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포인터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라고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생각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3631332" y="4005064"/>
            <a:ext cx="3096344" cy="2448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979488"/>
              </p:ext>
            </p:extLst>
          </p:nvPr>
        </p:nvGraphicFramePr>
        <p:xfrm>
          <a:off x="3847356" y="4797152"/>
          <a:ext cx="26642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9">
                  <a:extLst>
                    <a:ext uri="{9D8B030D-6E8A-4147-A177-3AD203B41FA5}">
                      <a16:colId xmlns:a16="http://schemas.microsoft.com/office/drawing/2014/main" val="1698132466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3195558791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1724015773"/>
                    </a:ext>
                  </a:extLst>
                </a:gridCol>
              </a:tblGrid>
              <a:tr h="30603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 집합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1765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00818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2504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4541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415308" y="5445224"/>
            <a:ext cx="3456384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9164" y="55433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커서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>
            <a:off x="2662903" y="5697252"/>
            <a:ext cx="75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85707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만들기 구조 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77838" y="802734"/>
            <a:ext cx="9358312" cy="86177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1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단계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 생성 </a:t>
            </a:r>
            <a:r>
              <a:rPr kumimoji="0"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 2</a:t>
            </a:r>
            <a:r>
              <a:rPr kumimoji="0"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단계 </a:t>
            </a:r>
            <a:r>
              <a:rPr kumimoji="0"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: </a:t>
            </a:r>
            <a:r>
              <a:rPr kumimoji="0"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테이블 생성 </a:t>
            </a:r>
            <a:r>
              <a:rPr kumimoji="0"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 3</a:t>
            </a:r>
            <a:r>
              <a:rPr kumimoji="0"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단계 </a:t>
            </a:r>
            <a:r>
              <a:rPr kumimoji="0"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: </a:t>
            </a:r>
            <a:r>
              <a:rPr kumimoji="0"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레코드 추가</a:t>
            </a:r>
            <a:endParaRPr kumimoji="0" lang="en-US" altLang="ko-KR" sz="1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테이블 생성과 레코드 추가는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문을 만들어 실행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(create table … &amp; insert into </a:t>
            </a:r>
            <a:r>
              <a:rPr kumimoji="0"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…)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0188" y="3930923"/>
            <a:ext cx="7313612" cy="2594421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5280" y="3578338"/>
            <a:ext cx="24618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 : </a:t>
            </a:r>
            <a:r>
              <a:rPr lang="en-US" altLang="ko-KR" sz="1800" b="1" dirty="0" err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shop.db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8813" y="4238551"/>
            <a:ext cx="6456362" cy="2142777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8837" y="3930923"/>
            <a:ext cx="2871788" cy="3698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customer …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27275" y="4460801"/>
            <a:ext cx="5629275" cy="760412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2388" y="4292526"/>
            <a:ext cx="2408237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 customer …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562" name="Picture 2" descr="Misc Database 3 ico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92331" y="3605136"/>
            <a:ext cx="6429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4" descr="Actions insert table ico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3086" y="4135362"/>
            <a:ext cx="79533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2665413" y="4721151"/>
            <a:ext cx="1522412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79913" y="4721151"/>
            <a:ext cx="1522412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94412" y="4721151"/>
            <a:ext cx="1862137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010-7788-1234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27275" y="5460926"/>
            <a:ext cx="5629275" cy="760412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3975" y="5311701"/>
            <a:ext cx="2406650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 customer …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67000" y="5721276"/>
            <a:ext cx="1520825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Mike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81500" y="5721276"/>
            <a:ext cx="1520825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35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96000" y="5721276"/>
            <a:ext cx="1860549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010-7777-2233</a:t>
            </a:r>
          </a:p>
        </p:txBody>
      </p:sp>
      <p:sp>
        <p:nvSpPr>
          <p:cNvPr id="235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0188" y="1484784"/>
            <a:ext cx="7501734" cy="21287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endParaRPr kumimoji="0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</a:t>
            </a:r>
            <a:r>
              <a:rPr kumimoji="0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reate </a:t>
            </a:r>
            <a:r>
              <a:rPr kumimoji="0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dababase</a:t>
            </a:r>
            <a:r>
              <a:rPr kumimoji="0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shop;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endParaRPr kumimoji="0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create table customer 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(_id integer primary key </a:t>
            </a:r>
            <a:r>
              <a:rPr kumimoji="0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autoincrement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                            name text,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                            age integer,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                            phone text);</a:t>
            </a:r>
            <a:endParaRPr kumimoji="0"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33441</TotalTime>
  <Words>1111</Words>
  <Application>Microsoft Office PowerPoint</Application>
  <PresentationFormat>35mm 슬라이드</PresentationFormat>
  <Paragraphs>271</Paragraphs>
  <Slides>33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PowerPoint 프레젠테이션</vt:lpstr>
      <vt:lpstr>데이터 스토리지</vt:lpstr>
      <vt:lpstr>데이터를 저장하는 방법</vt:lpstr>
      <vt:lpstr>PowerPoint 프레젠테이션</vt:lpstr>
      <vt:lpstr>데이터베이스란?</vt:lpstr>
      <vt:lpstr>데이터베이스</vt:lpstr>
      <vt:lpstr> SQL(Structured Query Language) – 구조화된 질의 언어</vt:lpstr>
      <vt:lpstr>결과집합(Result Sets)과 커서(Cursors)</vt:lpstr>
      <vt:lpstr>데이터베이스 만들기 구조 </vt:lpstr>
      <vt:lpstr>칼럼 참조용 데이터 타입</vt:lpstr>
      <vt:lpstr>테이블 생성과 레코드 추가를 위한 SQL 문법</vt:lpstr>
      <vt:lpstr>데이터 조회 – SELECT SQL</vt:lpstr>
      <vt:lpstr>데이터베이스 관리도구</vt:lpstr>
      <vt:lpstr>데이터베이스 관리도구</vt:lpstr>
      <vt:lpstr>안드로이드에서의 데이터베이스</vt:lpstr>
      <vt:lpstr>안드로이드에서 데이터베이스 사용하는 2가지 방법</vt:lpstr>
      <vt:lpstr>XML 레이아웃 만들기</vt:lpstr>
      <vt:lpstr>MainActivity</vt:lpstr>
      <vt:lpstr>Crate database, create table</vt:lpstr>
      <vt:lpstr>Insert, select</vt:lpstr>
      <vt:lpstr>실행 화면</vt:lpstr>
      <vt:lpstr>PowerPoint 프레젠테이션</vt:lpstr>
      <vt:lpstr>SqLiteOpenHelper 클래스 </vt:lpstr>
      <vt:lpstr>SQLiteOpenHelper클래스</vt:lpstr>
      <vt:lpstr>Insert(), query(), update(), delete() 함수 이용</vt:lpstr>
      <vt:lpstr>데이터베이스 실습</vt:lpstr>
      <vt:lpstr>데이터베이스실습 – activity_main.xml</vt:lpstr>
      <vt:lpstr>DBHelper.java</vt:lpstr>
      <vt:lpstr>MainActivity.java</vt:lpstr>
      <vt:lpstr>PowerPoint 프레젠테이션</vt:lpstr>
      <vt:lpstr>커서의 메소드</vt:lpstr>
      <vt:lpstr>SQLite를 활용하는 클래스 및 메소드 정리</vt:lpstr>
      <vt:lpstr>데이터베이스 저장 위치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3304</cp:revision>
  <dcterms:modified xsi:type="dcterms:W3CDTF">2019-04-23T07:12:46Z</dcterms:modified>
</cp:coreProperties>
</file>