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0"/>
  </p:notesMasterIdLst>
  <p:handoutMasterIdLst>
    <p:handoutMasterId r:id="rId41"/>
  </p:handoutMasterIdLst>
  <p:sldIdLst>
    <p:sldId id="1168" r:id="rId3"/>
    <p:sldId id="1335" r:id="rId4"/>
    <p:sldId id="1336" r:id="rId5"/>
    <p:sldId id="1337" r:id="rId6"/>
    <p:sldId id="1338" r:id="rId7"/>
    <p:sldId id="1339" r:id="rId8"/>
    <p:sldId id="1373" r:id="rId9"/>
    <p:sldId id="1389" r:id="rId10"/>
    <p:sldId id="1371" r:id="rId11"/>
    <p:sldId id="1372" r:id="rId12"/>
    <p:sldId id="1370" r:id="rId13"/>
    <p:sldId id="1340" r:id="rId14"/>
    <p:sldId id="1341" r:id="rId15"/>
    <p:sldId id="1354" r:id="rId16"/>
    <p:sldId id="1342" r:id="rId17"/>
    <p:sldId id="1112" r:id="rId18"/>
    <p:sldId id="1390" r:id="rId19"/>
    <p:sldId id="1213" r:id="rId20"/>
    <p:sldId id="1343" r:id="rId21"/>
    <p:sldId id="1344" r:id="rId22"/>
    <p:sldId id="1345" r:id="rId23"/>
    <p:sldId id="1346" r:id="rId24"/>
    <p:sldId id="1396" r:id="rId25"/>
    <p:sldId id="1347" r:id="rId26"/>
    <p:sldId id="1395" r:id="rId27"/>
    <p:sldId id="1348" r:id="rId28"/>
    <p:sldId id="1349" r:id="rId29"/>
    <p:sldId id="1350" r:id="rId30"/>
    <p:sldId id="1351" r:id="rId31"/>
    <p:sldId id="1352" r:id="rId32"/>
    <p:sldId id="1353" r:id="rId33"/>
    <p:sldId id="1384" r:id="rId34"/>
    <p:sldId id="1385" r:id="rId35"/>
    <p:sldId id="1386" r:id="rId36"/>
    <p:sldId id="1387" r:id="rId37"/>
    <p:sldId id="1388" r:id="rId38"/>
    <p:sldId id="1300" r:id="rId39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83729" autoAdjust="0"/>
  </p:normalViewPr>
  <p:slideViewPr>
    <p:cSldViewPr>
      <p:cViewPr varScale="1">
        <p:scale>
          <a:sx n="103" d="100"/>
          <a:sy n="103" d="100"/>
        </p:scale>
        <p:origin x="126" y="53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fontAlgn="base" latinLnBrk="1" hangingPunct="1">
              <a:defRPr sz="120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525DFBC-813A-4272-AE2C-F449B808AC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166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00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6851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6851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542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6851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62730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3575" y="981075"/>
            <a:ext cx="6007100" cy="4003675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5118100"/>
            <a:ext cx="6016625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1829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4936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4547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31321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8822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732964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3877949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71106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39587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25729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08134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811263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19964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40044344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92594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2511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9343222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5821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23090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9035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7707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6511004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951144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latinLnBrk="1" hangingPunct="1">
              <a:defRPr/>
            </a:pPr>
            <a:r>
              <a:rPr lang="en-US" altLang="ko-KR" sz="1200" smtClean="0">
                <a:latin typeface="Calibri" panose="020F0502020204030204" pitchFamily="34" charset="0"/>
                <a:ea typeface="새굴림" panose="02030600000101010101" pitchFamily="18" charset="-127"/>
              </a:rPr>
              <a:t>- </a:t>
            </a:r>
            <a:fld id="{730C2D2C-FEBF-4BEC-A1FC-8BE193D35AE0}" type="slidenum">
              <a:rPr lang="ko-KR" altLang="en-US" sz="1200" smtClean="0">
                <a:latin typeface="Calibri" panose="020F0502020204030204" pitchFamily="34" charset="0"/>
                <a:ea typeface="새굴림" panose="02030600000101010101" pitchFamily="18" charset="-127"/>
              </a:rPr>
              <a:pPr algn="ctr" eaLnBrk="1" fontAlgn="b" latinLnBrk="1" hangingPunct="1">
                <a:defRPr/>
              </a:pPr>
              <a:t>‹#›</a:t>
            </a:fld>
            <a:r>
              <a:rPr lang="en-US" altLang="ko-KR" sz="1200" smtClean="0">
                <a:latin typeface="Calibri" panose="020F0502020204030204" pitchFamily="34" charset="0"/>
                <a:ea typeface="새굴림" panose="02030600000101010101" pitchFamily="18" charset="-127"/>
              </a:rPr>
              <a:t> -</a:t>
            </a:r>
            <a:endParaRPr lang="ko-KR" altLang="en-US" sz="1200" smtClean="0">
              <a:latin typeface="Calibri" panose="020F0502020204030204" pitchFamily="34" charset="0"/>
              <a:ea typeface="새굴림" panose="02030600000101010101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832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3" name="Rectangle 3"/>
          <p:cNvSpPr>
            <a:spLocks noChangeArrowheads="1"/>
          </p:cNvSpPr>
          <p:nvPr/>
        </p:nvSpPr>
        <p:spPr bwMode="auto">
          <a:xfrm>
            <a:off x="1111052" y="2741613"/>
            <a:ext cx="1008111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16.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5834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액션바와</a:t>
            </a: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메뉴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5844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1196752"/>
            <a:ext cx="10049272" cy="45375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395389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832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3" name="Rectangle 3"/>
          <p:cNvSpPr>
            <a:spLocks noChangeArrowheads="1"/>
          </p:cNvSpPr>
          <p:nvPr/>
        </p:nvSpPr>
        <p:spPr bwMode="auto">
          <a:xfrm>
            <a:off x="679004" y="2758050"/>
            <a:ext cx="1546245" cy="9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12-2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5834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API level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과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하위호환성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5844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644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994829" cy="369332"/>
          </a:xfrm>
        </p:spPr>
        <p:txBody>
          <a:bodyPr/>
          <a:lstStyle/>
          <a:p>
            <a:r>
              <a:rPr lang="ko-KR" altLang="en-US" dirty="0" smtClean="0"/>
              <a:t>안드로이드 </a:t>
            </a:r>
            <a:r>
              <a:rPr lang="en-US" altLang="ko-KR" dirty="0" smtClean="0"/>
              <a:t>API level</a:t>
            </a:r>
            <a:r>
              <a:rPr lang="ko-KR" altLang="en-US" dirty="0" smtClean="0"/>
              <a:t>과 하위 호환성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3060" y="980728"/>
            <a:ext cx="6675512" cy="5398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4024785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2" y="692696"/>
            <a:ext cx="8077720" cy="5693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l="2345" r="7401" b="5462"/>
          <a:stretch/>
        </p:blipFill>
        <p:spPr>
          <a:xfrm>
            <a:off x="4711451" y="3789040"/>
            <a:ext cx="5544617" cy="1246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114098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832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3" name="Rectangle 3"/>
          <p:cNvSpPr>
            <a:spLocks noChangeArrowheads="1"/>
          </p:cNvSpPr>
          <p:nvPr/>
        </p:nvSpPr>
        <p:spPr bwMode="auto">
          <a:xfrm>
            <a:off x="751012" y="2708920"/>
            <a:ext cx="1460499" cy="9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12-3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5834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메뉴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5844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8363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615553" cy="369332"/>
          </a:xfrm>
        </p:spPr>
        <p:txBody>
          <a:bodyPr/>
          <a:lstStyle/>
          <a:p>
            <a:r>
              <a:rPr lang="ko-KR" altLang="en-US" dirty="0" smtClean="0"/>
              <a:t>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956" y="908720"/>
            <a:ext cx="9767301" cy="52565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193240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4988" y="3068638"/>
            <a:ext cx="9072562" cy="34321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 메뉴</a:t>
            </a:r>
            <a:endParaRPr lang="en-US" altLang="ko-KR" sz="1800" b="1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하드웨어 </a:t>
            </a: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눌렀을 때 나타나는 메뉴로 각각의 화면마다 설정된 주요 메뉴임</a:t>
            </a:r>
            <a:endParaRPr lang="en-US" altLang="ko-KR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4625" indent="-17462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 메뉴는 최대 </a:t>
            </a: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개까지의 메뉴 아이템을 포함할 수 있으며</a:t>
            </a: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이상의 메뉴 아이템을 추가하면 </a:t>
            </a: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"More"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메뉴 아이템으로 표시됨</a:t>
            </a:r>
            <a:endParaRPr lang="en-US" altLang="ko-KR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컨텍스트 메뉴</a:t>
            </a:r>
            <a:endParaRPr lang="en-US" altLang="ko-KR" sz="1800" b="1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길게 누르면 나타나는 메뉴로 텍스트뷰의 편집 상태를 바꾸거나 할 때 사용하는 메뉴임</a:t>
            </a:r>
            <a:endParaRPr lang="en-US" altLang="ko-KR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뷰에 설정하여 나타나게 할 수 있음</a:t>
            </a:r>
            <a:endParaRPr lang="en-US" altLang="ko-KR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988" y="1196975"/>
            <a:ext cx="9072562" cy="1655763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7876" name="TextBox 2"/>
          <p:cNvSpPr txBox="1">
            <a:spLocks noChangeArrowheads="1"/>
          </p:cNvSpPr>
          <p:nvPr/>
        </p:nvSpPr>
        <p:spPr bwMode="auto">
          <a:xfrm>
            <a:off x="679450" y="1268413"/>
            <a:ext cx="8856663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[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메뉴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] 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버튼은 안드로이드가 아이폰과 다른 특징을 보여주는 것 중의 하나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[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메뉴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] 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버튼을 누르면 숨어있던 메뉴가 보이게 되는데 이 메뉴를 애플리케이션에서 구현할 때는 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/>
            </a:r>
            <a:b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</a:b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옵션 메뉴</a:t>
            </a:r>
            <a:r>
              <a:rPr kumimoji="0"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(Option Menu)</a:t>
            </a: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라고 부름</a:t>
            </a:r>
            <a:endParaRPr kumimoji="0" lang="en-US" altLang="ko-KR" sz="1400" b="1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옵션 메뉴를 비롯해 안드로이드에서 제공하는 메뉴는 크게 두 가지임</a:t>
            </a:r>
            <a:endParaRPr kumimoji="0" lang="ko-KR" altLang="en-US" sz="14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4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안드로이드의 메뉴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7878" name="TextBox 13"/>
          <p:cNvSpPr txBox="1">
            <a:spLocks noChangeArrowheads="1"/>
          </p:cNvSpPr>
          <p:nvPr/>
        </p:nvSpPr>
        <p:spPr bwMode="auto">
          <a:xfrm>
            <a:off x="0" y="6442075"/>
            <a:ext cx="2406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액션바와 탭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내용 개체 틀 2"/>
          <p:cNvSpPr>
            <a:spLocks noGrp="1"/>
          </p:cNvSpPr>
          <p:nvPr>
            <p:ph idx="4294967295"/>
          </p:nvPr>
        </p:nvSpPr>
        <p:spPr>
          <a:xfrm>
            <a:off x="1028700" y="1071563"/>
            <a:ext cx="9258300" cy="2786062"/>
          </a:xfrm>
          <a:solidFill>
            <a:srgbClr val="FFFFFF"/>
          </a:solidFill>
        </p:spPr>
        <p:txBody>
          <a:bodyPr/>
          <a:lstStyle/>
          <a:p>
            <a:pPr marL="201613" indent="-20161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ko-KR" sz="1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onCreateOptionsMenu()</a:t>
            </a:r>
            <a:r>
              <a:rPr lang="ko-KR" altLang="en-US" sz="1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onCreateContextMenu() </a:t>
            </a:r>
            <a:r>
              <a:rPr lang="ko-KR" altLang="en-US" sz="1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 재정의</a:t>
            </a:r>
            <a:endParaRPr lang="en-US" altLang="ko-KR" sz="18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01613" indent="-20161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메뉴 선택 시의 이벤트 처리</a:t>
            </a:r>
            <a:endParaRPr lang="en-US" altLang="ko-KR" sz="18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85763" lvl="1" indent="-18256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컨텍스트 메뉴의 아이템 선택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onContextItemSelected() 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endParaRPr lang="en-US" altLang="ko-KR" sz="16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85763" lvl="1" indent="-18256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Char char="ü"/>
            </a:pP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onOptionsItemSelected() 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메소드와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onContextItemSelected() 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메소드는 모두 </a:t>
            </a:r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applyMenuChoice()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메소드로 위임되어 상위 클래스로 전달됨</a:t>
            </a:r>
            <a:endParaRPr lang="en-US" altLang="ko-KR" sz="16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01613" indent="-20161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endParaRPr lang="en-US" altLang="ko-KR" sz="16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01613" indent="-20161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endParaRPr lang="en-US" altLang="ko-KR" sz="18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01613" indent="-201613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endParaRPr lang="ko-KR" altLang="en-US" sz="18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143000" y="2857500"/>
            <a:ext cx="8286750" cy="250031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1600" b="1">
                <a:solidFill>
                  <a:srgbClr val="3E6CA4"/>
                </a:solidFill>
                <a:latin typeface="Calibri" pitchFamily="34" charset="0"/>
              </a:rPr>
              <a:t>@Override</a:t>
            </a:r>
          </a:p>
          <a:p>
            <a:pPr eaLnBrk="1" fontAlgn="b" latinLnBrk="1" hangingPunct="1">
              <a:defRPr/>
            </a:pPr>
            <a:r>
              <a:rPr lang="en-US" altLang="ko-KR" sz="1600" b="1">
                <a:solidFill>
                  <a:srgbClr val="3E6CA4"/>
                </a:solidFill>
                <a:latin typeface="Calibri" pitchFamily="34" charset="0"/>
              </a:rPr>
              <a:t>public boolean onOptionsItemSelected(MenuItem item) {</a:t>
            </a:r>
          </a:p>
          <a:p>
            <a:pPr eaLnBrk="1" fontAlgn="b" latinLnBrk="1" hangingPunct="1">
              <a:defRPr/>
            </a:pPr>
            <a:r>
              <a:rPr lang="en-US" altLang="ko-KR" sz="1600" b="1">
                <a:solidFill>
                  <a:srgbClr val="3E6CA4"/>
                </a:solidFill>
                <a:latin typeface="Calibri" pitchFamily="34" charset="0"/>
              </a:rPr>
              <a:t>        return (applyMenuChoice(item) || super.onOptionsItemSelected(item));</a:t>
            </a:r>
          </a:p>
          <a:p>
            <a:pPr eaLnBrk="1" fontAlgn="b" latinLnBrk="1" hangingPunct="1">
              <a:defRPr/>
            </a:pPr>
            <a:r>
              <a:rPr lang="en-US" altLang="ko-KR" sz="1600" b="1">
                <a:solidFill>
                  <a:srgbClr val="3E6CA4"/>
                </a:solidFill>
                <a:latin typeface="Calibri" pitchFamily="34" charset="0"/>
              </a:rPr>
              <a:t>}</a:t>
            </a:r>
          </a:p>
          <a:p>
            <a:pPr eaLnBrk="1" fontAlgn="b" latinLnBrk="1" hangingPunct="1">
              <a:defRPr/>
            </a:pPr>
            <a:endParaRPr lang="en-US" altLang="ko-KR" sz="1600" b="1">
              <a:solidFill>
                <a:srgbClr val="3E6CA4"/>
              </a:solidFill>
              <a:latin typeface="Calibri" pitchFamily="34" charset="0"/>
            </a:endParaRPr>
          </a:p>
          <a:p>
            <a:pPr eaLnBrk="1" fontAlgn="b" latinLnBrk="1" hangingPunct="1">
              <a:defRPr/>
            </a:pPr>
            <a:r>
              <a:rPr lang="en-US" altLang="ko-KR" sz="1600" b="1">
                <a:solidFill>
                  <a:srgbClr val="3E6CA4"/>
                </a:solidFill>
                <a:latin typeface="Calibri" pitchFamily="34" charset="0"/>
              </a:rPr>
              <a:t>@Override</a:t>
            </a:r>
          </a:p>
          <a:p>
            <a:pPr eaLnBrk="1" fontAlgn="b" latinLnBrk="1" hangingPunct="1">
              <a:defRPr/>
            </a:pPr>
            <a:r>
              <a:rPr lang="en-US" altLang="ko-KR" sz="1600" b="1">
                <a:solidFill>
                  <a:srgbClr val="3E6CA4"/>
                </a:solidFill>
                <a:latin typeface="Calibri" pitchFamily="34" charset="0"/>
              </a:rPr>
              <a:t>public boolean onContextItemSelected(MenuItem item) {</a:t>
            </a:r>
          </a:p>
          <a:p>
            <a:pPr eaLnBrk="1" fontAlgn="b" latinLnBrk="1" hangingPunct="1">
              <a:defRPr/>
            </a:pPr>
            <a:r>
              <a:rPr lang="en-US" altLang="ko-KR" sz="1600" b="1">
                <a:solidFill>
                  <a:srgbClr val="3E6CA4"/>
                </a:solidFill>
                <a:latin typeface="Calibri" pitchFamily="34" charset="0"/>
              </a:rPr>
              <a:t>        return (applyMenuChoice(item) || super.onContextItemSelected(item));</a:t>
            </a:r>
          </a:p>
          <a:p>
            <a:pPr eaLnBrk="1" fontAlgn="b" latinLnBrk="1" hangingPunct="1">
              <a:defRPr/>
            </a:pPr>
            <a:r>
              <a:rPr lang="en-US" altLang="ko-KR" sz="1600" b="1">
                <a:solidFill>
                  <a:srgbClr val="3E6CA4"/>
                </a:solidFill>
                <a:latin typeface="Calibri" pitchFamily="34" charset="0"/>
              </a:rPr>
              <a:t>}</a:t>
            </a:r>
            <a:endParaRPr lang="ko-KR" altLang="en-US" sz="1600" b="1">
              <a:solidFill>
                <a:srgbClr val="3E6CA4"/>
              </a:solidFill>
              <a:latin typeface="Calibri" pitchFamily="34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55913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메뉴 사용 방식의 기본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43000" y="5429250"/>
            <a:ext cx="8286750" cy="107156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rgbClr val="000000"/>
                </a:solidFill>
              </a:rPr>
              <a:t>[Reference]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rgbClr val="000000"/>
                </a:solidFill>
              </a:rPr>
              <a:t>void Activity.registerForContextMenu (View view)</a:t>
            </a:r>
          </a:p>
        </p:txBody>
      </p:sp>
      <p:sp>
        <p:nvSpPr>
          <p:cNvPr id="211974" name="TextBox 13"/>
          <p:cNvSpPr txBox="1">
            <a:spLocks noChangeArrowheads="1"/>
          </p:cNvSpPr>
          <p:nvPr/>
        </p:nvSpPr>
        <p:spPr bwMode="auto">
          <a:xfrm>
            <a:off x="0" y="6442075"/>
            <a:ext cx="2406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액션바와 탭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725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86263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옵션 메뉴와 액션바를 이용한 메뉴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9923" name="_x159933152" descr="P03-0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121025"/>
            <a:ext cx="19558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4988" y="1196975"/>
            <a:ext cx="9072562" cy="1655763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9926" name="TextBox 2"/>
          <p:cNvSpPr txBox="1">
            <a:spLocks noChangeArrowheads="1"/>
          </p:cNvSpPr>
          <p:nvPr/>
        </p:nvSpPr>
        <p:spPr bwMode="auto">
          <a:xfrm>
            <a:off x="679450" y="1268413"/>
            <a:ext cx="8856663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동일한 옵션 메뉴가 안드로이드 버전에 따라 다른 형태로 보이게 됨</a:t>
            </a:r>
            <a:endParaRPr kumimoji="0" lang="en-US" altLang="ko-KR" sz="1600" b="1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최근 버전에서는 옵션 메뉴가 상단의 액션바로 통합되어 있음</a:t>
            </a:r>
            <a:endParaRPr kumimoji="0" lang="en-US" altLang="ko-KR" sz="1600" b="1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액션바를 이용해 다양한 메뉴 기능을 사용할 수 있음</a:t>
            </a:r>
            <a:endParaRPr kumimoji="0" lang="ko-KR" altLang="en-US" sz="16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6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209927" name="TextBox 13"/>
          <p:cNvSpPr txBox="1">
            <a:spLocks noChangeArrowheads="1"/>
          </p:cNvSpPr>
          <p:nvPr/>
        </p:nvSpPr>
        <p:spPr bwMode="auto">
          <a:xfrm>
            <a:off x="0" y="6442075"/>
            <a:ext cx="24066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액션바와 탭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9928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3140075"/>
            <a:ext cx="1800225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9004" y="836712"/>
            <a:ext cx="8401050" cy="5734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27594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액션바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64" y="764704"/>
            <a:ext cx="9660383" cy="5268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07410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674" y="1340768"/>
            <a:ext cx="8069955" cy="5112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309426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247" y="836712"/>
            <a:ext cx="7149231" cy="59478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30114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956" y="1340768"/>
            <a:ext cx="9429378" cy="54098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46956" y="908720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12.3.3 </a:t>
            </a:r>
            <a:r>
              <a:rPr lang="ko-KR" altLang="en-US" sz="1800" dirty="0" smtClean="0"/>
              <a:t>메뉴 다양하게 </a:t>
            </a:r>
            <a:r>
              <a:rPr lang="ko-KR" altLang="en-US" sz="1800" dirty="0"/>
              <a:t>이</a:t>
            </a:r>
            <a:r>
              <a:rPr lang="ko-KR" altLang="en-US" sz="1800" dirty="0" smtClean="0"/>
              <a:t>용하기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611728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845333"/>
            <a:ext cx="8686800" cy="462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79004" y="860800"/>
            <a:ext cx="914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setOptionalIconVisible</a:t>
            </a:r>
            <a:r>
              <a:rPr lang="ko-KR" altLang="en-US" dirty="0" smtClean="0"/>
              <a:t>함수는 </a:t>
            </a:r>
            <a:r>
              <a:rPr lang="en-US" altLang="ko-KR" dirty="0" err="1" smtClean="0"/>
              <a:t>MenuBuilder</a:t>
            </a:r>
            <a:r>
              <a:rPr lang="ko-KR" altLang="en-US" dirty="0" smtClean="0"/>
              <a:t>의 함수인데 직접 </a:t>
            </a:r>
            <a:r>
              <a:rPr lang="ko-KR" altLang="en-US" dirty="0" err="1" smtClean="0"/>
              <a:t>ㅎ출하면</a:t>
            </a:r>
            <a:r>
              <a:rPr lang="ko-KR" altLang="en-US" dirty="0" smtClean="0"/>
              <a:t> 같은 라이브러리 그룹에서만 호출할 수 있다고 </a:t>
            </a:r>
            <a:r>
              <a:rPr lang="ko-KR" altLang="en-US" dirty="0" err="1" smtClean="0"/>
              <a:t>경고발생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en-US" altLang="ko-KR" dirty="0" smtClean="0"/>
              <a:t>Method</a:t>
            </a:r>
            <a:r>
              <a:rPr lang="ko-KR" altLang="en-US" dirty="0"/>
              <a:t> </a:t>
            </a:r>
            <a:r>
              <a:rPr lang="ko-KR" altLang="en-US" dirty="0" smtClean="0"/>
              <a:t>객체를 이용하여 호출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리플렉션</a:t>
            </a:r>
            <a:r>
              <a:rPr lang="en-US" altLang="ko-KR" dirty="0" smtClean="0"/>
              <a:t>(Reflection)</a:t>
            </a:r>
            <a:r>
              <a:rPr lang="ko-KR" altLang="en-US" dirty="0" smtClean="0"/>
              <a:t>이란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자바 코드에서 역으로 클래스를 불러서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및 변수를 구해오는 방법으로 클래스를 동적 </a:t>
            </a:r>
            <a:r>
              <a:rPr lang="ko-KR" altLang="en-US" dirty="0" err="1" smtClean="0"/>
              <a:t>로딩하여</a:t>
            </a:r>
            <a:r>
              <a:rPr lang="ko-KR" altLang="en-US" dirty="0" smtClean="0"/>
              <a:t> 사용할 때 많이 사용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3930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980" y="836712"/>
            <a:ext cx="9027740" cy="56677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96732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59511" cy="369332"/>
          </a:xfrm>
        </p:spPr>
        <p:txBody>
          <a:bodyPr/>
          <a:lstStyle/>
          <a:p>
            <a:r>
              <a:rPr lang="en-US" altLang="ko-KR" dirty="0" smtClean="0"/>
              <a:t>Main2Activity.java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8" y="1412776"/>
            <a:ext cx="6753225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757" y="4063802"/>
            <a:ext cx="8722231" cy="8524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001054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2030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showAsAction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956" y="980728"/>
            <a:ext cx="9675565" cy="52542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90246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8298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ActionMenu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911" y="980728"/>
            <a:ext cx="8779061" cy="56810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0914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옵션메뉴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4988" y="836712"/>
            <a:ext cx="9050660" cy="5963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33" y="2996952"/>
            <a:ext cx="45339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73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 smtClean="0"/>
              <a:t>컨텍스트 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64" y="836712"/>
            <a:ext cx="9620250" cy="5953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16575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3060" y="1124744"/>
            <a:ext cx="7515225" cy="5114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439644" y="1268760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NoActionBar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484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smtClean="0"/>
              <a:t>컨텍스트메뉴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40" y="1628800"/>
            <a:ext cx="10039350" cy="2695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96024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실습예제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996" y="980728"/>
            <a:ext cx="8772525" cy="5629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17924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01060" cy="369332"/>
          </a:xfrm>
        </p:spPr>
        <p:txBody>
          <a:bodyPr/>
          <a:lstStyle/>
          <a:p>
            <a:r>
              <a:rPr lang="en-US" altLang="ko-KR" smtClean="0"/>
              <a:t>activity_main2.xml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980" y="1052736"/>
            <a:ext cx="7991475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8365510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442703" cy="369332"/>
          </a:xfrm>
        </p:spPr>
        <p:txBody>
          <a:bodyPr/>
          <a:lstStyle/>
          <a:p>
            <a:r>
              <a:rPr lang="en-US" altLang="ko-KR" smtClean="0"/>
              <a:t>menu.xml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675" y="793508"/>
            <a:ext cx="6358696" cy="60529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5445123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18181" cy="369332"/>
          </a:xfrm>
        </p:spPr>
        <p:txBody>
          <a:bodyPr/>
          <a:lstStyle/>
          <a:p>
            <a:r>
              <a:rPr lang="en-US" altLang="ko-KR" dirty="0" smtClean="0"/>
              <a:t>Main2Activity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3380" y="335699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@SuppressLint("NewApi")</a:t>
            </a:r>
            <a:r>
              <a:rPr lang="ko-KR" altLang="en-US" sz="1000" smtClean="0">
                <a:solidFill>
                  <a:srgbClr val="FF0000"/>
                </a:solidFill>
              </a:rPr>
              <a:t>는 해당 프로젝트의 설정 된 </a:t>
            </a:r>
            <a:r>
              <a:rPr lang="en-US" altLang="ko-KR" sz="1000" smtClean="0">
                <a:solidFill>
                  <a:srgbClr val="FF0000"/>
                </a:solidFill>
              </a:rPr>
              <a:t>minSdkVersion </a:t>
            </a:r>
            <a:r>
              <a:rPr lang="ko-KR" altLang="en-US" sz="1000" smtClean="0">
                <a:solidFill>
                  <a:srgbClr val="FF0000"/>
                </a:solidFill>
              </a:rPr>
              <a:t>이후에 나온 </a:t>
            </a:r>
            <a:r>
              <a:rPr lang="en-US" altLang="ko-KR" sz="1000" smtClean="0">
                <a:solidFill>
                  <a:srgbClr val="FF0000"/>
                </a:solidFill>
              </a:rPr>
              <a:t>API</a:t>
            </a:r>
            <a:r>
              <a:rPr lang="ko-KR" altLang="en-US" sz="1000" smtClean="0">
                <a:solidFill>
                  <a:srgbClr val="FF0000"/>
                </a:solidFill>
              </a:rPr>
              <a:t>를 사용할때  </a:t>
            </a:r>
            <a:r>
              <a:rPr lang="en-US" altLang="ko-KR" sz="1000" smtClean="0">
                <a:solidFill>
                  <a:srgbClr val="FF0000"/>
                </a:solidFill>
              </a:rPr>
              <a:t>warning</a:t>
            </a:r>
            <a:r>
              <a:rPr lang="ko-KR" altLang="en-US" sz="1000" smtClean="0">
                <a:solidFill>
                  <a:srgbClr val="FF0000"/>
                </a:solidFill>
              </a:rPr>
              <a:t>을 없애고 개발자가 해당 </a:t>
            </a:r>
            <a:r>
              <a:rPr lang="en-US" altLang="ko-KR" sz="1000" smtClean="0">
                <a:solidFill>
                  <a:srgbClr val="FF0000"/>
                </a:solidFill>
              </a:rPr>
              <a:t>APi</a:t>
            </a:r>
            <a:r>
              <a:rPr lang="ko-KR" altLang="en-US" sz="1000" smtClean="0">
                <a:solidFill>
                  <a:srgbClr val="FF0000"/>
                </a:solidFill>
              </a:rPr>
              <a:t>를 사용할 수 있게 합니다</a:t>
            </a:r>
            <a:r>
              <a:rPr lang="en-US" altLang="ko-KR" sz="1000" smtClean="0">
                <a:solidFill>
                  <a:srgbClr val="FF0000"/>
                </a:solidFill>
              </a:rPr>
              <a:t>.</a:t>
            </a:r>
            <a:endParaRPr lang="ko-KR" altLang="en-US" sz="100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550558"/>
            <a:ext cx="8039050" cy="6313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5628439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18181" cy="369332"/>
          </a:xfrm>
        </p:spPr>
        <p:txBody>
          <a:bodyPr/>
          <a:lstStyle/>
          <a:p>
            <a:r>
              <a:rPr lang="en-US" altLang="ko-KR" dirty="0" smtClean="0"/>
              <a:t>Main2Activity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rcRect t="35993"/>
          <a:stretch>
            <a:fillRect/>
          </a:stretch>
        </p:blipFill>
        <p:spPr>
          <a:xfrm>
            <a:off x="895028" y="3121322"/>
            <a:ext cx="7560840" cy="363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028" y="620688"/>
            <a:ext cx="7560840" cy="25006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07396" y="1268760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000" smtClean="0">
                <a:solidFill>
                  <a:srgbClr val="FF0000"/>
                </a:solidFill>
              </a:rPr>
              <a:t>쿼리가 </a:t>
            </a:r>
            <a:r>
              <a:rPr lang="ko-KR" altLang="en-US" sz="1000" smtClean="0">
                <a:solidFill>
                  <a:srgbClr val="FF0000"/>
                </a:solidFill>
              </a:rPr>
              <a:t>리스너</a:t>
            </a:r>
            <a:r>
              <a:rPr lang="ko-KR" altLang="ko-KR" sz="1000" smtClean="0">
                <a:solidFill>
                  <a:srgbClr val="FF0000"/>
                </a:solidFill>
              </a:rPr>
              <a:t>에 의해 처리된 경우 true이고, Sear</a:t>
            </a:r>
            <a:r>
              <a:rPr lang="en-US" altLang="ko-KR" sz="1000" smtClean="0">
                <a:solidFill>
                  <a:srgbClr val="FF0000"/>
                </a:solidFill>
              </a:rPr>
              <a:t>c</a:t>
            </a:r>
            <a:r>
              <a:rPr lang="ko-KR" altLang="ko-KR" sz="1000" smtClean="0">
                <a:solidFill>
                  <a:srgbClr val="FF0000"/>
                </a:solidFill>
              </a:rPr>
              <a:t>hView가 기본 작업을 수행하도록 허용하려면 false입니다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5991" y="526534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listener</a:t>
            </a:r>
            <a: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  <a:t>는 </a:t>
            </a:r>
            <a:r>
              <a:rPr lang="ko-KR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true를</a:t>
            </a:r>
            <a: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  <a:t> 반환하여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submit requests</a:t>
            </a:r>
            <a: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  <a:t>을 처리했음을 나타내는 표준 동작을 재정의할 수 있습니다.</a:t>
            </a:r>
            <a:b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  <a:t>그렇지 않으면 </a:t>
            </a:r>
            <a:r>
              <a:rPr lang="ko-KR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SearchView가</a:t>
            </a:r>
            <a: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  <a:t> 연결된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intent</a:t>
            </a:r>
            <a: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  <a:t>를 실행하여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submission</a:t>
            </a:r>
            <a: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  <a:t>을 처리하도록 하려면 </a:t>
            </a:r>
            <a:r>
              <a:rPr lang="ko-KR" altLang="ko-KR" sz="1000" dirty="0" err="1" smtClean="0">
                <a:solidFill>
                  <a:schemeClr val="bg1">
                    <a:lumMod val="75000"/>
                  </a:schemeClr>
                </a:solidFill>
              </a:rPr>
              <a:t>false를</a:t>
            </a:r>
            <a:r>
              <a:rPr lang="ko-KR" altLang="ko-KR" sz="1000" dirty="0" smtClean="0">
                <a:solidFill>
                  <a:schemeClr val="bg1">
                    <a:lumMod val="75000"/>
                  </a:schemeClr>
                </a:solidFill>
              </a:rPr>
              <a:t> 반환합니다.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19034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59511" cy="369332"/>
          </a:xfrm>
        </p:spPr>
        <p:txBody>
          <a:bodyPr/>
          <a:lstStyle/>
          <a:p>
            <a:r>
              <a:rPr lang="en-US" altLang="ko-KR" dirty="0" smtClean="0"/>
              <a:t>Main2Activity.java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8" y="980728"/>
            <a:ext cx="6758700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5467346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61873" cy="369332"/>
          </a:xfrm>
        </p:spPr>
        <p:txBody>
          <a:bodyPr/>
          <a:lstStyle/>
          <a:p>
            <a:r>
              <a:rPr lang="en-US" altLang="ko-KR" smtClean="0"/>
              <a:t>@menu/menu_main.xml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5" y="853143"/>
            <a:ext cx="6969853" cy="396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1372" y="3356991"/>
            <a:ext cx="154324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always | </a:t>
            </a:r>
            <a:r>
              <a:rPr lang="en-US" altLang="ko-KR" dirty="0" err="1" smtClean="0"/>
              <a:t>withText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4244" y="4437112"/>
            <a:ext cx="6323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never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61157"/>
              </p:ext>
            </p:extLst>
          </p:nvPr>
        </p:nvGraphicFramePr>
        <p:xfrm>
          <a:off x="1111052" y="5013176"/>
          <a:ext cx="7776864" cy="148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속성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값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메뉴항목에 대한 리소스 아이디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Order in category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안에서의 메뉴 정렬 순서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실제적 의미 없음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같은 값을 지정하여도 상관없다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메뉴항목에 표시될 텍스트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en-US" altLang="ko-KR" sz="1000" dirty="0" err="1" smtClean="0"/>
                        <a:t>ActionMenu</a:t>
                      </a:r>
                      <a:r>
                        <a:rPr lang="ko-KR" altLang="en-US" sz="1000" dirty="0" smtClean="0"/>
                        <a:t>일</a:t>
                      </a:r>
                      <a:r>
                        <a:rPr lang="ko-KR" altLang="en-US" sz="1000" baseline="0" dirty="0" smtClean="0"/>
                        <a:t> 경우 </a:t>
                      </a:r>
                      <a:r>
                        <a:rPr lang="en-US" altLang="ko-KR" sz="1000" baseline="0" dirty="0" smtClean="0"/>
                        <a:t>icon</a:t>
                      </a:r>
                      <a:r>
                        <a:rPr lang="ko-KR" altLang="en-US" sz="1000" baseline="0" dirty="0" smtClean="0"/>
                        <a:t>과 지정되면 </a:t>
                      </a:r>
                      <a:r>
                        <a:rPr lang="en-US" altLang="ko-KR" sz="1000" baseline="0" dirty="0" smtClean="0"/>
                        <a:t>icon</a:t>
                      </a:r>
                      <a:r>
                        <a:rPr lang="ko-KR" altLang="en-US" sz="1000" baseline="0" dirty="0" smtClean="0"/>
                        <a:t>이 우선되어 표시되지 않는다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Icon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메뉴항목에 표시될 아이콘 이미지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Show as action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액션메뉴일 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표시 옵션을 설정 </a:t>
                      </a:r>
                      <a:r>
                        <a:rPr lang="en-US" altLang="ko-KR" sz="1000" baseline="0" dirty="0" smtClean="0"/>
                        <a:t>(always, </a:t>
                      </a:r>
                      <a:r>
                        <a:rPr lang="en-US" altLang="ko-KR" sz="1000" baseline="0" dirty="0" err="1" smtClean="0"/>
                        <a:t>ifroom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withText</a:t>
                      </a:r>
                      <a:r>
                        <a:rPr lang="en-US" altLang="ko-KR" sz="1000" baseline="0" dirty="0" smtClean="0"/>
                        <a:t>, never)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13" y="2994308"/>
            <a:ext cx="2867025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41613" y="267947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서브메뉴 만들 경우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56501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2" y="579403"/>
            <a:ext cx="9638991" cy="506352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61362"/>
              </p:ext>
            </p:extLst>
          </p:nvPr>
        </p:nvGraphicFramePr>
        <p:xfrm>
          <a:off x="679004" y="5650827"/>
          <a:ext cx="8754270" cy="211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0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디스플레이 옵션 상수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DISPLAY_USE_LOGO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홈 아이콘 부분에 로고 아이콘 사용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DISPLAY_SHOW_HOME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홈 아이콘을 표시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DISPLAY_HOME_AS_UP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홈 아이콘에 뒤로 가기 모양의 아이콘을 같이 표시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DISPLAY_SHOW_TITLE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타이틀 표시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8179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948" y="980728"/>
            <a:ext cx="9976420" cy="5786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2261913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9044" y="1052736"/>
            <a:ext cx="8296275" cy="5476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6365725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ctivity_main.xml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92696"/>
            <a:ext cx="6525542" cy="6044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2336145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68148" cy="369332"/>
          </a:xfrm>
        </p:spPr>
        <p:txBody>
          <a:bodyPr/>
          <a:lstStyle/>
          <a:p>
            <a:r>
              <a:rPr lang="ko-KR" altLang="en-US" dirty="0" err="1" smtClean="0"/>
              <a:t>액션바</a:t>
            </a:r>
            <a:r>
              <a:rPr lang="ko-KR" altLang="en-US" dirty="0" smtClean="0"/>
              <a:t> 숨기기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24744"/>
            <a:ext cx="5832698" cy="51074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4149477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95226" cy="369332"/>
          </a:xfrm>
        </p:spPr>
        <p:txBody>
          <a:bodyPr/>
          <a:lstStyle/>
          <a:p>
            <a:r>
              <a:rPr lang="en-US" altLang="ko-KR" dirty="0" smtClean="0"/>
              <a:t>style.xml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51" y="1279016"/>
            <a:ext cx="7848600" cy="1514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t="431" b="1"/>
          <a:stretch/>
        </p:blipFill>
        <p:spPr>
          <a:xfrm>
            <a:off x="842251" y="3727048"/>
            <a:ext cx="7458075" cy="2314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28675" y="330150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Manifest.xml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7157562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43931</TotalTime>
  <Words>466</Words>
  <Application>Microsoft Office PowerPoint</Application>
  <PresentationFormat>35mm 슬라이드</PresentationFormat>
  <Paragraphs>108</Paragraphs>
  <Slides>37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액션바</vt:lpstr>
      <vt:lpstr>PowerPoint 프레젠테이션</vt:lpstr>
      <vt:lpstr>PowerPoint 프레젠테이션</vt:lpstr>
      <vt:lpstr>PowerPoint 프레젠테이션</vt:lpstr>
      <vt:lpstr>PowerPoint 프레젠테이션</vt:lpstr>
      <vt:lpstr>activity_main.xml</vt:lpstr>
      <vt:lpstr>액션바 숨기기, 보이기</vt:lpstr>
      <vt:lpstr>style.xml</vt:lpstr>
      <vt:lpstr>MainActivity.java</vt:lpstr>
      <vt:lpstr>PowerPoint 프레젠테이션</vt:lpstr>
      <vt:lpstr>안드로이드 API level과 하위 호환성</vt:lpstr>
      <vt:lpstr>PowerPoint 프레젠테이션</vt:lpstr>
      <vt:lpstr>PowerPoint 프레젠테이션</vt:lpstr>
      <vt:lpstr>메뉴</vt:lpstr>
      <vt:lpstr>안드로이드의 메뉴</vt:lpstr>
      <vt:lpstr>메뉴 사용 방식의 기본</vt:lpstr>
      <vt:lpstr>옵션 메뉴와 액션바를 이용한 메뉴</vt:lpstr>
      <vt:lpstr>옵션메뉴</vt:lpstr>
      <vt:lpstr>옵션메뉴</vt:lpstr>
      <vt:lpstr>옵션메뉴</vt:lpstr>
      <vt:lpstr>옵션메뉴</vt:lpstr>
      <vt:lpstr>옵션메뉴</vt:lpstr>
      <vt:lpstr>옵션메뉴</vt:lpstr>
      <vt:lpstr>Main2Activity.java</vt:lpstr>
      <vt:lpstr>옵션메뉴-showAsAction</vt:lpstr>
      <vt:lpstr>옵션메뉴-ActionMenu</vt:lpstr>
      <vt:lpstr>옵션메뉴</vt:lpstr>
      <vt:lpstr>컨텍스트 메뉴</vt:lpstr>
      <vt:lpstr>컨텍스트메뉴</vt:lpstr>
      <vt:lpstr>실습예제</vt:lpstr>
      <vt:lpstr>activity_main2.xml</vt:lpstr>
      <vt:lpstr>menu.xml</vt:lpstr>
      <vt:lpstr>Main2Activity</vt:lpstr>
      <vt:lpstr>Main2Activity</vt:lpstr>
      <vt:lpstr>Main2Activity.java</vt:lpstr>
      <vt:lpstr>@menu/menu_main.xml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3385</cp:revision>
  <dcterms:modified xsi:type="dcterms:W3CDTF">2019-09-30T01:31:07Z</dcterms:modified>
</cp:coreProperties>
</file>