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  <p:sldMasterId id="2147483673" r:id="rId2"/>
  </p:sldMasterIdLst>
  <p:notesMasterIdLst>
    <p:notesMasterId r:id="rId40"/>
  </p:notesMasterIdLst>
  <p:handoutMasterIdLst>
    <p:handoutMasterId r:id="rId41"/>
  </p:handoutMasterIdLst>
  <p:sldIdLst>
    <p:sldId id="1190" r:id="rId3"/>
    <p:sldId id="1202" r:id="rId4"/>
    <p:sldId id="1175" r:id="rId5"/>
    <p:sldId id="1200" r:id="rId6"/>
    <p:sldId id="1201" r:id="rId7"/>
    <p:sldId id="1176" r:id="rId8"/>
    <p:sldId id="1177" r:id="rId9"/>
    <p:sldId id="1178" r:id="rId10"/>
    <p:sldId id="1179" r:id="rId11"/>
    <p:sldId id="1180" r:id="rId12"/>
    <p:sldId id="1203" r:id="rId13"/>
    <p:sldId id="1181" r:id="rId14"/>
    <p:sldId id="1182" r:id="rId15"/>
    <p:sldId id="1194" r:id="rId16"/>
    <p:sldId id="1195" r:id="rId17"/>
    <p:sldId id="1196" r:id="rId18"/>
    <p:sldId id="1197" r:id="rId19"/>
    <p:sldId id="1218" r:id="rId20"/>
    <p:sldId id="1184" r:id="rId21"/>
    <p:sldId id="1185" r:id="rId22"/>
    <p:sldId id="1204" r:id="rId23"/>
    <p:sldId id="1186" r:id="rId24"/>
    <p:sldId id="1198" r:id="rId25"/>
    <p:sldId id="1199" r:id="rId26"/>
    <p:sldId id="1187" r:id="rId27"/>
    <p:sldId id="1209" r:id="rId28"/>
    <p:sldId id="1208" r:id="rId29"/>
    <p:sldId id="1188" r:id="rId30"/>
    <p:sldId id="1205" r:id="rId31"/>
    <p:sldId id="1206" r:id="rId32"/>
    <p:sldId id="1207" r:id="rId33"/>
    <p:sldId id="1219" r:id="rId34"/>
    <p:sldId id="1220" r:id="rId35"/>
    <p:sldId id="1210" r:id="rId36"/>
    <p:sldId id="1211" r:id="rId37"/>
    <p:sldId id="1212" r:id="rId38"/>
    <p:sldId id="1222" r:id="rId39"/>
  </p:sldIdLst>
  <p:sldSz cx="10287000" cy="6858000" type="35mm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614">
          <p15:clr>
            <a:srgbClr val="A4A3A4"/>
          </p15:clr>
        </p15:guide>
        <p15:guide id="2" orient="horz" pos="2115">
          <p15:clr>
            <a:srgbClr val="A4A3A4"/>
          </p15:clr>
        </p15:guide>
        <p15:guide id="3" orient="horz" pos="3203">
          <p15:clr>
            <a:srgbClr val="A4A3A4"/>
          </p15:clr>
        </p15:guide>
        <p15:guide id="4" orient="horz" pos="1389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pos="3240">
          <p15:clr>
            <a:srgbClr val="A4A3A4"/>
          </p15:clr>
        </p15:guide>
        <p15:guide id="7" pos="1471">
          <p15:clr>
            <a:srgbClr val="A4A3A4"/>
          </p15:clr>
        </p15:guide>
        <p15:guide id="8" pos="5871">
          <p15:clr>
            <a:srgbClr val="A4A3A4"/>
          </p15:clr>
        </p15:guide>
        <p15:guide id="9" pos="337">
          <p15:clr>
            <a:srgbClr val="A4A3A4"/>
          </p15:clr>
        </p15:guide>
        <p15:guide id="10" pos="4465">
          <p15:clr>
            <a:srgbClr val="A4A3A4"/>
          </p15:clr>
        </p15:guide>
        <p15:guide id="11" pos="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519">
          <p15:clr>
            <a:srgbClr val="A4A3A4"/>
          </p15:clr>
        </p15:guide>
        <p15:guide id="4" orient="horz" pos="6271">
          <p15:clr>
            <a:srgbClr val="A4A3A4"/>
          </p15:clr>
        </p15:guide>
        <p15:guide id="5" orient="horz" pos="1601">
          <p15:clr>
            <a:srgbClr val="A4A3A4"/>
          </p15:clr>
        </p15:guide>
        <p15:guide id="6" pos="2236">
          <p15:clr>
            <a:srgbClr val="A4A3A4"/>
          </p15:clr>
        </p15:guide>
        <p15:guide id="7" pos="415">
          <p15:clr>
            <a:srgbClr val="A4A3A4"/>
          </p15:clr>
        </p15:guide>
        <p15:guide id="8" pos="42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C5EC"/>
    <a:srgbClr val="333399"/>
    <a:srgbClr val="DDE3FF"/>
    <a:srgbClr val="E5E9FF"/>
    <a:srgbClr val="002E8A"/>
    <a:srgbClr val="FF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0" autoAdjust="0"/>
    <p:restoredTop sz="90339" autoAdjust="0"/>
  </p:normalViewPr>
  <p:slideViewPr>
    <p:cSldViewPr>
      <p:cViewPr varScale="1">
        <p:scale>
          <a:sx n="105" d="100"/>
          <a:sy n="105" d="100"/>
        </p:scale>
        <p:origin x="-1326" y="18"/>
      </p:cViewPr>
      <p:guideLst>
        <p:guide orient="horz" pos="2614"/>
        <p:guide orient="horz" pos="2115"/>
        <p:guide orient="horz" pos="3203"/>
        <p:guide orient="horz" pos="1389"/>
        <p:guide orient="horz" pos="119"/>
        <p:guide pos="3240"/>
        <p:guide pos="1471"/>
        <p:guide pos="5871"/>
        <p:guide pos="337"/>
        <p:guide pos="4465"/>
        <p:guide pos="11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4422"/>
    </p:cViewPr>
  </p:sorterViewPr>
  <p:notesViewPr>
    <p:cSldViewPr>
      <p:cViewPr>
        <p:scale>
          <a:sx n="75" d="100"/>
          <a:sy n="75" d="100"/>
        </p:scale>
        <p:origin x="-2124" y="324"/>
      </p:cViewPr>
      <p:guideLst>
        <p:guide orient="horz" pos="3224"/>
        <p:guide orient="horz" pos="618"/>
        <p:guide orient="horz" pos="519"/>
        <p:guide orient="horz" pos="6271"/>
        <p:guide orient="horz" pos="1601"/>
        <p:guide pos="2236"/>
        <p:guide pos="415"/>
        <p:guide pos="42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4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t" anchorCtr="0" compatLnSpc="1">
            <a:prstTxWarp prst="textNoShape">
              <a:avLst/>
            </a:prstTxWarp>
          </a:bodyPr>
          <a:lstStyle>
            <a:lvl1pPr algn="r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l" defTabSz="958438" eaLnBrk="1" fontAlgn="base" latinLnBrk="1" hangingPunct="1">
              <a:defRPr sz="1200" dirty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8162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67" tIns="47983" rIns="95967" bIns="47983" numCol="1" anchor="b" anchorCtr="0" compatLnSpc="1">
            <a:prstTxWarp prst="textNoShape">
              <a:avLst/>
            </a:prstTxWarp>
          </a:bodyPr>
          <a:lstStyle>
            <a:lvl1pPr algn="r" defTabSz="957263" eaLnBrk="1" latinLnBrk="1" hangingPunct="1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fld id="{363C89D7-B44C-4DCC-BA64-41EF600AC70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7528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20713" y="981075"/>
            <a:ext cx="5880100" cy="4000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33413" y="5116513"/>
            <a:ext cx="5857875" cy="434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7601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31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00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31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0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670627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08605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ln>
            <a:miter lim="800000"/>
            <a:headEnd/>
            <a:tailEnd/>
          </a:ln>
        </p:spPr>
        <p:txBody>
          <a:bodyPr lIns="99167" tIns="49583" rIns="99167" bIns="49583"/>
          <a:lstStyle/>
          <a:p>
            <a:pPr>
              <a:spcBef>
                <a:spcPts val="0"/>
              </a:spcBef>
              <a:spcAft>
                <a:spcPts val="1320"/>
              </a:spcAft>
              <a:defRPr/>
            </a:pPr>
            <a:endParaRPr lang="ko-KR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908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3123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80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5116513"/>
            <a:ext cx="5680075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9167" tIns="49583" rIns="99167" bIns="49583" numCol="1" anchor="t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60388" y="981075"/>
            <a:ext cx="6000750" cy="4000500"/>
          </a:xfrm>
          <a:ln/>
        </p:spPr>
      </p:sp>
      <p:sp>
        <p:nvSpPr>
          <p:cNvPr id="134147" name="슬라이드 노트 개체 틀 2"/>
          <p:cNvSpPr>
            <a:spLocks noGrp="1"/>
          </p:cNvSpPr>
          <p:nvPr>
            <p:ph type="body" idx="3"/>
          </p:nvPr>
        </p:nvSpPr>
        <p:spPr bwMode="auto">
          <a:xfrm>
            <a:off x="658813" y="5118100"/>
            <a:ext cx="6016625" cy="3956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09538" indent="-109538" eaLnBrk="1" hangingPunct="1">
              <a:lnSpc>
                <a:spcPct val="120000"/>
              </a:lnSpc>
              <a:spcBef>
                <a:spcPct val="0"/>
              </a:spcBef>
              <a:spcAft>
                <a:spcPct val="100000"/>
              </a:spcAft>
            </a:pPr>
            <a:endParaRPr lang="en-US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90558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766608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39590"/>
      </p:ext>
    </p:extLst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1525" y="2130426"/>
            <a:ext cx="874395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85988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71414"/>
            <a:ext cx="9258300" cy="511156"/>
          </a:xfrm>
        </p:spPr>
        <p:txBody>
          <a:bodyPr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926455"/>
      </p:ext>
    </p:extLst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5020058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144517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54550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435184"/>
      </p:ext>
    </p:extLst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552866"/>
      </p:ext>
    </p:extLst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2941998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2984" y="202148"/>
            <a:ext cx="3395160" cy="369332"/>
          </a:xfrm>
        </p:spPr>
        <p:txBody>
          <a:bodyPr anchor="ctr"/>
          <a:lstStyle>
            <a:lvl1pPr>
              <a:defRPr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4422" y="1000108"/>
            <a:ext cx="9258300" cy="5126055"/>
          </a:xfrm>
        </p:spPr>
        <p:txBody>
          <a:bodyPr/>
          <a:lstStyle>
            <a:lvl1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1pPr>
            <a:lvl2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2pPr>
            <a:lvl3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3pPr>
            <a:lvl4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4pPr>
            <a:lvl5pPr>
              <a:buFontTx/>
              <a:buNone/>
              <a:defRPr sz="2600" baseline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608260"/>
      </p:ext>
    </p:extLst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20524378"/>
      </p:ext>
    </p:extLst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06960"/>
      </p:ext>
    </p:extLst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58075" y="274639"/>
            <a:ext cx="2314575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14350" y="274639"/>
            <a:ext cx="6772275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1091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4606424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14350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29225" y="1600201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54589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25654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25654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05471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82926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29121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21931" y="27305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69568668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 smtClean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793366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13" descr="Image6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Box 14"/>
          <p:cNvSpPr txBox="1">
            <a:spLocks noChangeArrowheads="1"/>
          </p:cNvSpPr>
          <p:nvPr userDrawn="1"/>
        </p:nvSpPr>
        <p:spPr bwMode="auto">
          <a:xfrm>
            <a:off x="4827588" y="6573838"/>
            <a:ext cx="55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r>
              <a:rPr lang="en-US" altLang="ko-KR" sz="1200">
                <a:latin typeface="Calibri" pitchFamily="34" charset="0"/>
                <a:ea typeface="새굴림" pitchFamily="18" charset="-127"/>
              </a:rPr>
              <a:t>- </a:t>
            </a:r>
            <a:fld id="{F6E5F055-5A9B-4FFB-9781-231FAF15ECB6}" type="slidenum">
              <a:rPr lang="ko-KR" altLang="en-US" sz="1200">
                <a:latin typeface="Calibri" pitchFamily="34" charset="0"/>
                <a:ea typeface="새굴림" pitchFamily="18" charset="-127"/>
              </a:rPr>
              <a:pPr algn="ctr" eaLnBrk="1" fontAlgn="b" latinLnBrk="1" hangingPunct="1"/>
              <a:t>‹#›</a:t>
            </a:fld>
            <a:r>
              <a:rPr lang="en-US" altLang="ko-KR" sz="1200">
                <a:latin typeface="Calibri" pitchFamily="34" charset="0"/>
                <a:ea typeface="새굴림" pitchFamily="18" charset="-127"/>
              </a:rPr>
              <a:t> -</a:t>
            </a:r>
            <a:endParaRPr lang="ko-KR" altLang="en-US" sz="1200">
              <a:latin typeface="Calibri" pitchFamily="34" charset="0"/>
              <a:ea typeface="새굴림" pitchFamily="18" charset="-127"/>
            </a:endParaRPr>
          </a:p>
        </p:txBody>
      </p:sp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828675" y="201613"/>
            <a:ext cx="3405188" cy="369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9" name="타원 8"/>
          <p:cNvSpPr/>
          <p:nvPr userDrawn="1"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sp>
        <p:nvSpPr>
          <p:cNvPr id="11" name="타원 10"/>
          <p:cNvSpPr/>
          <p:nvPr userDrawn="1"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/>
          </a:p>
        </p:txBody>
      </p:sp>
      <p:pic>
        <p:nvPicPr>
          <p:cNvPr id="1039" name="그림 12" descr="Image4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07950"/>
            <a:ext cx="5175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sz="2400" b="1" kern="1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제목 개체 틀 1"/>
          <p:cNvSpPr>
            <a:spLocks noGrp="1"/>
          </p:cNvSpPr>
          <p:nvPr>
            <p:ph type="title"/>
          </p:nvPr>
        </p:nvSpPr>
        <p:spPr bwMode="auto">
          <a:xfrm>
            <a:off x="534988" y="188913"/>
            <a:ext cx="2528887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514350" y="1600200"/>
            <a:ext cx="92583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l" rtl="0" eaLnBrk="0" fontAlgn="b" latinLnBrk="1" hangingPunct="0">
        <a:spcBef>
          <a:spcPct val="0"/>
        </a:spcBef>
        <a:spcAft>
          <a:spcPct val="0"/>
        </a:spcAft>
        <a:defRPr kumimoji="1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맑은 고딕" pitchFamily="50" charset="-127"/>
          <a:cs typeface="+mj-cs"/>
        </a:defRPr>
      </a:lvl1pPr>
      <a:lvl2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2pPr>
      <a:lvl3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3pPr>
      <a:lvl4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4pPr>
      <a:lvl5pPr algn="l" rtl="0" eaLnBrk="0" fontAlgn="b" latinLnBrk="1" hangingPunct="0">
        <a:spcBef>
          <a:spcPct val="0"/>
        </a:spcBef>
        <a:spcAft>
          <a:spcPct val="0"/>
        </a:spcAft>
        <a:defRPr kumimoji="1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21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5" name="Rectangle 3"/>
          <p:cNvSpPr>
            <a:spLocks noChangeArrowheads="1"/>
          </p:cNvSpPr>
          <p:nvPr/>
        </p:nvSpPr>
        <p:spPr bwMode="auto">
          <a:xfrm>
            <a:off x="868363" y="2741613"/>
            <a:ext cx="1460500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16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32106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스레드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핸들러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116" name="TextBox 31"/>
          <p:cNvSpPr txBox="1">
            <a:spLocks noChangeArrowheads="1"/>
          </p:cNvSpPr>
          <p:nvPr/>
        </p:nvSpPr>
        <p:spPr bwMode="auto">
          <a:xfrm>
            <a:off x="792924" y="188640"/>
            <a:ext cx="38703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16</a:t>
            </a:r>
            <a:r>
              <a:rPr kumimoji="0" lang="ko-KR" altLang="en-US" sz="1400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장 스레드와 </a:t>
            </a:r>
            <a:r>
              <a:rPr kumimoji="0" lang="ko-KR" altLang="en-US" sz="1400" b="1" dirty="0" err="1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핸들러</a:t>
            </a:r>
            <a:endParaRPr kumimoji="0" lang="en-US" altLang="ko-KR" sz="1400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28921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5282" r="22669" b="35526"/>
          <a:stretch/>
        </p:blipFill>
        <p:spPr>
          <a:xfrm>
            <a:off x="1039044" y="980728"/>
            <a:ext cx="7704856" cy="53933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89875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271292" y="1628800"/>
            <a:ext cx="3960440" cy="3600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5697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65789"/>
          <a:stretch/>
        </p:blipFill>
        <p:spPr>
          <a:xfrm>
            <a:off x="318964" y="1124744"/>
            <a:ext cx="9684039" cy="1872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89875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81591"/>
          <a:stretch/>
        </p:blipFill>
        <p:spPr>
          <a:xfrm>
            <a:off x="318964" y="3550751"/>
            <a:ext cx="8064896" cy="10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2778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89875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8138"/>
          <a:stretch/>
        </p:blipFill>
        <p:spPr>
          <a:xfrm>
            <a:off x="757289" y="4358352"/>
            <a:ext cx="8058620" cy="235551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751012" y="793720"/>
            <a:ext cx="8064896" cy="3564632"/>
            <a:chOff x="967036" y="917104"/>
            <a:chExt cx="8064896" cy="356463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t="78376"/>
            <a:stretch/>
          </p:blipFill>
          <p:spPr>
            <a:xfrm>
              <a:off x="967036" y="3212976"/>
              <a:ext cx="8064896" cy="126876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19467" b="41404"/>
            <a:stretch/>
          </p:blipFill>
          <p:spPr>
            <a:xfrm>
              <a:off x="967036" y="917104"/>
              <a:ext cx="8064896" cy="22958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437340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43242" r="10832"/>
          <a:stretch/>
        </p:blipFill>
        <p:spPr>
          <a:xfrm>
            <a:off x="0" y="836712"/>
            <a:ext cx="10287000" cy="4572000"/>
          </a:xfrm>
          <a:prstGeom prst="rect">
            <a:avLst/>
          </a:prstGeom>
        </p:spPr>
      </p:pic>
      <p:sp>
        <p:nvSpPr>
          <p:cNvPr id="4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89875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74955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331040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 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 스레드 실습예제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308605"/>
            <a:ext cx="2588146" cy="4231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48" y="1308605"/>
            <a:ext cx="2563738" cy="418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08" y="1308605"/>
            <a:ext cx="2530556" cy="418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03663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1740989" cy="369332"/>
          </a:xfrm>
        </p:spPr>
        <p:txBody>
          <a:bodyPr/>
          <a:lstStyle/>
          <a:p>
            <a:r>
              <a:rPr lang="en-US" altLang="ko-KR" dirty="0" smtClean="0"/>
              <a:t>Thread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0" y="908720"/>
            <a:ext cx="3886200" cy="3933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428" y="917460"/>
            <a:ext cx="3924300" cy="2838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53485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5549724" cy="369332"/>
          </a:xfrm>
        </p:spPr>
        <p:txBody>
          <a:bodyPr/>
          <a:lstStyle/>
          <a:p>
            <a:r>
              <a:rPr lang="en-US" altLang="ko-KR" dirty="0" smtClean="0"/>
              <a:t>Thread-handler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46" y="986255"/>
            <a:ext cx="3914775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401" y="972222"/>
            <a:ext cx="3829050" cy="493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45220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4220835" cy="369332"/>
          </a:xfrm>
        </p:spPr>
        <p:txBody>
          <a:bodyPr/>
          <a:lstStyle/>
          <a:p>
            <a:r>
              <a:rPr lang="en-US" altLang="ko-KR" dirty="0" smtClean="0"/>
              <a:t>Thread-handler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– post()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0" y="1346905"/>
            <a:ext cx="3971925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452" y="1380263"/>
            <a:ext cx="3981450" cy="4391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40935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21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5" name="Rectangle 3"/>
          <p:cNvSpPr>
            <a:spLocks noChangeArrowheads="1"/>
          </p:cNvSpPr>
          <p:nvPr/>
        </p:nvSpPr>
        <p:spPr bwMode="auto">
          <a:xfrm>
            <a:off x="868363" y="2741613"/>
            <a:ext cx="1460500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13-2.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32106" name="Text Box 6"/>
          <p:cNvSpPr txBox="1">
            <a:spLocks noChangeArrowheads="1"/>
          </p:cNvSpPr>
          <p:nvPr/>
        </p:nvSpPr>
        <p:spPr bwMode="auto">
          <a:xfrm>
            <a:off x="2443162" y="2828637"/>
            <a:ext cx="70928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2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AsyncTask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와 </a:t>
            </a:r>
            <a:r>
              <a:rPr lang="en-US" altLang="ko-KR" sz="3200" dirty="0" err="1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Looper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116" name="TextBox 31"/>
          <p:cNvSpPr txBox="1">
            <a:spLocks noChangeArrowheads="1"/>
          </p:cNvSpPr>
          <p:nvPr/>
        </p:nvSpPr>
        <p:spPr bwMode="auto">
          <a:xfrm>
            <a:off x="792924" y="188640"/>
            <a:ext cx="38703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16</a:t>
            </a:r>
            <a:r>
              <a:rPr kumimoji="0" lang="ko-KR" altLang="en-US" sz="1400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장 스레드와 </a:t>
            </a:r>
            <a:r>
              <a:rPr kumimoji="0" lang="ko-KR" altLang="en-US" sz="1400" b="1" dirty="0" err="1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핸들러</a:t>
            </a:r>
            <a:endParaRPr kumimoji="0" lang="en-US" altLang="ko-KR" sz="1400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78357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5" y="764703"/>
            <a:ext cx="9152216" cy="59258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722814" cy="369332"/>
          </a:xfrm>
        </p:spPr>
        <p:txBody>
          <a:bodyPr/>
          <a:lstStyle/>
          <a:p>
            <a:r>
              <a:rPr lang="en-US" altLang="ko-KR" dirty="0" smtClean="0"/>
              <a:t>13.2. </a:t>
            </a:r>
            <a:r>
              <a:rPr lang="en-US" altLang="ko-KR" dirty="0" err="1" smtClean="0"/>
              <a:t>AsyncTask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Looper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3219" y="260648"/>
            <a:ext cx="34861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361212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1"/>
          <p:cNvSpPr txBox="1">
            <a:spLocks/>
          </p:cNvSpPr>
          <p:nvPr/>
        </p:nvSpPr>
        <p:spPr>
          <a:xfrm>
            <a:off x="742950" y="201613"/>
            <a:ext cx="5480670" cy="369887"/>
          </a:xfrm>
          <a:prstGeom prst="rect">
            <a:avLst/>
          </a:prstGeom>
        </p:spPr>
        <p:txBody>
          <a:bodyPr/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이번 장에서는 무엇을 다룰까요</a:t>
            </a:r>
            <a:r>
              <a:rPr lang="en-US" altLang="ko-KR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1717081" y="1855110"/>
            <a:ext cx="471487" cy="436399"/>
          </a:xfrm>
          <a:prstGeom prst="ellipse">
            <a:avLst/>
          </a:prstGeom>
          <a:solidFill>
            <a:srgbClr val="DDE3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spAutoFit/>
          </a:bodyPr>
          <a:lstStyle/>
          <a:p>
            <a:pPr eaLnBrk="1" fontAlgn="b" latinLnBrk="1" hangingPunct="1">
              <a:lnSpc>
                <a:spcPts val="17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6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2263181" y="1816224"/>
            <a:ext cx="3429050" cy="490538"/>
          </a:xfrm>
          <a:prstGeom prst="roundRect">
            <a:avLst>
              <a:gd name="adj" fmla="val 16667"/>
            </a:avLst>
          </a:prstGeom>
          <a:solidFill>
            <a:srgbClr val="E5E9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180000" anchor="ctr"/>
          <a:lstStyle/>
          <a:p>
            <a:pPr eaLnBrk="1" fontAlgn="b" latinLnBrk="1" hangingPunct="1">
              <a:defRPr/>
            </a:pP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 만들기</a:t>
            </a:r>
            <a:endParaRPr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717081" y="3087010"/>
            <a:ext cx="471487" cy="436399"/>
          </a:xfrm>
          <a:prstGeom prst="ellipse">
            <a:avLst/>
          </a:prstGeom>
          <a:solidFill>
            <a:srgbClr val="DDE3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spAutoFit/>
          </a:bodyPr>
          <a:lstStyle/>
          <a:p>
            <a:pPr eaLnBrk="1" fontAlgn="b" latinLnBrk="1" hangingPunct="1">
              <a:lnSpc>
                <a:spcPts val="17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6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717081" y="2469473"/>
            <a:ext cx="471487" cy="436399"/>
          </a:xfrm>
          <a:prstGeom prst="ellipse">
            <a:avLst/>
          </a:prstGeom>
          <a:solidFill>
            <a:srgbClr val="DDE3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spAutoFit/>
          </a:bodyPr>
          <a:lstStyle/>
          <a:p>
            <a:pPr eaLnBrk="1" fontAlgn="b" latinLnBrk="1" hangingPunct="1">
              <a:lnSpc>
                <a:spcPts val="17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6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2261593" y="2425824"/>
            <a:ext cx="3429050" cy="490538"/>
          </a:xfrm>
          <a:prstGeom prst="roundRect">
            <a:avLst>
              <a:gd name="adj" fmla="val 16667"/>
            </a:avLst>
          </a:prstGeom>
          <a:solidFill>
            <a:srgbClr val="E5E9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180000" anchor="ctr"/>
          <a:lstStyle/>
          <a:p>
            <a:pPr eaLnBrk="1" fontAlgn="b" latinLnBrk="1" hangingPunct="1">
              <a:defRPr/>
            </a:pPr>
            <a:r>
              <a:rPr lang="ko-KR" altLang="en-US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핸들러</a:t>
            </a: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사용하기</a:t>
            </a:r>
            <a:endParaRPr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261593" y="3040187"/>
            <a:ext cx="3429050" cy="490537"/>
          </a:xfrm>
          <a:prstGeom prst="roundRect">
            <a:avLst>
              <a:gd name="adj" fmla="val 16667"/>
            </a:avLst>
          </a:prstGeom>
          <a:solidFill>
            <a:srgbClr val="E5E9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180000" anchor="ctr"/>
          <a:lstStyle/>
          <a:p>
            <a:pPr eaLnBrk="1" fontAlgn="b" latinLnBrk="1" hangingPunct="1">
              <a:defRPr/>
            </a:pPr>
            <a:r>
              <a:rPr lang="en-US" altLang="ko-KR" sz="18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AsyncTask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1718668" y="3683910"/>
            <a:ext cx="471488" cy="436399"/>
          </a:xfrm>
          <a:prstGeom prst="ellipse">
            <a:avLst/>
          </a:prstGeom>
          <a:solidFill>
            <a:srgbClr val="DDE3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spAutoFit/>
          </a:bodyPr>
          <a:lstStyle/>
          <a:p>
            <a:pPr eaLnBrk="1" fontAlgn="b" latinLnBrk="1" hangingPunct="1">
              <a:lnSpc>
                <a:spcPts val="17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6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263180" y="3645024"/>
            <a:ext cx="3430279" cy="490538"/>
          </a:xfrm>
          <a:prstGeom prst="roundRect">
            <a:avLst>
              <a:gd name="adj" fmla="val 16667"/>
            </a:avLst>
          </a:prstGeom>
          <a:solidFill>
            <a:srgbClr val="E5E9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180000" anchor="ctr"/>
          <a:lstStyle/>
          <a:p>
            <a:pPr eaLnBrk="1" fontAlgn="b" latinLnBrk="1" hangingPunct="1">
              <a:defRPr/>
            </a:pPr>
            <a:r>
              <a:rPr lang="en-US" altLang="ko-KR" sz="18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Looper</a:t>
            </a:r>
            <a:r>
              <a:rPr lang="en-US" altLang="ko-KR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endParaRPr lang="ko-KR" altLang="en-US" sz="1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1706191" y="4308044"/>
            <a:ext cx="471488" cy="436399"/>
          </a:xfrm>
          <a:prstGeom prst="ellipse">
            <a:avLst/>
          </a:prstGeom>
          <a:solidFill>
            <a:srgbClr val="DDE3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anchor="ctr">
            <a:spAutoFit/>
          </a:bodyPr>
          <a:lstStyle/>
          <a:p>
            <a:pPr eaLnBrk="1" fontAlgn="b" latinLnBrk="1" hangingPunct="1">
              <a:lnSpc>
                <a:spcPts val="1700"/>
              </a:lnSpc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600" b="1" dirty="0">
              <a:solidFill>
                <a:srgbClr val="00206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250703" y="4269158"/>
            <a:ext cx="3430279" cy="490538"/>
          </a:xfrm>
          <a:prstGeom prst="roundRect">
            <a:avLst>
              <a:gd name="adj" fmla="val 16667"/>
            </a:avLst>
          </a:prstGeom>
          <a:solidFill>
            <a:srgbClr val="E5E9FF"/>
          </a:solidFill>
          <a:ln w="19050" algn="ctr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lIns="180000" anchor="ctr"/>
          <a:lstStyle/>
          <a:p>
            <a:pPr eaLnBrk="1" fontAlgn="b" latinLnBrk="1" hangingPunct="1">
              <a:defRPr/>
            </a:pP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스레드로 애니메이션 만들기</a:t>
            </a:r>
          </a:p>
        </p:txBody>
      </p:sp>
    </p:spTree>
    <p:extLst>
      <p:ext uri="{BB962C8B-B14F-4D97-AF65-F5344CB8AC3E}">
        <p14:creationId xmlns:p14="http://schemas.microsoft.com/office/powerpoint/2010/main" val="300172999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5033"/>
          <a:stretch/>
        </p:blipFill>
        <p:spPr>
          <a:xfrm>
            <a:off x="325813" y="1412776"/>
            <a:ext cx="9515866" cy="15212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461251" cy="369332"/>
          </a:xfrm>
        </p:spPr>
        <p:txBody>
          <a:bodyPr/>
          <a:lstStyle/>
          <a:p>
            <a:r>
              <a:rPr lang="en-US" altLang="ko-KR" dirty="0" smtClean="0"/>
              <a:t>13.2.1 </a:t>
            </a:r>
            <a:r>
              <a:rPr lang="en-US" altLang="ko-KR" dirty="0" err="1" smtClean="0"/>
              <a:t>AsyncTask</a:t>
            </a:r>
            <a:endParaRPr lang="ko-KR" altLang="en-US" dirty="0"/>
          </a:p>
        </p:txBody>
      </p:sp>
      <p:pic>
        <p:nvPicPr>
          <p:cNvPr id="5" name="그림 2"/>
          <p:cNvPicPr>
            <a:picLocks noChangeAspect="1"/>
          </p:cNvPicPr>
          <p:nvPr/>
        </p:nvPicPr>
        <p:blipFill rotWithShape="1">
          <a:blip r:embed="rId2"/>
          <a:srcRect t="81412"/>
          <a:stretch/>
        </p:blipFill>
        <p:spPr>
          <a:xfrm>
            <a:off x="347905" y="3429000"/>
            <a:ext cx="9515866" cy="11326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7006406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26786" t="25819" r="24076" b="18417"/>
          <a:stretch/>
        </p:blipFill>
        <p:spPr>
          <a:xfrm>
            <a:off x="967036" y="908720"/>
            <a:ext cx="7729298" cy="56166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13.2.1 </a:t>
            </a:r>
            <a:r>
              <a:rPr lang="en-US" altLang="ko-KR" dirty="0" err="1" smtClean="0"/>
              <a:t>AsyncTask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77756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532" y="132703"/>
            <a:ext cx="4248472" cy="64327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4988" y="942312"/>
            <a:ext cx="234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AsyncTaskActivity.java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activity_main.xml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  <p:sp>
        <p:nvSpPr>
          <p:cNvPr id="5" name="Oval 4"/>
          <p:cNvSpPr/>
          <p:nvPr/>
        </p:nvSpPr>
        <p:spPr>
          <a:xfrm>
            <a:off x="7935586" y="132703"/>
            <a:ext cx="360040" cy="2903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8482966" y="165629"/>
            <a:ext cx="360040" cy="2903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8959924" y="114300"/>
            <a:ext cx="360040" cy="2903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8086187" y="4457212"/>
            <a:ext cx="360040" cy="2903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>
            <a:off x="6462076" y="734557"/>
            <a:ext cx="360040" cy="2903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>
            <a:off x="8443358" y="734557"/>
            <a:ext cx="360040" cy="2903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>
            <a:off x="7874310" y="5463771"/>
            <a:ext cx="360040" cy="290364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266207" y="404664"/>
            <a:ext cx="474733" cy="40525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25" idx="6"/>
          </p:cNvCxnSpPr>
          <p:nvPr/>
        </p:nvCxnSpPr>
        <p:spPr>
          <a:xfrm flipH="1">
            <a:off x="8234350" y="259482"/>
            <a:ext cx="1190867" cy="5349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3"/>
            <a:endCxn id="21" idx="6"/>
          </p:cNvCxnSpPr>
          <p:nvPr/>
        </p:nvCxnSpPr>
        <p:spPr>
          <a:xfrm flipH="1">
            <a:off x="6822116" y="362141"/>
            <a:ext cx="2190535" cy="517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0" y="1586966"/>
            <a:ext cx="3771900" cy="352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3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801362" cy="369332"/>
          </a:xfrm>
        </p:spPr>
        <p:txBody>
          <a:bodyPr/>
          <a:lstStyle/>
          <a:p>
            <a:r>
              <a:rPr lang="en-US" altLang="ko-KR" dirty="0" smtClean="0"/>
              <a:t>13.2.1 </a:t>
            </a:r>
            <a:r>
              <a:rPr lang="en-US" altLang="ko-KR" dirty="0" err="1" smtClean="0"/>
              <a:t>AsyncTask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실습예</a:t>
            </a:r>
            <a:r>
              <a:rPr lang="ko-KR" altLang="en-US" dirty="0"/>
              <a:t>제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0" y="5445224"/>
            <a:ext cx="4133850" cy="113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462980" y="5445224"/>
            <a:ext cx="4133850" cy="1133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r>
              <a:rPr lang="ko-KR" altLang="en-US" dirty="0" smtClean="0"/>
              <a:t>초마다 시각 표시 하기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5470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8" y="1000887"/>
            <a:ext cx="2754425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684" y="908721"/>
            <a:ext cx="2889767" cy="4699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308" y="932710"/>
            <a:ext cx="2873540" cy="474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79294" cy="369332"/>
          </a:xfrm>
        </p:spPr>
        <p:txBody>
          <a:bodyPr/>
          <a:lstStyle/>
          <a:p>
            <a:r>
              <a:rPr lang="en-US" altLang="ko-KR" dirty="0" smtClean="0"/>
              <a:t>13.2.1 </a:t>
            </a:r>
            <a:r>
              <a:rPr lang="en-US" altLang="ko-KR" dirty="0" err="1" smtClean="0"/>
              <a:t>AsyncTask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299993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79294" cy="369332"/>
          </a:xfrm>
        </p:spPr>
        <p:txBody>
          <a:bodyPr/>
          <a:lstStyle/>
          <a:p>
            <a:r>
              <a:rPr lang="en-US" altLang="ko-KR" dirty="0" smtClean="0"/>
              <a:t>13.2.1 </a:t>
            </a:r>
            <a:r>
              <a:rPr lang="en-US" altLang="ko-KR" dirty="0" err="1" smtClean="0"/>
              <a:t>AsyncTask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실습예제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0" y="764704"/>
            <a:ext cx="3810000" cy="473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56" y="509588"/>
            <a:ext cx="4171950" cy="583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65" y="5661248"/>
            <a:ext cx="1943100" cy="1000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10791" y="5934178"/>
            <a:ext cx="2526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1" dirty="0" smtClean="0"/>
              <a:t>화면을 벗어나면 스레드 멈춤</a:t>
            </a:r>
            <a:endParaRPr lang="ko-KR" altLang="en-US" b="1" i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79004" y="1196752"/>
            <a:ext cx="757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03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1124744"/>
            <a:ext cx="7686675" cy="4352925"/>
          </a:xfrm>
          <a:prstGeom prst="rect">
            <a:avLst/>
          </a:prstGeom>
        </p:spPr>
      </p:pic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003754" cy="369332"/>
          </a:xfrm>
        </p:spPr>
        <p:txBody>
          <a:bodyPr/>
          <a:lstStyle/>
          <a:p>
            <a:r>
              <a:rPr lang="en-US" altLang="ko-KR" dirty="0" smtClean="0"/>
              <a:t>13.2.2 </a:t>
            </a:r>
            <a:r>
              <a:rPr lang="en-US" altLang="ko-KR" dirty="0" err="1" smtClean="0"/>
              <a:t>Looper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7254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771" name="직사각형 9"/>
          <p:cNvSpPr>
            <a:spLocks noChangeArrowheads="1"/>
          </p:cNvSpPr>
          <p:nvPr/>
        </p:nvSpPr>
        <p:spPr bwMode="auto">
          <a:xfrm>
            <a:off x="679450" y="4783138"/>
            <a:ext cx="4319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루퍼를 이용한 메시지 처리</a:t>
            </a: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4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8" name="내용 개체 틀 2"/>
          <p:cNvSpPr txBox="1">
            <a:spLocks/>
          </p:cNvSpPr>
          <p:nvPr/>
        </p:nvSpPr>
        <p:spPr bwMode="auto">
          <a:xfrm>
            <a:off x="5503863" y="1482725"/>
            <a:ext cx="4473575" cy="544671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182563" indent="-182563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루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퍼</a:t>
            </a:r>
            <a:endParaRPr kumimoji="0"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무한 루프 방식을 이용해 메시지 큐에 들어오는 메시지를 지속적으로 보면서 하나씩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처리함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5205413" y="225425"/>
            <a:ext cx="180975" cy="3111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/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774" name="AutoShape 43"/>
          <p:cNvSpPr>
            <a:spLocks noChangeArrowheads="1"/>
          </p:cNvSpPr>
          <p:nvPr/>
        </p:nvSpPr>
        <p:spPr bwMode="auto">
          <a:xfrm>
            <a:off x="3394075" y="2709863"/>
            <a:ext cx="1404938" cy="1400175"/>
          </a:xfrm>
          <a:prstGeom prst="roundRect">
            <a:avLst>
              <a:gd name="adj" fmla="val 6097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775" name="TextBox 28"/>
          <p:cNvSpPr txBox="1">
            <a:spLocks noChangeArrowheads="1"/>
          </p:cNvSpPr>
          <p:nvPr/>
        </p:nvSpPr>
        <p:spPr bwMode="auto">
          <a:xfrm>
            <a:off x="3394075" y="4138613"/>
            <a:ext cx="14097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메시지 큐</a:t>
            </a:r>
            <a:endParaRPr kumimoji="0" lang="en-US" altLang="ko-KR" sz="11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10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(Message Queue)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rot="10800000">
            <a:off x="3390900" y="2976563"/>
            <a:ext cx="1403350" cy="1587"/>
          </a:xfrm>
          <a:prstGeom prst="straightConnector1">
            <a:avLst/>
          </a:prstGeom>
          <a:ln w="28575">
            <a:solidFill>
              <a:srgbClr val="FFFFC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10800000">
            <a:off x="3394075" y="3262313"/>
            <a:ext cx="1403350" cy="1587"/>
          </a:xfrm>
          <a:prstGeom prst="straightConnector1">
            <a:avLst/>
          </a:prstGeom>
          <a:ln w="28575">
            <a:solidFill>
              <a:srgbClr val="FFFFC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rot="10800000">
            <a:off x="3394075" y="3557588"/>
            <a:ext cx="1403350" cy="1587"/>
          </a:xfrm>
          <a:prstGeom prst="straightConnector1">
            <a:avLst/>
          </a:prstGeom>
          <a:ln w="28575">
            <a:solidFill>
              <a:srgbClr val="FFFFC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10800000">
            <a:off x="3394075" y="3851275"/>
            <a:ext cx="1403350" cy="1588"/>
          </a:xfrm>
          <a:prstGeom prst="straightConnector1">
            <a:avLst/>
          </a:prstGeom>
          <a:ln w="28575">
            <a:solidFill>
              <a:srgbClr val="FFFFCC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0" name="AutoShape 43"/>
          <p:cNvSpPr>
            <a:spLocks noChangeArrowheads="1"/>
          </p:cNvSpPr>
          <p:nvPr/>
        </p:nvSpPr>
        <p:spPr bwMode="auto">
          <a:xfrm>
            <a:off x="3394075" y="1687513"/>
            <a:ext cx="1404938" cy="414337"/>
          </a:xfrm>
          <a:prstGeom prst="roundRect">
            <a:avLst>
              <a:gd name="adj" fmla="val 18343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781" name="TextBox 34"/>
          <p:cNvSpPr txBox="1">
            <a:spLocks noChangeArrowheads="1"/>
          </p:cNvSpPr>
          <p:nvPr/>
        </p:nvSpPr>
        <p:spPr bwMode="auto">
          <a:xfrm>
            <a:off x="3422650" y="1716088"/>
            <a:ext cx="13573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100" b="1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</a:rPr>
              <a:t>핸들러 </a:t>
            </a:r>
            <a:r>
              <a:rPr kumimoji="0" lang="en-US" altLang="ko-KR" sz="1100" b="1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</a:rPr>
              <a:t>(Handler)</a:t>
            </a:r>
          </a:p>
        </p:txBody>
      </p:sp>
      <p:sp>
        <p:nvSpPr>
          <p:cNvPr id="36" name="아래쪽 화살표 35"/>
          <p:cNvSpPr/>
          <p:nvPr/>
        </p:nvSpPr>
        <p:spPr>
          <a:xfrm flipV="1">
            <a:off x="3856038" y="2738438"/>
            <a:ext cx="428625" cy="1304925"/>
          </a:xfrm>
          <a:prstGeom prst="downArrow">
            <a:avLst/>
          </a:prstGeom>
          <a:solidFill>
            <a:srgbClr val="3399FF">
              <a:alpha val="18824"/>
            </a:srgb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783" name="AutoShape 43"/>
          <p:cNvSpPr>
            <a:spLocks noChangeArrowheads="1"/>
          </p:cNvSpPr>
          <p:nvPr/>
        </p:nvSpPr>
        <p:spPr bwMode="auto">
          <a:xfrm>
            <a:off x="717550" y="3724275"/>
            <a:ext cx="1214438" cy="571500"/>
          </a:xfrm>
          <a:prstGeom prst="roundRect">
            <a:avLst>
              <a:gd name="adj" fmla="val 50000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2784" name="TextBox 37"/>
          <p:cNvSpPr txBox="1">
            <a:spLocks noChangeArrowheads="1"/>
          </p:cNvSpPr>
          <p:nvPr/>
        </p:nvSpPr>
        <p:spPr bwMode="auto">
          <a:xfrm>
            <a:off x="679450" y="3709988"/>
            <a:ext cx="12858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0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스레드 </a:t>
            </a:r>
            <a:r>
              <a:rPr kumimoji="0" lang="en-US" altLang="ko-KR" sz="10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#1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0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(Thread-1)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rot="10800000">
            <a:off x="1954213" y="4003675"/>
            <a:ext cx="1368425" cy="1588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6" name="AutoShape 43"/>
          <p:cNvSpPr>
            <a:spLocks noChangeArrowheads="1"/>
          </p:cNvSpPr>
          <p:nvPr/>
        </p:nvSpPr>
        <p:spPr bwMode="auto">
          <a:xfrm>
            <a:off x="3937000" y="2159000"/>
            <a:ext cx="261938" cy="490538"/>
          </a:xfrm>
          <a:prstGeom prst="roundRect">
            <a:avLst>
              <a:gd name="adj" fmla="val 18343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en-US" sz="12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rot="5400000" flipH="1" flipV="1">
            <a:off x="3880643" y="2405857"/>
            <a:ext cx="36036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8" name="TextBox 41"/>
          <p:cNvSpPr txBox="1">
            <a:spLocks noChangeArrowheads="1"/>
          </p:cNvSpPr>
          <p:nvPr/>
        </p:nvSpPr>
        <p:spPr bwMode="auto">
          <a:xfrm>
            <a:off x="3822700" y="2197100"/>
            <a:ext cx="140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0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루퍼</a:t>
            </a:r>
            <a:endParaRPr kumimoji="0" lang="en-US" altLang="ko-KR" sz="10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10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(Looper)</a:t>
            </a:r>
          </a:p>
        </p:txBody>
      </p:sp>
      <p:sp>
        <p:nvSpPr>
          <p:cNvPr id="32790" name="TextBox 2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스레드로 메시지 전송하기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8675" y="201613"/>
            <a:ext cx="2003754" cy="369332"/>
          </a:xfrm>
        </p:spPr>
        <p:txBody>
          <a:bodyPr/>
          <a:lstStyle/>
          <a:p>
            <a:r>
              <a:rPr lang="en-US" altLang="ko-KR" dirty="0"/>
              <a:t>13.2.2 </a:t>
            </a:r>
            <a:r>
              <a:rPr lang="en-US" altLang="ko-KR" dirty="0" err="1"/>
              <a:t>Looper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02652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모서리가 둥근 직사각형 45"/>
          <p:cNvSpPr/>
          <p:nvPr/>
        </p:nvSpPr>
        <p:spPr>
          <a:xfrm>
            <a:off x="463550" y="1340768"/>
            <a:ext cx="9288463" cy="4248150"/>
          </a:xfrm>
          <a:prstGeom prst="roundRect">
            <a:avLst>
              <a:gd name="adj" fmla="val 4578"/>
            </a:avLst>
          </a:prstGeom>
          <a:noFill/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핸들러의 기능</a:t>
            </a:r>
            <a:endParaRPr lang="en-US" altLang="ko-KR" sz="2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 만든 스레드에서 메인 스레드로 메시지를 전달하는 것임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스레드의 작업 결과물을 메시지로 만들어 전달하는 이유 </a:t>
            </a:r>
            <a:endParaRPr lang="en-US" altLang="ko-K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별도의 스레드에서 메인 스레드가 관리하는 </a:t>
            </a: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객체에 직접 접근할 수 없기 때문임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buFont typeface="Arial" pitchFamily="34" charset="0"/>
              <a:buChar char="•"/>
              <a:tabLst>
                <a:tab pos="0" algn="l"/>
              </a:tabLst>
              <a:defRPr/>
            </a:pPr>
            <a:r>
              <a:rPr lang="ko-KR" altLang="en-US" sz="16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 스레드에서 별도의 스레드로 메시지를 전달하는 방법이 필요한 경우 </a:t>
            </a:r>
            <a:endParaRPr lang="en-US" altLang="ko-KR" sz="2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일반적으로 변수 선언을 통해 데이터를 전달하는 것이 가장 쉬운 방법임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핸들러가 사용하는 메시지 큐를 이용하여 순차적으로 메시지를 실행하는 방식이 필요한 경우가 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발생함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특히 별도의 스레드가 동일한 객체에 접근할 때 다른 스레드들이 동시에 메소드를 호출하는 </a:t>
            </a:r>
            <a:endParaRPr lang="en-US" altLang="ko-KR" sz="16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142875" eaLnBrk="1" fontAlgn="b" latinLnBrk="1" hangingPunct="1">
              <a:lnSpc>
                <a:spcPct val="110000"/>
              </a:lnSpc>
              <a:tabLst>
                <a:tab pos="0" algn="l"/>
              </a:tabLst>
              <a:defRPr/>
            </a:pPr>
            <a:r>
              <a:rPr lang="en-US" altLang="ko-KR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ko-KR" altLang="en-US" sz="16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경우가 있을 수 있으므로 메시지 큐를 이용한 접근 방식에 대해 이해가 필요함</a:t>
            </a:r>
          </a:p>
        </p:txBody>
      </p:sp>
      <p:sp>
        <p:nvSpPr>
          <p:cNvPr id="31747" name="제목 3"/>
          <p:cNvSpPr>
            <a:spLocks noGrp="1"/>
          </p:cNvSpPr>
          <p:nvPr>
            <p:ph type="title"/>
          </p:nvPr>
        </p:nvSpPr>
        <p:spPr>
          <a:xfrm>
            <a:off x="828675" y="195378"/>
            <a:ext cx="6793526" cy="369332"/>
          </a:xfrm>
        </p:spPr>
        <p:txBody>
          <a:bodyPr/>
          <a:lstStyle/>
          <a:p>
            <a:r>
              <a:rPr lang="en-US" altLang="ko-KR" dirty="0"/>
              <a:t>13.2.2 </a:t>
            </a:r>
            <a:r>
              <a:rPr lang="en-US" altLang="ko-KR" dirty="0" err="1" smtClean="0"/>
              <a:t>Looper</a:t>
            </a:r>
            <a:r>
              <a:rPr lang="en-US" altLang="ko-KR" dirty="0" smtClean="0"/>
              <a:t> –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개발자 스레드로 메시지 전송하기</a:t>
            </a:r>
          </a:p>
        </p:txBody>
      </p:sp>
      <p:sp>
        <p:nvSpPr>
          <p:cNvPr id="31748" name="TextBox 4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3.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스레드로 메시지 전송하기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799654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60" y="1052736"/>
            <a:ext cx="7791154" cy="5616624"/>
          </a:xfrm>
          <a:prstGeom prst="rect">
            <a:avLst/>
          </a:prstGeom>
        </p:spPr>
      </p:pic>
      <p:sp>
        <p:nvSpPr>
          <p:cNvPr id="5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13.2.2 </a:t>
            </a:r>
            <a:r>
              <a:rPr lang="en-US" altLang="ko-KR" dirty="0" err="1" smtClean="0"/>
              <a:t>Looper</a:t>
            </a:r>
            <a:r>
              <a:rPr lang="en-US" altLang="ko-KR" dirty="0" smtClean="0"/>
              <a:t> –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개발자 스레드로 메시지 전송하기</a:t>
            </a:r>
          </a:p>
        </p:txBody>
      </p:sp>
    </p:spTree>
    <p:extLst>
      <p:ext uri="{BB962C8B-B14F-4D97-AF65-F5344CB8AC3E}">
        <p14:creationId xmlns:p14="http://schemas.microsoft.com/office/powerpoint/2010/main" val="422501257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590675"/>
            <a:ext cx="87153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13.2.2 </a:t>
            </a:r>
            <a:r>
              <a:rPr lang="en-US" altLang="ko-KR" dirty="0" err="1" smtClean="0"/>
              <a:t>Looper</a:t>
            </a:r>
            <a:r>
              <a:rPr lang="en-US" altLang="ko-KR" dirty="0" smtClean="0"/>
              <a:t> –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개발자 스레드로 메시지 전송하기</a:t>
            </a:r>
          </a:p>
        </p:txBody>
      </p:sp>
    </p:spTree>
    <p:extLst>
      <p:ext uri="{BB962C8B-B14F-4D97-AF65-F5344CB8AC3E}">
        <p14:creationId xmlns:p14="http://schemas.microsoft.com/office/powerpoint/2010/main" val="368639786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2104" name="그림 13" descr="Image3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5" name="Rectangle 3"/>
          <p:cNvSpPr>
            <a:spLocks noChangeArrowheads="1"/>
          </p:cNvSpPr>
          <p:nvPr/>
        </p:nvSpPr>
        <p:spPr bwMode="auto">
          <a:xfrm>
            <a:off x="868363" y="2741613"/>
            <a:ext cx="1460500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13-1.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  <p:sp>
        <p:nvSpPr>
          <p:cNvPr id="132106" name="Text Box 6"/>
          <p:cNvSpPr txBox="1">
            <a:spLocks noChangeArrowheads="1"/>
          </p:cNvSpPr>
          <p:nvPr/>
        </p:nvSpPr>
        <p:spPr bwMode="auto">
          <a:xfrm>
            <a:off x="2443162" y="2582416"/>
            <a:ext cx="709282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latinLnBrk="1" hangingPunct="1">
              <a:buSzPct val="70000"/>
            </a:pPr>
            <a:r>
              <a:rPr lang="en-US" altLang="ko-KR" sz="3200" dirty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3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ANR(</a:t>
            </a:r>
            <a:r>
              <a:rPr lang="en-US" altLang="ko-KR" sz="3200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Android Not </a:t>
            </a:r>
            <a:r>
              <a:rPr lang="en-US" altLang="ko-KR" sz="3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Responding)</a:t>
            </a:r>
            <a:r>
              <a:rPr lang="ko-KR" altLang="en-US" sz="3200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과</a:t>
            </a:r>
            <a:r>
              <a:rPr lang="ko-KR" altLang="en-US" sz="32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스레드</a:t>
            </a:r>
            <a:r>
              <a:rPr lang="en-US" altLang="ko-KR" sz="3200" dirty="0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-</a:t>
            </a:r>
            <a:r>
              <a:rPr lang="ko-KR" altLang="en-US" sz="3200" dirty="0" err="1" smtClean="0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핸들러</a:t>
            </a:r>
            <a:endParaRPr lang="en-US" altLang="ko-KR" sz="3200" dirty="0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116" name="TextBox 31"/>
          <p:cNvSpPr txBox="1">
            <a:spLocks noChangeArrowheads="1"/>
          </p:cNvSpPr>
          <p:nvPr/>
        </p:nvSpPr>
        <p:spPr bwMode="auto">
          <a:xfrm>
            <a:off x="792924" y="188640"/>
            <a:ext cx="38703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16</a:t>
            </a:r>
            <a:r>
              <a:rPr kumimoji="0" lang="ko-KR" altLang="en-US" sz="1400" b="1" dirty="0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장 스레드와 </a:t>
            </a:r>
            <a:r>
              <a:rPr kumimoji="0" lang="ko-KR" altLang="en-US" sz="1400" b="1" dirty="0" err="1" smtClean="0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핸들러</a:t>
            </a:r>
            <a:endParaRPr kumimoji="0" lang="en-US" altLang="ko-KR" sz="1400" b="1" dirty="0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27463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657350"/>
            <a:ext cx="86772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13.2.2 </a:t>
            </a:r>
            <a:r>
              <a:rPr lang="en-US" altLang="ko-KR" dirty="0" err="1" smtClean="0"/>
              <a:t>Looper</a:t>
            </a:r>
            <a:r>
              <a:rPr lang="en-US" altLang="ko-KR" dirty="0" smtClean="0"/>
              <a:t> –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개발자 스레드로 메시지 전송하기</a:t>
            </a:r>
          </a:p>
        </p:txBody>
      </p:sp>
    </p:spTree>
    <p:extLst>
      <p:ext uri="{BB962C8B-B14F-4D97-AF65-F5344CB8AC3E}">
        <p14:creationId xmlns:p14="http://schemas.microsoft.com/office/powerpoint/2010/main" val="346648942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81075"/>
            <a:ext cx="61722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28675" y="201613"/>
            <a:ext cx="3502562" cy="369332"/>
          </a:xfrm>
        </p:spPr>
        <p:txBody>
          <a:bodyPr/>
          <a:lstStyle/>
          <a:p>
            <a:r>
              <a:rPr lang="en-US" altLang="ko-KR" dirty="0"/>
              <a:t>13.2.2 </a:t>
            </a:r>
            <a:r>
              <a:rPr lang="en-US" altLang="ko-KR" dirty="0" err="1" smtClean="0"/>
              <a:t>Looper</a:t>
            </a:r>
            <a:r>
              <a:rPr lang="en-US" altLang="ko-KR" dirty="0" smtClean="0"/>
              <a:t> –</a:t>
            </a:r>
            <a:r>
              <a:rPr lang="ko-KR" altLang="en-US" dirty="0" smtClean="0"/>
              <a:t>실습예제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67164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201613"/>
            <a:ext cx="2000548" cy="369332"/>
          </a:xfrm>
        </p:spPr>
        <p:txBody>
          <a:bodyPr/>
          <a:lstStyle/>
          <a:p>
            <a:r>
              <a:rPr lang="en-US" altLang="ko-KR" dirty="0" smtClean="0"/>
              <a:t>13-2 </a:t>
            </a:r>
            <a:r>
              <a:rPr lang="ko-KR" altLang="en-US" dirty="0" smtClean="0"/>
              <a:t>실습예제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951" y="33552"/>
            <a:ext cx="6943725" cy="658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838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72" y="476672"/>
            <a:ext cx="3905250" cy="609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564" y="471914"/>
            <a:ext cx="3638550" cy="493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58933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643038" y="2633168"/>
            <a:ext cx="7715304" cy="1067427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4398FF"/>
              </a:gs>
              <a:gs pos="100000">
                <a:srgbClr val="557DED">
                  <a:gamma/>
                  <a:shade val="46275"/>
                  <a:invGamma/>
                </a:srgbClr>
              </a:gs>
            </a:gsLst>
            <a:lin ang="5400000" scaled="1"/>
          </a:gradFill>
          <a:ln w="28575">
            <a:solidFill>
              <a:srgbClr val="FFFFCC"/>
            </a:solidFill>
            <a:round/>
            <a:headEnd/>
            <a:tailEnd/>
          </a:ln>
          <a:effectLst>
            <a:glow rad="139700">
              <a:schemeClr val="accent3">
                <a:satMod val="175000"/>
                <a:alpha val="40000"/>
              </a:schemeClr>
            </a:glow>
            <a:outerShdw sy="50000" kx="-2453608" rotWithShape="0">
              <a:srgbClr val="C0C0C0">
                <a:alpha val="50000"/>
              </a:srgbClr>
            </a:outerShdw>
          </a:effectLst>
        </p:spPr>
        <p:txBody>
          <a:bodyPr wrap="none" lIns="81550" tIns="42408" rIns="81550" bIns="42408" anchor="ctr"/>
          <a:lstStyle/>
          <a:p>
            <a:pPr algn="ctr" defTabSz="779463" eaLnBrk="1" fontAlgn="b" latinLnBrk="1" hangingPunct="1">
              <a:defRPr/>
            </a:pPr>
            <a:r>
              <a:rPr lang="en-US" altLang="ko-KR" dirty="0">
                <a:effectLst>
                  <a:outerShdw blurRad="38100" dist="38100" dir="2700000" algn="tl">
                    <a:srgbClr val="000000"/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</a:p>
        </p:txBody>
      </p:sp>
      <p:sp>
        <p:nvSpPr>
          <p:cNvPr id="17" name="타원 16"/>
          <p:cNvSpPr/>
          <p:nvPr/>
        </p:nvSpPr>
        <p:spPr bwMode="auto">
          <a:xfrm>
            <a:off x="845535" y="2419350"/>
            <a:ext cx="1511883" cy="1512888"/>
          </a:xfrm>
          <a:prstGeom prst="ellipse">
            <a:avLst/>
          </a:prstGeom>
          <a:solidFill>
            <a:srgbClr val="FFFFCC"/>
          </a:solidFill>
          <a:ln w="19050" cap="flat" cmpd="sng" algn="ctr">
            <a:solidFill>
              <a:srgbClr val="FFFFCC"/>
            </a:solidFill>
            <a:prstDash val="sysDash"/>
            <a:round/>
            <a:headEnd type="none" w="med" len="med"/>
            <a:tailEnd type="none" w="med" len="med"/>
          </a:ln>
          <a:effectLst>
            <a:glow rad="101600">
              <a:srgbClr val="FFFFCC">
                <a:alpha val="60000"/>
              </a:srgbClr>
            </a:glow>
          </a:effectLst>
        </p:spPr>
        <p:txBody>
          <a:bodyPr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8136" name="그림 13" descr="Image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51100"/>
            <a:ext cx="14605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8" name="Text Box 6"/>
          <p:cNvSpPr txBox="1">
            <a:spLocks noChangeArrowheads="1"/>
          </p:cNvSpPr>
          <p:nvPr/>
        </p:nvSpPr>
        <p:spPr bwMode="auto">
          <a:xfrm>
            <a:off x="2443163" y="2828925"/>
            <a:ext cx="5645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spcBef>
                <a:spcPct val="0"/>
              </a:spcBef>
              <a:buSzPct val="70000"/>
              <a:buFontTx/>
              <a:buNone/>
            </a:pPr>
            <a:r>
              <a:rPr lang="en-US" altLang="ko-KR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>
                <a:solidFill>
                  <a:srgbClr val="FFFFCC"/>
                </a:solidFill>
                <a:latin typeface="나눔고딕 ExtraBold" pitchFamily="50" charset="-127"/>
                <a:ea typeface="나눔고딕 ExtraBold" pitchFamily="50" charset="-127"/>
              </a:rPr>
              <a:t>스레드로 애니메이션 만들기</a:t>
            </a:r>
            <a:endParaRPr lang="en-US" altLang="ko-KR">
              <a:solidFill>
                <a:srgbClr val="FFFFCC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8643962" y="-234858"/>
            <a:ext cx="2214578" cy="194934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7786706" y="-142900"/>
            <a:ext cx="1947066" cy="164307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-142912" y="5272138"/>
            <a:ext cx="2016224" cy="1800200"/>
          </a:xfrm>
          <a:prstGeom prst="ellipse">
            <a:avLst/>
          </a:prstGeom>
          <a:solidFill>
            <a:srgbClr val="CC00FF"/>
          </a:solidFill>
          <a:ln>
            <a:noFill/>
          </a:ln>
          <a:effectLst>
            <a:softEdge rad="63500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148" name="TextBox 31"/>
          <p:cNvSpPr txBox="1">
            <a:spLocks noChangeArrowheads="1"/>
          </p:cNvSpPr>
          <p:nvPr/>
        </p:nvSpPr>
        <p:spPr bwMode="auto">
          <a:xfrm>
            <a:off x="0" y="0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둘째마당 </a:t>
            </a: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– CH7.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스레드와 애니메이션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868363" y="2741613"/>
            <a:ext cx="1460500" cy="75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4800" i="1" dirty="0" smtClean="0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  <a:cs typeface="Arial" charset="0"/>
              </a:rPr>
              <a:t>13-3.</a:t>
            </a:r>
            <a:endParaRPr lang="en-US" altLang="ko-KR" sz="4800" i="1" dirty="0">
              <a:solidFill>
                <a:srgbClr val="FFFFCC"/>
              </a:solidFill>
              <a:latin typeface="나눔고딕" pitchFamily="50" charset="-127"/>
              <a:ea typeface="나눔고딕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5886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그룹 22"/>
          <p:cNvGrpSpPr>
            <a:grpSpLocks/>
          </p:cNvGrpSpPr>
          <p:nvPr/>
        </p:nvGrpSpPr>
        <p:grpSpPr bwMode="auto">
          <a:xfrm>
            <a:off x="785813" y="3643313"/>
            <a:ext cx="2786062" cy="1000125"/>
            <a:chOff x="785782" y="3000372"/>
            <a:chExt cx="2857520" cy="822325"/>
          </a:xfrm>
        </p:grpSpPr>
        <p:sp>
          <p:nvSpPr>
            <p:cNvPr id="49171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메인 액티비티의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eaLnBrk="1" fontAlgn="b" hangingPunct="1">
                <a:spcBef>
                  <a:spcPct val="0"/>
                </a:spcBef>
                <a:buFontTx/>
                <a:buNone/>
              </a:pPr>
              <a:r>
                <a:rPr lang="en-US" altLang="ko-KR" sz="1600" b="1">
                  <a:latin typeface="나눔고딕" pitchFamily="50" charset="-127"/>
                  <a:ea typeface="나눔고딕" pitchFamily="50" charset="-127"/>
                </a:rPr>
                <a:t>XML </a:t>
              </a: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레이아웃</a:t>
              </a:r>
            </a:p>
          </p:txBody>
        </p:sp>
        <p:sp>
          <p:nvSpPr>
            <p:cNvPr id="49172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85750" y="1285875"/>
            <a:ext cx="3786188" cy="1143000"/>
            <a:chOff x="0" y="0"/>
            <a:chExt cx="1232" cy="975"/>
          </a:xfrm>
        </p:grpSpPr>
        <p:sp>
          <p:nvSpPr>
            <p:cNvPr id="49167" name="Rectangle 26"/>
            <p:cNvSpPr>
              <a:spLocks/>
            </p:cNvSpPr>
            <p:nvPr/>
          </p:nvSpPr>
          <p:spPr bwMode="auto">
            <a:xfrm>
              <a:off x="0" y="895"/>
              <a:ext cx="1232" cy="80"/>
            </a:xfrm>
            <a:prstGeom prst="rect">
              <a:avLst/>
            </a:prstGeom>
            <a:gradFill rotWithShape="0">
              <a:gsLst>
                <a:gs pos="0">
                  <a:srgbClr val="464658">
                    <a:alpha val="50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" hangingPunct="1">
                <a:spcBef>
                  <a:spcPct val="0"/>
                </a:spcBef>
                <a:buFontTx/>
                <a:buNone/>
              </a:pPr>
              <a:endParaRPr lang="en-US" altLang="ko-KR" sz="1800" b="1">
                <a:latin typeface="나눔고딕" pitchFamily="50" charset="-127"/>
                <a:ea typeface="나눔고딕" pitchFamily="50" charset="-127"/>
              </a:endParaRPr>
            </a:p>
          </p:txBody>
        </p:sp>
        <p:grpSp>
          <p:nvGrpSpPr>
            <p:cNvPr id="49168" name="Group 27"/>
            <p:cNvGrpSpPr>
              <a:grpSpLocks/>
            </p:cNvGrpSpPr>
            <p:nvPr/>
          </p:nvGrpSpPr>
          <p:grpSpPr bwMode="auto">
            <a:xfrm>
              <a:off x="160" y="0"/>
              <a:ext cx="943" cy="937"/>
              <a:chOff x="0" y="0"/>
              <a:chExt cx="943" cy="937"/>
            </a:xfrm>
          </p:grpSpPr>
          <p:sp>
            <p:nvSpPr>
              <p:cNvPr id="49169" name="Rectangle 28"/>
              <p:cNvSpPr>
                <a:spLocks/>
              </p:cNvSpPr>
              <p:nvPr/>
            </p:nvSpPr>
            <p:spPr bwMode="auto">
              <a:xfrm>
                <a:off x="0" y="0"/>
                <a:ext cx="937" cy="93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AAAAAA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>
                <a:lvl1pPr latinLnBrk="1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스레드로 애니메이션</a:t>
                </a:r>
                <a:endParaRPr lang="en-US" altLang="ko-KR" sz="1800" b="1">
                  <a:latin typeface="나눔고딕" pitchFamily="50" charset="-127"/>
                  <a:ea typeface="나눔고딕" pitchFamily="50" charset="-127"/>
                </a:endParaRPr>
              </a:p>
              <a:p>
                <a:pPr algn="ctr" eaLnBrk="1" fontAlgn="b" hangingPunct="1">
                  <a:spcBef>
                    <a:spcPct val="0"/>
                  </a:spcBef>
                  <a:buFontTx/>
                  <a:buNone/>
                </a:pPr>
                <a:r>
                  <a:rPr lang="ko-KR" altLang="en-US" sz="1800" b="1">
                    <a:latin typeface="나눔고딕" pitchFamily="50" charset="-127"/>
                    <a:ea typeface="나눔고딕" pitchFamily="50" charset="-127"/>
                  </a:rPr>
                  <a:t>만들기 예제</a:t>
                </a:r>
              </a:p>
            </p:txBody>
          </p:sp>
          <p:sp>
            <p:nvSpPr>
              <p:cNvPr id="49170" name="Line 29"/>
              <p:cNvSpPr>
                <a:spLocks noChangeShapeType="1"/>
              </p:cNvSpPr>
              <p:nvPr/>
            </p:nvSpPr>
            <p:spPr bwMode="auto">
              <a:xfrm>
                <a:off x="0" y="7"/>
                <a:ext cx="943" cy="0"/>
              </a:xfrm>
              <a:prstGeom prst="line">
                <a:avLst/>
              </a:prstGeom>
              <a:noFill/>
              <a:ln w="44450">
                <a:solidFill>
                  <a:srgbClr val="0066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ko-KR" altLang="en-US"/>
              </a:p>
            </p:txBody>
          </p:sp>
        </p:grpSp>
      </p:grpSp>
      <p:grpSp>
        <p:nvGrpSpPr>
          <p:cNvPr id="49156" name="그룹 25"/>
          <p:cNvGrpSpPr>
            <a:grpSpLocks/>
          </p:cNvGrpSpPr>
          <p:nvPr/>
        </p:nvGrpSpPr>
        <p:grpSpPr bwMode="auto">
          <a:xfrm>
            <a:off x="3643313" y="3643313"/>
            <a:ext cx="2786062" cy="1000125"/>
            <a:chOff x="785782" y="3000372"/>
            <a:chExt cx="2857520" cy="822325"/>
          </a:xfrm>
        </p:grpSpPr>
        <p:sp>
          <p:nvSpPr>
            <p:cNvPr id="49165" name="AutoShape 44"/>
            <p:cNvSpPr>
              <a:spLocks/>
            </p:cNvSpPr>
            <p:nvPr/>
          </p:nvSpPr>
          <p:spPr bwMode="auto">
            <a:xfrm>
              <a:off x="785782" y="3000372"/>
              <a:ext cx="2857520" cy="817104"/>
            </a:xfrm>
            <a:custGeom>
              <a:avLst/>
              <a:gdLst>
                <a:gd name="T0" fmla="*/ 0 w 21600"/>
                <a:gd name="T1" fmla="*/ 0 h 21600"/>
                <a:gd name="T2" fmla="*/ 21600 w 21600"/>
                <a:gd name="T3" fmla="*/ 21600 h 21600"/>
              </a:gdLst>
              <a:ahLst/>
              <a:cxnLst/>
              <a:rect l="T0" t="T1" r="T2" b="T3"/>
              <a:pathLst>
                <a:path w="21600" h="21600">
                  <a:moveTo>
                    <a:pt x="15142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5142" y="21600"/>
                  </a:lnTo>
                  <a:lnTo>
                    <a:pt x="21600" y="10800"/>
                  </a:lnTo>
                  <a:lnTo>
                    <a:pt x="15142" y="0"/>
                  </a:lnTo>
                  <a:close/>
                  <a:moveTo>
                    <a:pt x="15142" y="0"/>
                  </a:moveTo>
                </a:path>
              </a:pathLst>
            </a:custGeom>
            <a:solidFill>
              <a:srgbClr val="FFFFFF"/>
            </a:solidFill>
            <a:ln w="9525">
              <a:solidFill>
                <a:srgbClr val="AAAAA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215900"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서피스뷰를 상속한</a:t>
              </a:r>
              <a:endParaRPr lang="en-US" altLang="ko-KR" sz="1600" b="1">
                <a:latin typeface="나눔고딕" pitchFamily="50" charset="-127"/>
                <a:ea typeface="나눔고딕" pitchFamily="50" charset="-127"/>
              </a:endParaRPr>
            </a:p>
            <a:p>
              <a:pPr eaLnBrk="1" fontAlgn="b" hangingPunct="1">
                <a:spcBef>
                  <a:spcPct val="0"/>
                </a:spcBef>
                <a:buFontTx/>
                <a:buNone/>
              </a:pPr>
              <a:r>
                <a:rPr lang="ko-KR" altLang="en-US" sz="1600" b="1">
                  <a:latin typeface="나눔고딕" pitchFamily="50" charset="-127"/>
                  <a:ea typeface="나눔고딕" pitchFamily="50" charset="-127"/>
                </a:rPr>
                <a:t>새로운 뷰 클래스 정의</a:t>
              </a:r>
            </a:p>
          </p:txBody>
        </p:sp>
        <p:sp>
          <p:nvSpPr>
            <p:cNvPr id="49166" name="Line 45"/>
            <p:cNvSpPr>
              <a:spLocks noChangeShapeType="1"/>
            </p:cNvSpPr>
            <p:nvPr/>
          </p:nvSpPr>
          <p:spPr bwMode="auto">
            <a:xfrm>
              <a:off x="802064" y="3000372"/>
              <a:ext cx="1628" cy="822325"/>
            </a:xfrm>
            <a:prstGeom prst="line">
              <a:avLst/>
            </a:prstGeom>
            <a:noFill/>
            <a:ln w="44450">
              <a:solidFill>
                <a:srgbClr val="00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/>
            <a:lstStyle/>
            <a:p>
              <a:endParaRPr lang="ko-KR" altLang="en-US"/>
            </a:p>
          </p:txBody>
        </p:sp>
      </p:grpSp>
      <p:sp>
        <p:nvSpPr>
          <p:cNvPr id="49157" name="직사각형 27"/>
          <p:cNvSpPr>
            <a:spLocks noChangeArrowheads="1"/>
          </p:cNvSpPr>
          <p:nvPr/>
        </p:nvSpPr>
        <p:spPr bwMode="auto">
          <a:xfrm>
            <a:off x="785813" y="2428875"/>
            <a:ext cx="51435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스레드를 이용해 애니메이션 구성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서피스뷰와 여러 장의 이미지 사용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158" name="직사각형 27"/>
          <p:cNvSpPr>
            <a:spLocks noChangeArrowheads="1"/>
          </p:cNvSpPr>
          <p:nvPr/>
        </p:nvSpPr>
        <p:spPr bwMode="auto">
          <a:xfrm>
            <a:off x="714375" y="4643438"/>
            <a:ext cx="2786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새로 만든 뷰를 추가 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9159" name="직사각형 27"/>
          <p:cNvSpPr>
            <a:spLocks noChangeArrowheads="1"/>
          </p:cNvSpPr>
          <p:nvPr/>
        </p:nvSpPr>
        <p:spPr bwMode="auto">
          <a:xfrm>
            <a:off x="3571875" y="4643438"/>
            <a:ext cx="2786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" hangingPunct="1">
              <a:lnSpc>
                <a:spcPct val="150000"/>
              </a:lnSpc>
              <a:spcBef>
                <a:spcPct val="0"/>
              </a:spcBef>
              <a:buFontTx/>
              <a:buChar char="-"/>
            </a:pPr>
            <a:r>
              <a:rPr lang="ko-KR" altLang="en-US" sz="1400" b="1">
                <a:solidFill>
                  <a:srgbClr val="7030A0"/>
                </a:solidFill>
                <a:latin typeface="나눔고딕" pitchFamily="50" charset="-127"/>
                <a:ea typeface="나눔고딕" pitchFamily="50" charset="-127"/>
              </a:rPr>
              <a:t>서피스뷰를 이용해 그리기</a:t>
            </a:r>
            <a:endParaRPr lang="en-US" altLang="ko-KR" sz="1400" b="1">
              <a:solidFill>
                <a:srgbClr val="7030A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제목 19"/>
          <p:cNvSpPr>
            <a:spLocks noGrp="1"/>
          </p:cNvSpPr>
          <p:nvPr>
            <p:ph type="title"/>
          </p:nvPr>
        </p:nvSpPr>
        <p:spPr>
          <a:xfrm>
            <a:off x="828675" y="201613"/>
            <a:ext cx="4298950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스레드로 애니메이션 만들기 예제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161" name="TextBox 22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스레드로 애니메이션 만들기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9163" name="_x176362120" descr="P02_S007_0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13" y="890588"/>
            <a:ext cx="1620837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_x176358760" descr="P02_S007_0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988" y="890588"/>
            <a:ext cx="1620837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439522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내용 개체 틀 2"/>
          <p:cNvSpPr txBox="1">
            <a:spLocks/>
          </p:cNvSpPr>
          <p:nvPr/>
        </p:nvSpPr>
        <p:spPr bwMode="auto">
          <a:xfrm>
            <a:off x="447675" y="5127625"/>
            <a:ext cx="937577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itchFamily="50" charset="-127"/>
                <a:ea typeface="나눔고딕" pitchFamily="50" charset="-127"/>
              </a:rPr>
              <a:t>프레임 레이아웃을 최상위로 하고 있으며 </a:t>
            </a:r>
            <a:r>
              <a:rPr lang="en-US" altLang="ko-KR" sz="1400">
                <a:latin typeface="나눔고딕" pitchFamily="50" charset="-127"/>
                <a:ea typeface="나눔고딕" pitchFamily="50" charset="-127"/>
              </a:rPr>
              <a:t>ImageView</a:t>
            </a:r>
            <a:r>
              <a:rPr lang="ko-KR" altLang="en-US" sz="1400">
                <a:latin typeface="나눔고딕" pitchFamily="50" charset="-127"/>
                <a:ea typeface="나눔고딕" pitchFamily="50" charset="-127"/>
              </a:rPr>
              <a:t>를 태그로 포함함</a:t>
            </a:r>
            <a:endParaRPr lang="en-US" altLang="ko-KR" sz="140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25000"/>
              </a:spcAft>
            </a:pPr>
            <a:r>
              <a:rPr lang="ko-KR" altLang="en-US" sz="1400">
                <a:latin typeface="나눔고딕" pitchFamily="50" charset="-127"/>
                <a:ea typeface="나눔고딕" pitchFamily="50" charset="-127"/>
              </a:rPr>
              <a:t>폭과 높이의 속성이 </a:t>
            </a:r>
            <a:r>
              <a:rPr lang="en-US" altLang="ko-KR" sz="1400">
                <a:latin typeface="나눔고딕" pitchFamily="50" charset="-127"/>
                <a:ea typeface="나눔고딕" pitchFamily="50" charset="-127"/>
              </a:rPr>
              <a:t>"match_parent"</a:t>
            </a:r>
            <a:r>
              <a:rPr lang="ko-KR" altLang="en-US" sz="1400">
                <a:latin typeface="나눔고딕" pitchFamily="50" charset="-127"/>
                <a:ea typeface="나눔고딕" pitchFamily="50" charset="-127"/>
              </a:rPr>
              <a:t>로 되어 있으므로 전체 화면에 이 뷰가 보임</a:t>
            </a:r>
            <a:endParaRPr lang="en-US" altLang="ko-KR" sz="14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27063" y="1052513"/>
            <a:ext cx="9017000" cy="3806825"/>
          </a:xfrm>
          <a:prstGeom prst="roundRect">
            <a:avLst>
              <a:gd name="adj" fmla="val 4578"/>
            </a:avLst>
          </a:prstGeom>
          <a:solidFill>
            <a:srgbClr val="D0D8E8"/>
          </a:solidFill>
          <a:ln>
            <a:solidFill>
              <a:srgbClr val="33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latinLnBrk="1">
              <a:lnSpc>
                <a:spcPct val="160000"/>
              </a:lnSpc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 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</a:t>
            </a:r>
            <a:r>
              <a:rPr lang="en-US" altLang="ko-KR" dirty="0">
                <a:solidFill>
                  <a:srgbClr val="3F7F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FrameLayout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7F00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xmlns:android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"http://schemas.android.com/apk/res/android"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   xmlns:tools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"http://schemas.android.com/tools"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   android:layout_width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   android:layout_height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008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30000"/>
              </a:lnSpc>
              <a:spcAft>
                <a:spcPts val="0"/>
              </a:spcAft>
              <a:defRPr/>
            </a:pPr>
            <a:endParaRPr lang="en-US" altLang="ko-KR" dirty="0">
              <a:solidFill>
                <a:srgbClr val="008080"/>
              </a:solidFill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   &lt;Image</a:t>
            </a:r>
            <a:r>
              <a:rPr lang="en-US" altLang="ko-KR" dirty="0">
                <a:solidFill>
                  <a:srgbClr val="3F7F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View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latinLnBrk="1">
              <a:lnSpc>
                <a:spcPct val="140000"/>
              </a:lnSpc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       android:id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"@+id/imageView"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latinLnBrk="1">
              <a:lnSpc>
                <a:spcPct val="140000"/>
              </a:lnSpc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       android:layout_width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latinLnBrk="1">
              <a:lnSpc>
                <a:spcPct val="140000"/>
              </a:lnSpc>
              <a:spcAft>
                <a:spcPts val="0"/>
              </a:spcAft>
              <a:defRPr/>
            </a:pPr>
            <a:r>
              <a:rPr lang="en-US" altLang="ko-KR" dirty="0">
                <a:solidFill>
                  <a:srgbClr val="7F00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       android:layout_height</a:t>
            </a:r>
            <a:r>
              <a:rPr lang="en-US" altLang="ko-KR" dirty="0">
                <a:solidFill>
                  <a:srgbClr val="00000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=</a:t>
            </a:r>
            <a:r>
              <a:rPr lang="en-US" altLang="ko-KR" i="1" dirty="0">
                <a:solidFill>
                  <a:srgbClr val="2A00F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"match_parent"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latinLnBrk="1">
              <a:lnSpc>
                <a:spcPct val="140000"/>
              </a:lnSpc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        /&gt;</a:t>
            </a:r>
          </a:p>
          <a:p>
            <a:pPr latinLnBrk="1">
              <a:lnSpc>
                <a:spcPct val="140000"/>
              </a:lnSpc>
              <a:spcAft>
                <a:spcPts val="0"/>
              </a:spcAft>
              <a:defRPr/>
            </a:pP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40000"/>
              </a:lnSpc>
              <a:spcAft>
                <a:spcPts val="0"/>
              </a:spcAft>
              <a:defRPr/>
            </a:pPr>
            <a:r>
              <a:rPr lang="en-US" altLang="ko-KR" dirty="0">
                <a:solidFill>
                  <a:srgbClr val="008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&lt;/</a:t>
            </a:r>
            <a:r>
              <a:rPr lang="en-US" altLang="ko-KR" dirty="0">
                <a:solidFill>
                  <a:srgbClr val="3F7F7F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FrameLayout</a:t>
            </a:r>
            <a:r>
              <a:rPr lang="en-US" altLang="ko-KR" dirty="0">
                <a:solidFill>
                  <a:srgbClr val="008080"/>
                </a:solidFill>
                <a:ea typeface="굴림" panose="020B0600000101010101" pitchFamily="50" charset="-127"/>
                <a:cs typeface="굴림" panose="020B0600000101010101" pitchFamily="50" charset="-127"/>
              </a:rPr>
              <a:t>&gt;</a:t>
            </a:r>
            <a:endParaRPr lang="ko-KR" altLang="ko-KR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  <a:defRPr/>
            </a:pPr>
            <a:r>
              <a:rPr lang="en-US" altLang="ko-KR" kern="100" dirty="0">
                <a:cs typeface="Times New Roman" panose="02020603050405020304" pitchFamily="18" charset="0"/>
              </a:rPr>
              <a:t> </a:t>
            </a:r>
            <a:endParaRPr lang="ko-KR" altLang="ko-KR" kern="100" dirty="0">
              <a:cs typeface="Times New Roman" panose="02020603050405020304" pitchFamily="18" charset="0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28675" y="201613"/>
            <a:ext cx="2106613" cy="369887"/>
          </a:xfrm>
        </p:spPr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만들기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181" name="TextBox 10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스레드로 애니메이션 만들기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81276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스레드 애니메이션을 위한 뷰 클래스 정의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63"/>
          <a:stretch/>
        </p:blipFill>
        <p:spPr bwMode="auto">
          <a:xfrm>
            <a:off x="679004" y="782466"/>
            <a:ext cx="4172634" cy="58202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620" y="75965"/>
            <a:ext cx="3867150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620" y="2564904"/>
            <a:ext cx="3866164" cy="4001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78448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459" name="직사각형 9"/>
          <p:cNvSpPr>
            <a:spLocks noChangeArrowheads="1"/>
          </p:cNvSpPr>
          <p:nvPr/>
        </p:nvSpPr>
        <p:spPr bwMode="auto">
          <a:xfrm>
            <a:off x="1322388" y="5949950"/>
            <a:ext cx="31194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멀티스레드 시스템에서 시스템에서 공통 메모리 리소스 접근</a:t>
            </a:r>
            <a:r>
              <a:rPr lang="en-US" altLang="ko-KR" sz="14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endParaRPr lang="ko-KR" altLang="en-US" sz="1400" b="1">
              <a:solidFill>
                <a:schemeClr val="tx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8" name="내용 개체 틀 2"/>
          <p:cNvSpPr txBox="1">
            <a:spLocks/>
          </p:cNvSpPr>
          <p:nvPr/>
        </p:nvSpPr>
        <p:spPr bwMode="auto">
          <a:xfrm>
            <a:off x="5214938" y="1073150"/>
            <a:ext cx="4752975" cy="55832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182563" indent="-182563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메인 액티비티</a:t>
            </a:r>
            <a:endParaRPr kumimoji="0"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애플리케이션이 실행될 때 하나의 프로세스에서 처리</a:t>
            </a:r>
            <a:endParaRPr kumimoji="0"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이벤트를 처리하거나 필요한 메소드를 정의하여 기능을 구현하는 경우에도  동일한 프로세스 내에서 실행</a:t>
            </a:r>
            <a:endParaRPr kumimoji="0"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문제점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대기 시간이 길어지는 네트워크 요청 등의 기능을 수행할 때는 화면에 보이는 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UI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도 멈춤 상태로 있게 됨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endParaRPr kumimoji="0"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해결 방안</a:t>
            </a:r>
            <a:endParaRPr kumimoji="0" lang="en-US" altLang="ko-KR" sz="1600" b="1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하나의 프로세스 안에서 여러 개의 작업이 동시 수행되는 멀티 스레드 방식을 사용</a:t>
            </a:r>
            <a:endParaRPr kumimoji="0"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latinLnBrk="1">
              <a:lnSpc>
                <a:spcPct val="120000"/>
              </a:lnSpc>
              <a:spcAft>
                <a:spcPct val="25000"/>
              </a:spcAft>
              <a:buFont typeface="Arial" charset="0"/>
              <a:buChar char="•"/>
              <a:defRPr/>
            </a:pP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멀티 스레드 </a:t>
            </a:r>
            <a:endParaRPr kumimoji="0"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같은 프로세스 안에 들어 있으면서 메모리 리소스를 공유하게 되므로 효율적인 처리가 가능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동시에 리소스를 접근할 경우 데드락</a:t>
            </a:r>
            <a:r>
              <a:rPr kumimoji="0"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(DeadLock) </a:t>
            </a:r>
            <a:r>
              <a:rPr kumimoji="0"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Tahoma" pitchFamily="34" charset="0"/>
              </a:rPr>
              <a:t>발생</a:t>
            </a: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0" indent="0" latinLnBrk="1">
              <a:lnSpc>
                <a:spcPct val="120000"/>
              </a:lnSpc>
              <a:spcAft>
                <a:spcPct val="25000"/>
              </a:spcAft>
              <a:defRPr/>
            </a:pPr>
            <a:endParaRPr kumimoji="0"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  <a:p>
            <a:pPr marL="285750" indent="-285750" latinLnBrk="1">
              <a:lnSpc>
                <a:spcPct val="120000"/>
              </a:lnSpc>
              <a:spcAft>
                <a:spcPct val="25000"/>
              </a:spcAft>
              <a:buFontTx/>
              <a:buChar char="-"/>
              <a:defRPr/>
            </a:pPr>
            <a:endParaRPr kumimoji="0"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cs typeface="Tahoma" pitchFamily="34" charset="0"/>
            </a:endParaRPr>
          </a:p>
        </p:txBody>
      </p:sp>
      <p:sp>
        <p:nvSpPr>
          <p:cNvPr id="19461" name="AutoShape 43"/>
          <p:cNvSpPr>
            <a:spLocks noChangeArrowheads="1"/>
          </p:cNvSpPr>
          <p:nvPr/>
        </p:nvSpPr>
        <p:spPr bwMode="auto">
          <a:xfrm>
            <a:off x="1962150" y="1125538"/>
            <a:ext cx="1404938" cy="755650"/>
          </a:xfrm>
          <a:prstGeom prst="roundRect">
            <a:avLst>
              <a:gd name="adj" fmla="val 18343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endParaRPr lang="ko-KR" altLang="en-US" sz="12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2" name="TextBox 29"/>
          <p:cNvSpPr txBox="1">
            <a:spLocks noChangeArrowheads="1"/>
          </p:cNvSpPr>
          <p:nvPr/>
        </p:nvSpPr>
        <p:spPr bwMode="auto">
          <a:xfrm>
            <a:off x="1758950" y="2944813"/>
            <a:ext cx="179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12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(1) </a:t>
            </a:r>
            <a:r>
              <a:rPr kumimoji="0" lang="ko-KR" altLang="en-US" sz="12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프로젝트 생성 시</a:t>
            </a:r>
            <a:endParaRPr kumimoji="0" lang="en-US" altLang="ko-KR" sz="12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3" name="TextBox 30"/>
          <p:cNvSpPr txBox="1">
            <a:spLocks noChangeArrowheads="1"/>
          </p:cNvSpPr>
          <p:nvPr/>
        </p:nvSpPr>
        <p:spPr bwMode="auto">
          <a:xfrm>
            <a:off x="1898650" y="1325563"/>
            <a:ext cx="1554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sz="1200" b="1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</a:rPr>
              <a:t>공통 메모리 리소스</a:t>
            </a:r>
            <a:endParaRPr kumimoji="0" lang="en-US" altLang="ko-KR" sz="1200" b="1">
              <a:solidFill>
                <a:srgbClr val="FFFFC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4" name="AutoShape 43"/>
          <p:cNvSpPr>
            <a:spLocks noChangeArrowheads="1"/>
          </p:cNvSpPr>
          <p:nvPr/>
        </p:nvSpPr>
        <p:spPr bwMode="auto">
          <a:xfrm>
            <a:off x="2062163" y="2211388"/>
            <a:ext cx="1214437" cy="571500"/>
          </a:xfrm>
          <a:prstGeom prst="roundRect">
            <a:avLst>
              <a:gd name="adj" fmla="val 50000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5" name="TextBox 35"/>
          <p:cNvSpPr txBox="1">
            <a:spLocks noChangeArrowheads="1"/>
          </p:cNvSpPr>
          <p:nvPr/>
        </p:nvSpPr>
        <p:spPr bwMode="auto">
          <a:xfrm>
            <a:off x="2024063" y="2197100"/>
            <a:ext cx="1285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메인 스레드</a:t>
            </a:r>
            <a:endParaRPr kumimoji="0" lang="en-US" altLang="ko-KR" sz="11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(Main Thread)</a:t>
            </a:r>
          </a:p>
        </p:txBody>
      </p:sp>
      <p:cxnSp>
        <p:nvCxnSpPr>
          <p:cNvPr id="37" name="직선 화살표 연결선 36"/>
          <p:cNvCxnSpPr>
            <a:stCxn id="19461" idx="2"/>
            <a:endCxn id="19465" idx="0"/>
          </p:cNvCxnSpPr>
          <p:nvPr/>
        </p:nvCxnSpPr>
        <p:spPr>
          <a:xfrm rot="16200000" flipH="1">
            <a:off x="2508251" y="2038350"/>
            <a:ext cx="315912" cy="1587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7" name="AutoShape 43"/>
          <p:cNvSpPr>
            <a:spLocks noChangeArrowheads="1"/>
          </p:cNvSpPr>
          <p:nvPr/>
        </p:nvSpPr>
        <p:spPr bwMode="auto">
          <a:xfrm>
            <a:off x="1989138" y="3573463"/>
            <a:ext cx="1404937" cy="757237"/>
          </a:xfrm>
          <a:prstGeom prst="roundRect">
            <a:avLst>
              <a:gd name="adj" fmla="val 18343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latinLnBrk="1" hangingPunct="1"/>
            <a:endParaRPr lang="ko-KR" altLang="en-US" sz="12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8" name="TextBox 39"/>
          <p:cNvSpPr txBox="1">
            <a:spLocks noChangeArrowheads="1"/>
          </p:cNvSpPr>
          <p:nvPr/>
        </p:nvSpPr>
        <p:spPr bwMode="auto">
          <a:xfrm>
            <a:off x="1643063" y="5384800"/>
            <a:ext cx="2139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12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(2) </a:t>
            </a:r>
            <a:r>
              <a:rPr kumimoji="0" lang="ko-KR" altLang="en-US" sz="12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별도의 스레드 생성 시</a:t>
            </a:r>
            <a:endParaRPr kumimoji="0" lang="en-US" altLang="ko-KR" sz="12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69" name="TextBox 40"/>
          <p:cNvSpPr txBox="1">
            <a:spLocks noChangeArrowheads="1"/>
          </p:cNvSpPr>
          <p:nvPr/>
        </p:nvSpPr>
        <p:spPr bwMode="auto">
          <a:xfrm>
            <a:off x="1925638" y="3773488"/>
            <a:ext cx="1554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sz="1200" b="1">
                <a:solidFill>
                  <a:srgbClr val="FFFFCC"/>
                </a:solidFill>
                <a:latin typeface="나눔고딕" pitchFamily="50" charset="-127"/>
                <a:ea typeface="나눔고딕" pitchFamily="50" charset="-127"/>
              </a:rPr>
              <a:t>공통 메모리 리소스</a:t>
            </a:r>
            <a:endParaRPr kumimoji="0" lang="en-US" altLang="ko-KR" sz="1200" b="1">
              <a:solidFill>
                <a:srgbClr val="FFFFCC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0" name="AutoShape 43"/>
          <p:cNvSpPr>
            <a:spLocks noChangeArrowheads="1"/>
          </p:cNvSpPr>
          <p:nvPr/>
        </p:nvSpPr>
        <p:spPr bwMode="auto">
          <a:xfrm>
            <a:off x="3470275" y="4656138"/>
            <a:ext cx="1214438" cy="571500"/>
          </a:xfrm>
          <a:prstGeom prst="roundRect">
            <a:avLst>
              <a:gd name="adj" fmla="val 50000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1" name="TextBox 43"/>
          <p:cNvSpPr txBox="1">
            <a:spLocks noChangeArrowheads="1"/>
          </p:cNvSpPr>
          <p:nvPr/>
        </p:nvSpPr>
        <p:spPr bwMode="auto">
          <a:xfrm>
            <a:off x="3432175" y="4641850"/>
            <a:ext cx="1285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메인 스레드</a:t>
            </a:r>
            <a:endParaRPr kumimoji="0" lang="en-US" altLang="ko-KR" sz="11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(Main Thread)</a:t>
            </a:r>
          </a:p>
        </p:txBody>
      </p:sp>
      <p:cxnSp>
        <p:nvCxnSpPr>
          <p:cNvPr id="45" name="직선 화살표 연결선 44"/>
          <p:cNvCxnSpPr>
            <a:endCxn id="19471" idx="0"/>
          </p:cNvCxnSpPr>
          <p:nvPr/>
        </p:nvCxnSpPr>
        <p:spPr>
          <a:xfrm>
            <a:off x="3394075" y="4330700"/>
            <a:ext cx="681038" cy="3111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3" name="AutoShape 43"/>
          <p:cNvSpPr>
            <a:spLocks noChangeArrowheads="1"/>
          </p:cNvSpPr>
          <p:nvPr/>
        </p:nvSpPr>
        <p:spPr bwMode="auto">
          <a:xfrm>
            <a:off x="2084388" y="4665663"/>
            <a:ext cx="1214437" cy="571500"/>
          </a:xfrm>
          <a:prstGeom prst="roundRect">
            <a:avLst>
              <a:gd name="adj" fmla="val 50000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4" name="TextBox 47"/>
          <p:cNvSpPr txBox="1">
            <a:spLocks noChangeArrowheads="1"/>
          </p:cNvSpPr>
          <p:nvPr/>
        </p:nvSpPr>
        <p:spPr bwMode="auto">
          <a:xfrm>
            <a:off x="2046288" y="4651375"/>
            <a:ext cx="1285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스레드 </a:t>
            </a:r>
            <a:r>
              <a:rPr kumimoji="0" lang="en-US" altLang="ko-KR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#2</a:t>
            </a:r>
          </a:p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(Thread-2)</a:t>
            </a:r>
          </a:p>
        </p:txBody>
      </p:sp>
      <p:sp>
        <p:nvSpPr>
          <p:cNvPr id="19475" name="AutoShape 43"/>
          <p:cNvSpPr>
            <a:spLocks noChangeArrowheads="1"/>
          </p:cNvSpPr>
          <p:nvPr/>
        </p:nvSpPr>
        <p:spPr bwMode="auto">
          <a:xfrm>
            <a:off x="717550" y="4694238"/>
            <a:ext cx="1214438" cy="571500"/>
          </a:xfrm>
          <a:prstGeom prst="roundRect">
            <a:avLst>
              <a:gd name="adj" fmla="val 50000"/>
            </a:avLst>
          </a:prstGeom>
          <a:solidFill>
            <a:srgbClr val="91B6DB"/>
          </a:solidFill>
          <a:ln w="15875" algn="ctr">
            <a:solidFill>
              <a:schemeClr val="bg1"/>
            </a:solidFill>
            <a:round/>
            <a:headEnd/>
            <a:tailEnd/>
          </a:ln>
          <a:effectLst>
            <a:outerShdw dist="28398" dir="3806097" algn="ctr" rotWithShape="0">
              <a:srgbClr val="A7C5E3"/>
            </a:outerShdw>
          </a:effec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endParaRPr lang="ko-KR" altLang="en-US" sz="1600" b="1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476" name="TextBox 50"/>
          <p:cNvSpPr txBox="1">
            <a:spLocks noChangeArrowheads="1"/>
          </p:cNvSpPr>
          <p:nvPr/>
        </p:nvSpPr>
        <p:spPr bwMode="auto">
          <a:xfrm>
            <a:off x="679450" y="4679950"/>
            <a:ext cx="12858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1" hangingPunct="1">
              <a:lnSpc>
                <a:spcPct val="150000"/>
              </a:lnSpc>
            </a:pPr>
            <a:r>
              <a:rPr kumimoji="0" lang="ko-KR" altLang="en-US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스레드 </a:t>
            </a:r>
            <a:r>
              <a:rPr kumimoji="0" lang="en-US" altLang="ko-KR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#1</a:t>
            </a:r>
          </a:p>
          <a:p>
            <a:pPr algn="ctr" eaLnBrk="1" latinLnBrk="1" hangingPunct="1">
              <a:lnSpc>
                <a:spcPct val="150000"/>
              </a:lnSpc>
            </a:pPr>
            <a:r>
              <a:rPr kumimoji="0" lang="en-US" altLang="ko-KR" sz="11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(Thread-1)</a:t>
            </a:r>
          </a:p>
        </p:txBody>
      </p:sp>
      <p:cxnSp>
        <p:nvCxnSpPr>
          <p:cNvPr id="52" name="직선 화살표 연결선 51"/>
          <p:cNvCxnSpPr>
            <a:stCxn id="19467" idx="2"/>
            <a:endCxn id="19473" idx="0"/>
          </p:cNvCxnSpPr>
          <p:nvPr/>
        </p:nvCxnSpPr>
        <p:spPr>
          <a:xfrm>
            <a:off x="2690813" y="4330700"/>
            <a:ext cx="0" cy="33496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endCxn id="19476" idx="0"/>
          </p:cNvCxnSpPr>
          <p:nvPr/>
        </p:nvCxnSpPr>
        <p:spPr>
          <a:xfrm rot="10800000" flipV="1">
            <a:off x="1322388" y="4330700"/>
            <a:ext cx="666750" cy="34925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9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핸들러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7" name="제목 9"/>
          <p:cNvSpPr txBox="1">
            <a:spLocks/>
          </p:cNvSpPr>
          <p:nvPr/>
        </p:nvSpPr>
        <p:spPr bwMode="auto">
          <a:xfrm>
            <a:off x="823020" y="199509"/>
            <a:ext cx="4174220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맑은 고딕" pitchFamily="50" charset="-127"/>
                <a:cs typeface="+mj-cs"/>
              </a:defRPr>
            </a:lvl1pPr>
            <a:lvl2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</a:p>
        </p:txBody>
      </p:sp>
    </p:spTree>
    <p:extLst>
      <p:ext uri="{BB962C8B-B14F-4D97-AF65-F5344CB8AC3E}">
        <p14:creationId xmlns:p14="http://schemas.microsoft.com/office/powerpoint/2010/main" val="3860445315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390525" y="1909763"/>
          <a:ext cx="9432925" cy="3590926"/>
        </p:xfrm>
        <a:graphic>
          <a:graphicData uri="http://schemas.openxmlformats.org/drawingml/2006/table">
            <a:tbl>
              <a:tblPr/>
              <a:tblGrid>
                <a:gridCol w="1540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928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99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시나리오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3" marR="91433" marT="45714" marB="45714" anchor="ctr">
                    <a:lnL>
                      <a:noFill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 명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3" marR="91433" marT="45714" marB="45714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4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 사용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3" marR="91433" marT="45714" marB="45714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백그라운드 작업은 서비스로 실행하고 사용자에게는 알림 서비스를 이용해 알려줌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algn="just" fontAlgn="base" latinLnBrk="1">
                        <a:lnSpc>
                          <a:spcPct val="150000"/>
                        </a:lnSpc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만약 메인 액티비티로 결과값을 전달하고 이를 이용해 다른 작업을 수행하고자 한다면 브로드캐스팅을 이용하거나 하여 결과값을 전달할 수</a:t>
                      </a:r>
                      <a:r>
                        <a:rPr lang="ko-KR" altLang="en-US" sz="1400" kern="1200" baseline="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있음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33" marR="91433" marT="45714" marB="4571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968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스레드 사용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33" marR="91433" marT="45714" marB="45714" anchor="ctr">
                    <a:lnL>
                      <a:noFill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스레드는 동일 프로세스 내에 있기 때문에 작업 수행의 결과를 바로 처리할 수 있음</a:t>
                      </a:r>
                      <a:endParaRPr lang="en-US" altLang="ko-KR" sz="1400" kern="1200" dirty="0" smtClean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그러나 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UI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객체는 직접 접근할 수 없으므로 핸들러</a:t>
                      </a:r>
                      <a:r>
                        <a:rPr lang="en-US" altLang="ko-KR" sz="14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(Handler) </a:t>
                      </a:r>
                      <a:r>
                        <a:rPr lang="ko-KR" altLang="en-US" sz="1400" kern="1200" dirty="0" smtClean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객체를 사용함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91433" marR="91433" marT="45714" marB="4571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1521" name="TextBox 13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1.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핸들러 사용하기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89875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0902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5053013" y="73025"/>
            <a:ext cx="180975" cy="311150"/>
          </a:xfrm>
          <a:prstGeom prst="rect">
            <a:avLst/>
          </a:prstGeom>
          <a:noFill/>
          <a:ln w="28575" cap="flat" cmpd="sng">
            <a:noFill/>
            <a:prstDash val="solid"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fontAlgn="b" latinLnBrk="1" hangingPunct="1">
              <a:defRPr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4168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89875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4169" name="TextBox 10"/>
          <p:cNvSpPr txBox="1">
            <a:spLocks noChangeArrowheads="1"/>
          </p:cNvSpPr>
          <p:nvPr/>
        </p:nvSpPr>
        <p:spPr bwMode="auto">
          <a:xfrm>
            <a:off x="0" y="6442075"/>
            <a:ext cx="38703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ko-KR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5. </a:t>
            </a:r>
            <a:r>
              <a:rPr kumimoji="0" lang="ko-KR" altLang="en-US" sz="1400" b="1">
                <a:solidFill>
                  <a:srgbClr val="7C3B06"/>
                </a:solidFill>
                <a:latin typeface="나눔고딕" pitchFamily="50" charset="-127"/>
                <a:ea typeface="나눔고딕" pitchFamily="50" charset="-127"/>
              </a:rPr>
              <a:t>액티비티의 수명주기</a:t>
            </a:r>
            <a:endParaRPr kumimoji="0" lang="en-US" altLang="ko-KR" sz="1400" b="1">
              <a:solidFill>
                <a:srgbClr val="7C3B06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62452"/>
          <a:stretch/>
        </p:blipFill>
        <p:spPr>
          <a:xfrm>
            <a:off x="563860" y="1825084"/>
            <a:ext cx="9320366" cy="19622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-1" b="64936"/>
          <a:stretch/>
        </p:blipFill>
        <p:spPr>
          <a:xfrm>
            <a:off x="573805" y="4365104"/>
            <a:ext cx="9159279" cy="1944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73805" y="1124744"/>
            <a:ext cx="2143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13.1.1 </a:t>
            </a:r>
            <a:r>
              <a:rPr lang="ko-KR" altLang="en-US" sz="1600" b="1" dirty="0" smtClean="0"/>
              <a:t>스레드 만들기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63860" y="1520507"/>
            <a:ext cx="4172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스레드 클래스 상속하여 선언 후 실행하는 방법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3546" y="4032865"/>
            <a:ext cx="3913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Runnable</a:t>
            </a:r>
            <a:r>
              <a:rPr lang="ko-KR" altLang="en-US" dirty="0" smtClean="0"/>
              <a:t>인터페이스 구현 후 실행하는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9717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89875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5064" b="12987"/>
          <a:stretch/>
        </p:blipFill>
        <p:spPr>
          <a:xfrm>
            <a:off x="462980" y="1556792"/>
            <a:ext cx="9159279" cy="2880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3805" y="1124744"/>
            <a:ext cx="3032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13.1.2 run()</a:t>
            </a:r>
            <a:r>
              <a:rPr lang="ko-KR" altLang="en-US" sz="1600" b="1" dirty="0" err="1" smtClean="0"/>
              <a:t>메소드</a:t>
            </a:r>
            <a:r>
              <a:rPr lang="ko-KR" altLang="en-US" sz="1600" b="1" dirty="0" smtClean="0"/>
              <a:t> </a:t>
            </a:r>
            <a:r>
              <a:rPr lang="ko-KR" altLang="en-US" sz="1600" b="1" dirty="0" err="1" smtClean="0"/>
              <a:t>오버라이딩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9618342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" y="980728"/>
            <a:ext cx="8153400" cy="5124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9373" y="940078"/>
            <a:ext cx="5116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800" b="1" dirty="0" smtClean="0"/>
              <a:t>13.</a:t>
            </a:r>
            <a:endParaRPr lang="ko-KR" altLang="en-US" sz="1800" b="1" dirty="0"/>
          </a:p>
        </p:txBody>
      </p:sp>
      <p:sp>
        <p:nvSpPr>
          <p:cNvPr id="5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89875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90404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4" y="980728"/>
            <a:ext cx="6848475" cy="5191125"/>
          </a:xfrm>
          <a:prstGeom prst="rect">
            <a:avLst/>
          </a:prstGeom>
        </p:spPr>
      </p:pic>
      <p:sp>
        <p:nvSpPr>
          <p:cNvPr id="4" name="제목 9"/>
          <p:cNvSpPr>
            <a:spLocks noGrp="1"/>
          </p:cNvSpPr>
          <p:nvPr>
            <p:ph type="title"/>
          </p:nvPr>
        </p:nvSpPr>
        <p:spPr>
          <a:xfrm>
            <a:off x="828675" y="201613"/>
            <a:ext cx="3989875" cy="369332"/>
          </a:xfrm>
        </p:spPr>
        <p:txBody>
          <a:bodyPr/>
          <a:lstStyle/>
          <a:p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13.1. ANR</a:t>
            </a:r>
            <a:r>
              <a:rPr lang="ko-KR" altLang="en-US" dirty="0" smtClean="0">
                <a:effectLst/>
                <a:latin typeface="나눔고딕" pitchFamily="50" charset="-127"/>
                <a:ea typeface="나눔고딕" pitchFamily="50" charset="-127"/>
              </a:rPr>
              <a:t>과 스레드</a:t>
            </a:r>
            <a:r>
              <a:rPr lang="en-US" altLang="ko-KR" dirty="0" smtClean="0">
                <a:effectLst/>
                <a:latin typeface="나눔고딕" pitchFamily="50" charset="-127"/>
                <a:ea typeface="나눔고딕" pitchFamily="50" charset="-127"/>
              </a:rPr>
              <a:t>_</a:t>
            </a:r>
            <a:r>
              <a:rPr lang="ko-KR" altLang="en-US" dirty="0" err="1" smtClean="0">
                <a:effectLst/>
                <a:latin typeface="나눔고딕" pitchFamily="50" charset="-127"/>
                <a:ea typeface="나눔고딕" pitchFamily="50" charset="-127"/>
              </a:rPr>
              <a:t>핸들러</a:t>
            </a:r>
            <a:endParaRPr lang="ko-KR" altLang="en-US" dirty="0" smtClean="0"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84167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MC_mCare_Flow_Screen_Rev.1.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42001</TotalTime>
  <Words>677</Words>
  <Application>Microsoft Office PowerPoint</Application>
  <PresentationFormat>35mm Slides</PresentationFormat>
  <Paragraphs>156</Paragraphs>
  <Slides>37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SMC_mCare_Flow_Screen_Rev.1.2</vt:lpstr>
      <vt:lpstr>1_SMC_mCare_Flow_Screen_Rev.1.2</vt:lpstr>
      <vt:lpstr>PowerPoint Presentation</vt:lpstr>
      <vt:lpstr>PowerPoint Presentation</vt:lpstr>
      <vt:lpstr>PowerPoint Presentation</vt:lpstr>
      <vt:lpstr>PowerPoint Presentation</vt:lpstr>
      <vt:lpstr>13.1. ANR과 스레드_핸들러</vt:lpstr>
      <vt:lpstr>13.1. ANR과 스레드_핸들러</vt:lpstr>
      <vt:lpstr>13.1. ANR과 스레드_핸들러</vt:lpstr>
      <vt:lpstr>13.1. ANR과 스레드_핸들러</vt:lpstr>
      <vt:lpstr>13.1. ANR과 스레드_핸들러</vt:lpstr>
      <vt:lpstr>13.1. ANR과 스레드_핸들러</vt:lpstr>
      <vt:lpstr>13.1. ANR과 스레드_핸들러</vt:lpstr>
      <vt:lpstr>13.1. ANR과 스레드_핸들러</vt:lpstr>
      <vt:lpstr>13.1. ANR과 스레드_핸들러</vt:lpstr>
      <vt:lpstr>13.1  스레드 실습예제1</vt:lpstr>
      <vt:lpstr>Thread 예제</vt:lpstr>
      <vt:lpstr>Thread-handler 예제 – sendMessage()</vt:lpstr>
      <vt:lpstr>Thread-handler 예제 – post()</vt:lpstr>
      <vt:lpstr>PowerPoint Presentation</vt:lpstr>
      <vt:lpstr>13.2. AsyncTask와 Looper</vt:lpstr>
      <vt:lpstr>13.2.1 AsyncTask</vt:lpstr>
      <vt:lpstr>13.2.1 AsyncTask</vt:lpstr>
      <vt:lpstr>13.2.1 AsyncTask 실습예제</vt:lpstr>
      <vt:lpstr>13.2.1 AsyncTask 실습예제2</vt:lpstr>
      <vt:lpstr>13.2.1 AsyncTask 실습예제2</vt:lpstr>
      <vt:lpstr>13.2.2 Looper</vt:lpstr>
      <vt:lpstr>13.2.2 Looper</vt:lpstr>
      <vt:lpstr>13.2.2 Looper –개발자 스레드로 메시지 전송하기</vt:lpstr>
      <vt:lpstr>13.2.2 Looper –개발자 스레드로 메시지 전송하기</vt:lpstr>
      <vt:lpstr>13.2.2 Looper –개발자 스레드로 메시지 전송하기</vt:lpstr>
      <vt:lpstr>13.2.2 Looper –개발자 스레드로 메시지 전송하기</vt:lpstr>
      <vt:lpstr>13.2.2 Looper –실습예제</vt:lpstr>
      <vt:lpstr>13-2 실습예제</vt:lpstr>
      <vt:lpstr>PowerPoint Presentation</vt:lpstr>
      <vt:lpstr>PowerPoint Presentation</vt:lpstr>
      <vt:lpstr>스레드로 애니메이션 만들기 예제</vt:lpstr>
      <vt:lpstr>레이아웃 만들기</vt:lpstr>
      <vt:lpstr>스레드 애니메이션을 위한 뷰 클래스 정의</vt:lpstr>
    </vt:vector>
  </TitlesOfParts>
  <Manager>Mike</Manager>
  <Company>UbiWare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DoItAndroidAppProgramming</dc:title>
  <dc:subject>Lecture Notes</dc:subject>
  <dc:creator>Mike</dc:creator>
  <cp:lastModifiedBy>Windows 사용자</cp:lastModifiedBy>
  <cp:revision>3407</cp:revision>
  <dcterms:modified xsi:type="dcterms:W3CDTF">2019-09-01T14:37:46Z</dcterms:modified>
</cp:coreProperties>
</file>