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1190" r:id="rId3"/>
    <p:sldId id="1189" r:id="rId4"/>
    <p:sldId id="1175" r:id="rId5"/>
    <p:sldId id="1200" r:id="rId6"/>
    <p:sldId id="1201" r:id="rId7"/>
    <p:sldId id="1176" r:id="rId8"/>
    <p:sldId id="1177" r:id="rId9"/>
    <p:sldId id="1193" r:id="rId10"/>
    <p:sldId id="1178" r:id="rId11"/>
    <p:sldId id="1179" r:id="rId12"/>
    <p:sldId id="1180" r:id="rId13"/>
    <p:sldId id="1181" r:id="rId14"/>
    <p:sldId id="1182" r:id="rId15"/>
    <p:sldId id="1194" r:id="rId16"/>
    <p:sldId id="1195" r:id="rId17"/>
    <p:sldId id="1196" r:id="rId18"/>
    <p:sldId id="1197" r:id="rId19"/>
    <p:sldId id="1184" r:id="rId20"/>
    <p:sldId id="1185" r:id="rId21"/>
    <p:sldId id="1186" r:id="rId22"/>
    <p:sldId id="1198" r:id="rId23"/>
    <p:sldId id="1199" r:id="rId24"/>
    <p:sldId id="1187" r:id="rId25"/>
    <p:sldId id="1188" r:id="rId26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C5EC"/>
    <a:srgbClr val="333399"/>
    <a:srgbClr val="DDE3FF"/>
    <a:srgbClr val="E5E9FF"/>
    <a:srgbClr val="002E8A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90339" autoAdjust="0"/>
  </p:normalViewPr>
  <p:slideViewPr>
    <p:cSldViewPr>
      <p:cViewPr varScale="1">
        <p:scale>
          <a:sx n="94" d="100"/>
          <a:sy n="94" d="100"/>
        </p:scale>
        <p:origin x="78" y="210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363C89D7-B44C-4DCC-BA64-41EF600AC7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5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760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813" y="5118100"/>
            <a:ext cx="6016625" cy="773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967" tIns="47983" rIns="95967" bIns="47983" numCol="1" anchor="t" anchorCtr="0" compatLnSpc="1">
            <a:prstTxWarp prst="textNoShape">
              <a:avLst/>
            </a:prstTxWarp>
            <a:spAutoFit/>
          </a:bodyPr>
          <a:lstStyle/>
          <a:p>
            <a:pPr marL="109538" indent="-109538" algn="just" eaLnBrk="1" latinLnBrk="0" hangingPunct="1">
              <a:spcBef>
                <a:spcPct val="0"/>
              </a:spcBef>
              <a:spcAft>
                <a:spcPct val="100000"/>
              </a:spcAft>
            </a:pPr>
            <a:endParaRPr lang="ko-KR" altLang="en-US" smtClean="0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706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8605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0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5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66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95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98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2645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02005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44517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4550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518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5286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419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08260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052437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696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09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0642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89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547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92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9121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956866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7933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E5F055-5A9B-4FFB-9781-231FAF15ECB6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16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스레드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핸들러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92924" y="188640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스레드와 </a:t>
            </a:r>
            <a:r>
              <a:rPr kumimoji="0" lang="ko-KR" altLang="en-US" sz="1400" b="1" dirty="0" err="1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2892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980728"/>
            <a:ext cx="6848475" cy="5191125"/>
          </a:xfrm>
          <a:prstGeom prst="rect">
            <a:avLst/>
          </a:prstGeom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8416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836712"/>
            <a:ext cx="8191500" cy="4629150"/>
          </a:xfrm>
          <a:prstGeom prst="rect">
            <a:avLst/>
          </a:prstGeom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8569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908719"/>
            <a:ext cx="8064896" cy="5867347"/>
          </a:xfrm>
          <a:prstGeom prst="rect">
            <a:avLst/>
          </a:prstGeom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3734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836712"/>
            <a:ext cx="8347273" cy="5828336"/>
          </a:xfrm>
          <a:prstGeom prst="rect">
            <a:avLst/>
          </a:prstGeom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495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1040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스레드 실습예제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308605"/>
            <a:ext cx="2588146" cy="423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8" y="1308605"/>
            <a:ext cx="2563738" cy="418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8" y="1308605"/>
            <a:ext cx="2530556" cy="418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0366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740989" cy="369332"/>
          </a:xfrm>
        </p:spPr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92" y="66675"/>
            <a:ext cx="4257675" cy="679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348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549724" cy="369332"/>
          </a:xfrm>
        </p:spPr>
        <p:txBody>
          <a:bodyPr/>
          <a:lstStyle/>
          <a:p>
            <a:r>
              <a:rPr lang="en-US" altLang="ko-KR" dirty="0" smtClean="0"/>
              <a:t>Thread-handler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00" y="980728"/>
            <a:ext cx="4004303" cy="2468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2" y="3684334"/>
            <a:ext cx="4033282" cy="2624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48" y="1258588"/>
            <a:ext cx="42291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919364" y="4077072"/>
            <a:ext cx="25202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522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20835" cy="369332"/>
          </a:xfrm>
        </p:spPr>
        <p:txBody>
          <a:bodyPr/>
          <a:lstStyle/>
          <a:p>
            <a:r>
              <a:rPr lang="en-US" altLang="ko-KR" dirty="0" smtClean="0"/>
              <a:t>Thread-handler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post()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85559" y="1700808"/>
            <a:ext cx="45529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76" y="1665993"/>
            <a:ext cx="4972050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09353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908720"/>
            <a:ext cx="7943850" cy="514350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16.2. </a:t>
            </a:r>
            <a:r>
              <a:rPr lang="en-US" altLang="ko-KR" dirty="0" err="1" smtClean="0"/>
              <a:t>AsyncTask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Looper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19" y="260648"/>
            <a:ext cx="34861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612120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052736"/>
            <a:ext cx="8771450" cy="5616624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16.2. </a:t>
            </a:r>
            <a:r>
              <a:rPr lang="en-US" altLang="ko-KR" dirty="0" err="1" smtClean="0"/>
              <a:t>AsyncTask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Looper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64067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42950" y="201613"/>
            <a:ext cx="45069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이번 장에서는 무엇을 다룰까요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3315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44824"/>
            <a:ext cx="8656637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2950" y="1196752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스레드란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하나의 프로세스 내에서 동시에 수행되어야 하는 작업을 위해 사용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36469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89" y="96432"/>
            <a:ext cx="4117195" cy="6443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4771" cy="369332"/>
          </a:xfrm>
        </p:spPr>
        <p:txBody>
          <a:bodyPr/>
          <a:lstStyle/>
          <a:p>
            <a:r>
              <a:rPr lang="en-US" altLang="ko-KR" dirty="0" err="1" smtClean="0"/>
              <a:t>AsyncTask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4988" y="942312"/>
            <a:ext cx="2567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AsyncThreadActivity.java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ctivity_thread.xml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6943700" y="114300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7447756" y="114300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7879804" y="114300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7054672" y="4218756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719564" y="424574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6975381" y="404664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6843572" y="5318589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7" y="1560165"/>
            <a:ext cx="3933825" cy="402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7234692" y="404664"/>
            <a:ext cx="393084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234692" y="404664"/>
            <a:ext cx="825132" cy="491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</p:cNvCxnSpPr>
          <p:nvPr/>
        </p:nvCxnSpPr>
        <p:spPr>
          <a:xfrm flipH="1">
            <a:off x="6079604" y="362141"/>
            <a:ext cx="1852927" cy="18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4706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4771" cy="369332"/>
          </a:xfrm>
        </p:spPr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" y="1000887"/>
            <a:ext cx="27544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4" y="908721"/>
            <a:ext cx="2889767" cy="469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8" y="908720"/>
            <a:ext cx="2813670" cy="469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99935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4771" cy="369332"/>
          </a:xfrm>
        </p:spPr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1057275"/>
            <a:ext cx="4010025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76" y="980728"/>
            <a:ext cx="4333875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036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24744"/>
            <a:ext cx="7686675" cy="435292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16.2. </a:t>
            </a:r>
            <a:r>
              <a:rPr lang="en-US" altLang="ko-KR" dirty="0" err="1" smtClean="0"/>
              <a:t>AsyncTask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Looper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25461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0" y="1052736"/>
            <a:ext cx="7791154" cy="5616624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16.2. </a:t>
            </a:r>
            <a:r>
              <a:rPr lang="en-US" altLang="ko-KR" dirty="0" err="1" smtClean="0"/>
              <a:t>AsyncTask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Looper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01257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16-1.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ANR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과 스레드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핸들러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92924" y="188640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스레드와 </a:t>
            </a:r>
            <a:r>
              <a:rPr kumimoji="0" lang="ko-KR" altLang="en-US" sz="1400" b="1" dirty="0" err="1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46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59" name="직사각형 9"/>
          <p:cNvSpPr>
            <a:spLocks noChangeArrowheads="1"/>
          </p:cNvSpPr>
          <p:nvPr/>
        </p:nvSpPr>
        <p:spPr bwMode="auto">
          <a:xfrm>
            <a:off x="1322388" y="5949950"/>
            <a:ext cx="3119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멀티스레드 시스템에서 시스템에서 공통 메모리 리소스 접근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내용 개체 틀 2"/>
          <p:cNvSpPr txBox="1">
            <a:spLocks/>
          </p:cNvSpPr>
          <p:nvPr/>
        </p:nvSpPr>
        <p:spPr bwMode="auto">
          <a:xfrm>
            <a:off x="5214938" y="1073150"/>
            <a:ext cx="4752975" cy="55832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182563" indent="-182563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</a:t>
            </a:r>
            <a:endParaRPr kumimoji="0"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애플리케이션이 실행될 때 하나의 프로세스에서 처리</a:t>
            </a: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이벤트를 처리하거나 필요한 메소드를 정의하여 기능을 구현하는 경우에도  동일한 프로세스 내에서 실행</a:t>
            </a: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대기 시간이 길어지는 네트워크 요청 등의 기능을 수행할 때는 화면에 보이는 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UI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도 멈춤 상태로 있게 됨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해결 방안</a:t>
            </a:r>
            <a:endParaRPr kumimoji="0"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하나의 프로세스 안에서 여러 개의 작업이 동시 수행되는 멀티 스레드 방식을 사용</a:t>
            </a: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 스레드 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같은 프로세스 안에 들어 있으면서 메모리 리소스를 공유하게 되므로 효율적인 처리가 가능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동시에 리소스를 접근할 경우 데드락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(DeadLock)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발생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0" indent="0" latinLnBrk="1">
              <a:lnSpc>
                <a:spcPct val="120000"/>
              </a:lnSpc>
              <a:spcAft>
                <a:spcPct val="25000"/>
              </a:spcAft>
              <a:defRPr/>
            </a:pP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9461" name="AutoShape 43"/>
          <p:cNvSpPr>
            <a:spLocks noChangeArrowheads="1"/>
          </p:cNvSpPr>
          <p:nvPr/>
        </p:nvSpPr>
        <p:spPr bwMode="auto">
          <a:xfrm>
            <a:off x="1962150" y="1125538"/>
            <a:ext cx="1404938" cy="7556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2" name="TextBox 29"/>
          <p:cNvSpPr txBox="1">
            <a:spLocks noChangeArrowheads="1"/>
          </p:cNvSpPr>
          <p:nvPr/>
        </p:nvSpPr>
        <p:spPr bwMode="auto">
          <a:xfrm>
            <a:off x="1758950" y="2944813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kumimoji="0" lang="ko-KR" altLang="en-US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프로젝트 생성 시</a:t>
            </a:r>
            <a:endParaRPr kumimoji="0" lang="en-US" altLang="ko-KR" sz="12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3" name="TextBox 30"/>
          <p:cNvSpPr txBox="1">
            <a:spLocks noChangeArrowheads="1"/>
          </p:cNvSpPr>
          <p:nvPr/>
        </p:nvSpPr>
        <p:spPr bwMode="auto">
          <a:xfrm>
            <a:off x="1898650" y="1325563"/>
            <a:ext cx="155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200" b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</a:rPr>
              <a:t>공통 메모리 리소스</a:t>
            </a:r>
            <a:endParaRPr kumimoji="0" lang="en-US" altLang="ko-KR" sz="1200" b="1">
              <a:solidFill>
                <a:srgbClr val="FFFF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AutoShape 43"/>
          <p:cNvSpPr>
            <a:spLocks noChangeArrowheads="1"/>
          </p:cNvSpPr>
          <p:nvPr/>
        </p:nvSpPr>
        <p:spPr bwMode="auto">
          <a:xfrm>
            <a:off x="2062163" y="2211388"/>
            <a:ext cx="1214437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5" name="TextBox 35"/>
          <p:cNvSpPr txBox="1">
            <a:spLocks noChangeArrowheads="1"/>
          </p:cNvSpPr>
          <p:nvPr/>
        </p:nvSpPr>
        <p:spPr bwMode="auto">
          <a:xfrm>
            <a:off x="2024063" y="2197100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메인 스레드</a:t>
            </a:r>
            <a:endParaRPr kumimoji="0" lang="en-US" altLang="ko-KR" sz="11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(Main Thread)</a:t>
            </a:r>
          </a:p>
        </p:txBody>
      </p:sp>
      <p:cxnSp>
        <p:nvCxnSpPr>
          <p:cNvPr id="37" name="직선 화살표 연결선 36"/>
          <p:cNvCxnSpPr>
            <a:stCxn id="19461" idx="2"/>
            <a:endCxn id="19465" idx="0"/>
          </p:cNvCxnSpPr>
          <p:nvPr/>
        </p:nvCxnSpPr>
        <p:spPr>
          <a:xfrm rot="16200000" flipH="1">
            <a:off x="2508251" y="2038350"/>
            <a:ext cx="315912" cy="15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7" name="AutoShape 43"/>
          <p:cNvSpPr>
            <a:spLocks noChangeArrowheads="1"/>
          </p:cNvSpPr>
          <p:nvPr/>
        </p:nvSpPr>
        <p:spPr bwMode="auto">
          <a:xfrm>
            <a:off x="1989138" y="3573463"/>
            <a:ext cx="1404937" cy="757237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8" name="TextBox 39"/>
          <p:cNvSpPr txBox="1">
            <a:spLocks noChangeArrowheads="1"/>
          </p:cNvSpPr>
          <p:nvPr/>
        </p:nvSpPr>
        <p:spPr bwMode="auto">
          <a:xfrm>
            <a:off x="1643063" y="5384800"/>
            <a:ext cx="213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(2) </a:t>
            </a:r>
            <a:r>
              <a:rPr kumimoji="0" lang="ko-KR" altLang="en-US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별도의 스레드 생성 시</a:t>
            </a:r>
            <a:endParaRPr kumimoji="0" lang="en-US" altLang="ko-KR" sz="12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9" name="TextBox 40"/>
          <p:cNvSpPr txBox="1">
            <a:spLocks noChangeArrowheads="1"/>
          </p:cNvSpPr>
          <p:nvPr/>
        </p:nvSpPr>
        <p:spPr bwMode="auto">
          <a:xfrm>
            <a:off x="1925638" y="3773488"/>
            <a:ext cx="1554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200" b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</a:rPr>
              <a:t>공통 메모리 리소스</a:t>
            </a:r>
            <a:endParaRPr kumimoji="0" lang="en-US" altLang="ko-KR" sz="1200" b="1">
              <a:solidFill>
                <a:srgbClr val="FFFF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0" name="AutoShape 43"/>
          <p:cNvSpPr>
            <a:spLocks noChangeArrowheads="1"/>
          </p:cNvSpPr>
          <p:nvPr/>
        </p:nvSpPr>
        <p:spPr bwMode="auto">
          <a:xfrm>
            <a:off x="3470275" y="4656138"/>
            <a:ext cx="1214438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1" name="TextBox 43"/>
          <p:cNvSpPr txBox="1">
            <a:spLocks noChangeArrowheads="1"/>
          </p:cNvSpPr>
          <p:nvPr/>
        </p:nvSpPr>
        <p:spPr bwMode="auto">
          <a:xfrm>
            <a:off x="3432175" y="4641850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메인 스레드</a:t>
            </a:r>
            <a:endParaRPr kumimoji="0" lang="en-US" altLang="ko-KR" sz="11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(Main Thread)</a:t>
            </a:r>
          </a:p>
        </p:txBody>
      </p:sp>
      <p:cxnSp>
        <p:nvCxnSpPr>
          <p:cNvPr id="45" name="직선 화살표 연결선 44"/>
          <p:cNvCxnSpPr>
            <a:endCxn id="19471" idx="0"/>
          </p:cNvCxnSpPr>
          <p:nvPr/>
        </p:nvCxnSpPr>
        <p:spPr>
          <a:xfrm>
            <a:off x="3394075" y="4330700"/>
            <a:ext cx="681038" cy="3111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AutoShape 43"/>
          <p:cNvSpPr>
            <a:spLocks noChangeArrowheads="1"/>
          </p:cNvSpPr>
          <p:nvPr/>
        </p:nvSpPr>
        <p:spPr bwMode="auto">
          <a:xfrm>
            <a:off x="2084388" y="4665663"/>
            <a:ext cx="1214437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4" name="TextBox 47"/>
          <p:cNvSpPr txBox="1">
            <a:spLocks noChangeArrowheads="1"/>
          </p:cNvSpPr>
          <p:nvPr/>
        </p:nvSpPr>
        <p:spPr bwMode="auto">
          <a:xfrm>
            <a:off x="2046288" y="4651375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 </a:t>
            </a: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#2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(Thread-2)</a:t>
            </a:r>
          </a:p>
        </p:txBody>
      </p:sp>
      <p:sp>
        <p:nvSpPr>
          <p:cNvPr id="19475" name="AutoShape 43"/>
          <p:cNvSpPr>
            <a:spLocks noChangeArrowheads="1"/>
          </p:cNvSpPr>
          <p:nvPr/>
        </p:nvSpPr>
        <p:spPr bwMode="auto">
          <a:xfrm>
            <a:off x="717550" y="4694238"/>
            <a:ext cx="1214438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6" name="TextBox 50"/>
          <p:cNvSpPr txBox="1">
            <a:spLocks noChangeArrowheads="1"/>
          </p:cNvSpPr>
          <p:nvPr/>
        </p:nvSpPr>
        <p:spPr bwMode="auto">
          <a:xfrm>
            <a:off x="679450" y="4679950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 </a:t>
            </a: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#1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(Thread-1)</a:t>
            </a:r>
          </a:p>
        </p:txBody>
      </p:sp>
      <p:cxnSp>
        <p:nvCxnSpPr>
          <p:cNvPr id="52" name="직선 화살표 연결선 51"/>
          <p:cNvCxnSpPr>
            <a:stCxn id="19467" idx="2"/>
            <a:endCxn id="19473" idx="0"/>
          </p:cNvCxnSpPr>
          <p:nvPr/>
        </p:nvCxnSpPr>
        <p:spPr>
          <a:xfrm>
            <a:off x="2690813" y="4330700"/>
            <a:ext cx="0" cy="33496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9476" idx="0"/>
          </p:cNvCxnSpPr>
          <p:nvPr/>
        </p:nvCxnSpPr>
        <p:spPr>
          <a:xfrm rot="10800000" flipV="1">
            <a:off x="1322388" y="4330700"/>
            <a:ext cx="666750" cy="3492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제목 9"/>
          <p:cNvSpPr txBox="1">
            <a:spLocks/>
          </p:cNvSpPr>
          <p:nvPr/>
        </p:nvSpPr>
        <p:spPr bwMode="auto">
          <a:xfrm>
            <a:off x="823020" y="199509"/>
            <a:ext cx="398987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</a:p>
        </p:txBody>
      </p:sp>
    </p:spTree>
    <p:extLst>
      <p:ext uri="{BB962C8B-B14F-4D97-AF65-F5344CB8AC3E}">
        <p14:creationId xmlns:p14="http://schemas.microsoft.com/office/powerpoint/2010/main" val="38604453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90525" y="1909763"/>
          <a:ext cx="9432925" cy="3590926"/>
        </p:xfrm>
        <a:graphic>
          <a:graphicData uri="http://schemas.openxmlformats.org/drawingml/2006/table">
            <a:tbl>
              <a:tblPr/>
              <a:tblGrid>
                <a:gridCol w="154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사용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백그라운드 작업은 서비스로 실행하고 사용자에게는 알림 서비스를 이용해 알려줌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만약 메인 액티비티로 결과값을 전달하고 이를 이용해 다른 작업을 수행하고자 한다면 브로드캐스팅을 이용하거나 하여 결과값을 전달할 수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있음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33" marR="91433" marT="45714" marB="4571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스레드 사용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스레드는 동일 프로세스 내에 있기 때문에 작업 수행의 결과를 바로 처리할 수 있음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그러나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UI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객체는 직접 접근할 수 없으므로 핸들러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(Handler)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객체를 사용함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33" marR="91433" marT="45714" marB="4571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0902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6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169" name="TextBox 10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액티비티의 수명주기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05" y="1029435"/>
            <a:ext cx="9320366" cy="5225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9971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836712"/>
            <a:ext cx="9159279" cy="5544616"/>
          </a:xfrm>
          <a:prstGeom prst="rect">
            <a:avLst/>
          </a:prstGeom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1834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63550" y="1052513"/>
            <a:ext cx="9288463" cy="4733925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스레드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객체인 액티비티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등과 새로 만들어지는 윈도우를 관리하기 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위한 메시지 큐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(Message Queue)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실행함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큐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Message Queue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순차적으로 코드를 수행함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핸들러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Handler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큐를 이용해 메인 스레드에서 처리할 메시지를 전달하는 역할을 담당함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메시지가 미래의 어떤 시점에 실행되도록 스케줄링 할 수 있음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124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980728"/>
            <a:ext cx="8153400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373" y="940078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13.</a:t>
            </a:r>
            <a:endParaRPr lang="ko-KR" altLang="en-US" sz="1800" b="1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040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41418</TotalTime>
  <Words>424</Words>
  <Application>Microsoft Office PowerPoint</Application>
  <PresentationFormat>35mm 슬라이드</PresentationFormat>
  <Paragraphs>82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이번 장에서는 무엇을 다룰까요?</vt:lpstr>
      <vt:lpstr>PowerPoint 프레젠테이션</vt:lpstr>
      <vt:lpstr>PowerPoint 프레젠테이션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  스레드 실습예제1</vt:lpstr>
      <vt:lpstr>Thread 예제</vt:lpstr>
      <vt:lpstr>Thread-handler 예제 – sendMessage()</vt:lpstr>
      <vt:lpstr>Thread-handler 예제 – post()</vt:lpstr>
      <vt:lpstr>16.2. AsyncTask와 Looper</vt:lpstr>
      <vt:lpstr>16.2. AsyncTask와 Looper</vt:lpstr>
      <vt:lpstr>AsyncTask 실습</vt:lpstr>
      <vt:lpstr>AsyncTask 실습</vt:lpstr>
      <vt:lpstr>AsyncTask 실습</vt:lpstr>
      <vt:lpstr>16.2. AsyncTask와 Looper</vt:lpstr>
      <vt:lpstr>16.2. AsyncTask와 Looper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3390</cp:revision>
  <dcterms:modified xsi:type="dcterms:W3CDTF">2019-08-26T01:32:17Z</dcterms:modified>
</cp:coreProperties>
</file>