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us7_" initials="g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851"/>
    <p:restoredTop sz="98603"/>
  </p:normalViewPr>
  <p:slideViewPr>
    <p:cSldViewPr>
      <p:cViewPr>
        <p:scale>
          <a:sx n="80" d="100"/>
          <a:sy n="80" d="100"/>
        </p:scale>
        <p:origin x="-1392" y="-82"/>
      </p:cViewPr>
      <p:guideLst>
        <p:guide orient="horz" pos="2157"/>
        <p:guide orient="horz" pos="206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commentAuthors" Target="commentAuthors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1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0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61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ideone.com/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줄무늬 3"/>
          <p:cNvSpPr/>
          <p:nvPr/>
        </p:nvSpPr>
        <p:spPr>
          <a:xfrm rot="10800000" flipH="1">
            <a:off x="0" y="3473625"/>
            <a:ext cx="1152000" cy="3384376"/>
          </a:xfrm>
          <a:prstGeom prst="diagStrip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대각선 줄무늬 184"/>
          <p:cNvSpPr/>
          <p:nvPr/>
        </p:nvSpPr>
        <p:spPr>
          <a:xfrm rot="16200000">
            <a:off x="1121802" y="4705338"/>
            <a:ext cx="1032251" cy="3275856"/>
          </a:xfrm>
          <a:prstGeom prst="diagStrip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대각선 줄무늬 31"/>
          <p:cNvSpPr/>
          <p:nvPr/>
        </p:nvSpPr>
        <p:spPr>
          <a:xfrm>
            <a:off x="-2" y="1"/>
            <a:ext cx="1745941" cy="3473624"/>
          </a:xfrm>
          <a:prstGeom prst="diagStripe">
            <a:avLst>
              <a:gd name="adj" fmla="val 655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대각선 줄무늬 26"/>
          <p:cNvSpPr/>
          <p:nvPr/>
        </p:nvSpPr>
        <p:spPr>
          <a:xfrm rot="16200000" flipH="1">
            <a:off x="1680250" y="-1707362"/>
            <a:ext cx="1152000" cy="4512501"/>
          </a:xfrm>
          <a:prstGeom prst="diagStrip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대각선 줄무늬 27"/>
          <p:cNvSpPr/>
          <p:nvPr/>
        </p:nvSpPr>
        <p:spPr>
          <a:xfrm rot="5400000">
            <a:off x="4199755" y="-4071356"/>
            <a:ext cx="900000" cy="8988489"/>
          </a:xfrm>
          <a:prstGeom prst="diagStripe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대각선 줄무늬 28"/>
          <p:cNvSpPr/>
          <p:nvPr/>
        </p:nvSpPr>
        <p:spPr>
          <a:xfrm flipH="1">
            <a:off x="7356309" y="-27111"/>
            <a:ext cx="1787690" cy="2448000"/>
          </a:xfrm>
          <a:prstGeom prst="diagStrip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대각선 줄무늬 29"/>
          <p:cNvSpPr/>
          <p:nvPr/>
        </p:nvSpPr>
        <p:spPr>
          <a:xfrm rot="16200000" flipH="1">
            <a:off x="3706491" y="-3733604"/>
            <a:ext cx="864000" cy="8276985"/>
          </a:xfrm>
          <a:prstGeom prst="diagStrip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대각선 줄무늬 32"/>
          <p:cNvSpPr/>
          <p:nvPr/>
        </p:nvSpPr>
        <p:spPr>
          <a:xfrm>
            <a:off x="-2" y="-27112"/>
            <a:ext cx="5976664" cy="1988841"/>
          </a:xfrm>
          <a:prstGeom prst="diagStripe">
            <a:avLst>
              <a:gd name="adj" fmla="val 775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>
            <a:off x="0" y="0"/>
            <a:ext cx="900000" cy="6741368"/>
          </a:xfrm>
          <a:prstGeom prst="diagStripe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/>
          <p:cNvSpPr/>
          <p:nvPr/>
        </p:nvSpPr>
        <p:spPr>
          <a:xfrm rot="16200000" flipH="1">
            <a:off x="553616" y="-553616"/>
            <a:ext cx="1340768" cy="2448000"/>
          </a:xfrm>
          <a:prstGeom prst="diagStrip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 rot="10800000" flipH="1">
            <a:off x="0" y="650262"/>
            <a:ext cx="864000" cy="6207740"/>
          </a:xfrm>
          <a:prstGeom prst="diagStrip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915816" y="3501008"/>
            <a:ext cx="6264696" cy="184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15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C</a:t>
            </a:r>
            <a:r>
              <a:rPr lang="ko-KR" altLang="en-US" sz="115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언어</a:t>
            </a:r>
            <a:endParaRPr lang="ko-KR" altLang="en-US" sz="115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3888" y="4954792"/>
            <a:ext cx="558011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 rot="20473198">
            <a:off x="707247" y="562797"/>
            <a:ext cx="4457824" cy="44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b="1">
                <a:solidFill>
                  <a:srgbClr val="7030a0"/>
                </a:solidFill>
                <a:latin typeface="타이포_팩토리 EB"/>
                <a:ea typeface="타이포_팩토리 EB"/>
              </a:rPr>
              <a:t>printf(“C</a:t>
            </a:r>
            <a:r>
              <a:rPr lang="ko-KR" altLang="en-US" sz="2400" b="1">
                <a:solidFill>
                  <a:srgbClr val="7030a0"/>
                </a:solidFill>
                <a:latin typeface="타이포_팩토리 EB"/>
                <a:ea typeface="타이포_팩토리 EB"/>
              </a:rPr>
              <a:t>언어 교육</a:t>
            </a:r>
            <a:r>
              <a:rPr lang="en-US" altLang="ko-KR" sz="2400" b="1">
                <a:solidFill>
                  <a:srgbClr val="7030a0"/>
                </a:solidFill>
                <a:latin typeface="타이포_팩토리 EB"/>
                <a:ea typeface="타이포_팩토리 EB"/>
              </a:rPr>
              <a:t>\n”);</a:t>
            </a:r>
            <a:endParaRPr lang="ko-KR" altLang="en-US" sz="2400" b="1">
              <a:solidFill>
                <a:srgbClr val="7030a0"/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644008" y="5301208"/>
            <a:ext cx="449999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accent2">
                    <a:lumMod val="50000"/>
                  </a:schemeClr>
                </a:solidFill>
                <a:latin typeface="타이포_팩토리 EB"/>
                <a:ea typeface="타이포_팩토리 EB"/>
              </a:rPr>
              <a:t>입력 </a:t>
            </a:r>
            <a:r>
              <a:rPr lang="en-US" altLang="ko-KR" sz="6000">
                <a:solidFill>
                  <a:schemeClr val="accent2">
                    <a:lumMod val="50000"/>
                  </a:schemeClr>
                </a:solidFill>
                <a:latin typeface="타이포_팩토리 EB"/>
                <a:ea typeface="타이포_팩토리 EB"/>
              </a:rPr>
              <a:t>[printf]</a:t>
            </a:r>
            <a:endParaRPr lang="ko-KR" altLang="en-US" sz="6000">
              <a:solidFill>
                <a:schemeClr val="accent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" y="1838858"/>
            <a:ext cx="8029575" cy="43624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accent2">
                    <a:lumMod val="50000"/>
                  </a:schemeClr>
                </a:solidFill>
                <a:latin typeface="타이포_팩토리 EB"/>
                <a:ea typeface="타이포_팩토리 EB"/>
              </a:rPr>
              <a:t>출력 [</a:t>
            </a:r>
            <a:r>
              <a:rPr lang="en-US" altLang="ko-KR" sz="6000">
                <a:solidFill>
                  <a:schemeClr val="accent2">
                    <a:lumMod val="50000"/>
                  </a:schemeClr>
                </a:solidFill>
                <a:latin typeface="타이포_팩토리 EB"/>
                <a:ea typeface="타이포_팩토리 EB"/>
              </a:rPr>
              <a:t>scanf]</a:t>
            </a:r>
            <a:endParaRPr lang="en-US" altLang="ko-KR" sz="6000">
              <a:solidFill>
                <a:schemeClr val="accent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400" y="1808820"/>
            <a:ext cx="8077200" cy="44386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4472" y="-420768"/>
            <a:ext cx="6155055" cy="727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5700" b="1" spc="5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타이포_팩토리 EB"/>
                <a:ea typeface="타이포_팩토리 EB"/>
              </a:rPr>
              <a:t>+- */</a:t>
            </a:r>
            <a:endParaRPr lang="en-US" altLang="ko-KR" sz="15700" b="1" spc="5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15700" b="1" spc="5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타이포_팩토리 EB"/>
                <a:ea typeface="타이포_팩토리 EB"/>
              </a:rPr>
              <a:t>+= -=</a:t>
            </a:r>
            <a:endParaRPr lang="en-US" altLang="ko-KR" sz="15700" b="1" spc="5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15700" b="1" spc="5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타이포_팩토리 EB"/>
                <a:ea typeface="타이포_팩토리 EB"/>
              </a:rPr>
              <a:t>&gt;= &lt;=</a:t>
            </a:r>
            <a:endParaRPr lang="en-US" altLang="ko-KR" sz="15700" b="1" spc="5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accent5">
                    <a:lumMod val="75000"/>
                  </a:schemeClr>
                </a:solidFill>
                <a:latin typeface="타이포_팩토리 EB"/>
                <a:ea typeface="타이포_팩토리 EB"/>
              </a:rPr>
              <a:t>산술</a:t>
            </a:r>
            <a:r>
              <a:rPr lang="en-US" altLang="ko-KR" sz="6000">
                <a:solidFill>
                  <a:schemeClr val="accent5">
                    <a:lumMod val="75000"/>
                  </a:schemeClr>
                </a:solidFill>
                <a:latin typeface="타이포_팩토리 EB"/>
                <a:ea typeface="타이포_팩토리 EB"/>
              </a:rPr>
              <a:t> </a:t>
            </a:r>
            <a:r>
              <a:rPr lang="ko-KR" altLang="en-US" sz="6000">
                <a:solidFill>
                  <a:schemeClr val="accent5">
                    <a:lumMod val="75000"/>
                  </a:schemeClr>
                </a:solidFill>
                <a:latin typeface="타이포_팩토리 EB"/>
                <a:ea typeface="타이포_팩토리 EB"/>
              </a:rPr>
              <a:t>대입 관계</a:t>
            </a:r>
            <a:endParaRPr lang="ko-KR" altLang="en-US" sz="6000">
              <a:solidFill>
                <a:schemeClr val="accent5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3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accent5">
                    <a:lumMod val="75000"/>
                  </a:schemeClr>
                </a:solidFill>
                <a:latin typeface="타이포_팩토리 EB"/>
                <a:ea typeface="타이포_팩토리 EB"/>
              </a:rPr>
              <a:t>4</a:t>
            </a:r>
            <a:endParaRPr lang="ko-KR" altLang="en-US" sz="11500">
              <a:solidFill>
                <a:schemeClr val="accent5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3035" y="2092638"/>
            <a:ext cx="6221729" cy="2620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16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타이포_팩토리 EB"/>
                <a:ea typeface="타이포_팩토리 EB"/>
              </a:rPr>
              <a:t>+</a:t>
            </a:r>
            <a:r>
              <a:rPr lang="ko-KR" altLang="en-US" sz="16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타이포_팩토리 EB"/>
                <a:ea typeface="타이포_팩토리 EB"/>
              </a:rPr>
              <a:t>+</a:t>
            </a:r>
            <a:r>
              <a:rPr lang="en-US" altLang="ko-KR" sz="16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타이포_팩토리 EB"/>
                <a:ea typeface="타이포_팩토리 EB"/>
              </a:rPr>
              <a:t> -</a:t>
            </a:r>
            <a:r>
              <a:rPr lang="ko-KR" altLang="en-US" sz="16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latin typeface="타이포_팩토리 EB"/>
                <a:ea typeface="타이포_팩토리 EB"/>
              </a:rPr>
              <a:t>-</a:t>
            </a:r>
            <a:endParaRPr lang="ko-KR" altLang="en-US" sz="16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 scaled="0"/>
              </a:gradFill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증감 연산자</a:t>
            </a:r>
            <a:endParaRPr lang="ko-KR" altLang="en-US" sz="60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3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5</a:t>
            </a:r>
            <a:endParaRPr lang="ko-KR" altLang="en-US" sz="115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증감 연산자</a:t>
            </a:r>
            <a:endParaRPr lang="ko-KR" altLang="en-US" sz="60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3" y="2743194"/>
            <a:ext cx="5868653" cy="25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앞에 붙이느냐</a:t>
            </a:r>
            <a:endParaRPr lang="ko-KR" altLang="en-US" sz="54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ko-KR" altLang="en-US" sz="54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뒤에 붙이느냐</a:t>
            </a:r>
            <a:endParaRPr lang="ko-KR" altLang="en-US" sz="54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ko-KR" altLang="en-US" sz="54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그것이 문제로다</a:t>
            </a:r>
            <a:endParaRPr lang="ko-KR" altLang="en-US" sz="54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0" autoUpdate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90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계산 해보기</a:t>
            </a:r>
            <a:endParaRPr lang="ko-KR" altLang="en-US" sz="54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611560" y="1736811"/>
            <a:ext cx="8388932" cy="399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int num = 20;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int sum;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ko-KR" altLang="en-US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                                     </a:t>
            </a:r>
            <a:r>
              <a:rPr lang="en-US" altLang="ko-KR" sz="3200">
                <a:solidFill>
                  <a:schemeClr val="accent3">
                    <a:lumMod val="30000"/>
                  </a:schemeClr>
                </a:solidFill>
                <a:latin typeface="타이포_팩토리 EB"/>
                <a:ea typeface="타이포_팩토리 EB"/>
              </a:rPr>
              <a:t>num / sum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sum = num++ + 5;     [      ]/[       ]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num = 20;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sum = ++num + 5;     [      ]/[       ]</a:t>
            </a: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endParaRPr lang="en-US" altLang="ko-KR" sz="3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5040052" y="3248977"/>
            <a:ext cx="2520280" cy="5400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000"/>
              <a:t>21      25         </a:t>
            </a:r>
            <a:endParaRPr lang="en-US" altLang="ko-KR" sz="3000"/>
          </a:p>
        </p:txBody>
      </p:sp>
      <p:sp>
        <p:nvSpPr>
          <p:cNvPr id="17" name=""/>
          <p:cNvSpPr txBox="1"/>
          <p:nvPr/>
        </p:nvSpPr>
        <p:spPr>
          <a:xfrm>
            <a:off x="5040052" y="4249583"/>
            <a:ext cx="2340260" cy="54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/>
              <a:t>21      26                 </a:t>
            </a:r>
            <a:endParaRPr lang="en-US" altLang="ko-KR" sz="3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1"/>
      <p:bldP spid="17" grpId="1" bldLvl="0" animBg="1" autoUpdate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3628" y="2118834"/>
            <a:ext cx="6402705" cy="26227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66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타이포_팩토리 EB"/>
                <a:ea typeface="타이포_팩토리 EB"/>
              </a:rPr>
              <a:t>&amp;&amp;</a:t>
            </a:r>
            <a:r>
              <a:rPr xmlns:mc="http://schemas.openxmlformats.org/markup-compatibility/2006" xmlns:hp="http://schemas.haansoft.com/office/presentation/8.0" lang="en-US" altLang="ko-KR" sz="166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타이포_팩토리 EB"/>
                <a:ea typeface="타이포_팩토리 EB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66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타이포_팩토리 EB"/>
                <a:ea typeface="타이포_팩토리 EB"/>
              </a:rPr>
              <a:t> ||</a:t>
            </a:r>
            <a:endParaRPr xmlns:mc="http://schemas.openxmlformats.org/markup-compatibility/2006" xmlns:hp="http://schemas.haansoft.com/office/presentation/8.0" lang="ko-KR" altLang="en-US" sz="16600" b="1" mc:Ignorable="hp" hp:hslEmbossed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논리 연산자</a:t>
            </a:r>
            <a:endParaRPr lang="ko-KR" altLang="en-US" sz="6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3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6</a:t>
            </a:r>
            <a:endParaRPr lang="ko-KR" altLang="en-US" sz="115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3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논리 연산자</a:t>
            </a:r>
            <a:endParaRPr lang="ko-KR" altLang="en-US" sz="6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635" y="2231426"/>
            <a:ext cx="655500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두 개의 값을 비교하는 연산자</a:t>
            </a:r>
            <a:endParaRPr lang="ko-KR" altLang="en-US" sz="4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5" y="5013176"/>
            <a:ext cx="8049330" cy="13095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&amp;&amp;：</a:t>
            </a:r>
            <a:r>
              <a:rPr lang="ko-KR" altLang="en-US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둘다 맞으면 </a:t>
            </a:r>
            <a:r>
              <a:rPr lang="en-US" altLang="ko-KR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1</a:t>
            </a:r>
            <a:r>
              <a:rPr lang="ko-KR" altLang="en-US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을 반환 아니면 </a:t>
            </a:r>
            <a:r>
              <a:rPr lang="en-US" altLang="ko-KR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0</a:t>
            </a:r>
            <a:endParaRPr lang="en-US" altLang="ko-KR" sz="4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|</a:t>
            </a:r>
            <a:r>
              <a:rPr lang="ko-KR" altLang="en-US" sz="4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|   : 하나라도 맞으면 1을 아니면 0</a:t>
            </a:r>
            <a:endParaRPr lang="ko-KR" altLang="en-US" sz="4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429000"/>
            <a:ext cx="2426950" cy="1003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&amp;&amp;</a:t>
            </a:r>
            <a:r>
              <a:rPr lang="en-US" altLang="ko-KR" sz="60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  ||</a:t>
            </a:r>
            <a:endParaRPr lang="en-US" altLang="ko-KR" sz="60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9" name="대각선 줄무늬 8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87624" y="620688"/>
            <a:ext cx="7416824" cy="90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생각해보자</a:t>
            </a:r>
            <a:endParaRPr lang="ko-KR" altLang="en-US" sz="54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132856"/>
            <a:ext cx="6147380" cy="3989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#include&lt;stdio.h&gt;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int main(){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 int a=1,b=2,c=1,d=3;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 printf(“%d”,(a&lt;b)&amp;&amp;(c&gt;d));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 printf(“%d”,(a!=c)||(b&lt;d));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 printf(“%d”,(d==c)&amp;&amp;(a&lt;b));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 return 0;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}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249" y="3149679"/>
            <a:ext cx="574196" cy="22871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0</a:t>
            </a:r>
            <a:endParaRPr lang="en-US" altLang="ko-KR" sz="48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48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1</a:t>
            </a:r>
            <a:endParaRPr lang="en-US" altLang="ko-KR" sz="48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48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0</a:t>
            </a:r>
            <a:endParaRPr lang="en-US" altLang="ko-KR" sz="48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6247" y="2564904"/>
            <a:ext cx="1841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출력 결과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0" autoUpdateAnimBg="1"/>
      <p:bldP spid="17" grpId="1" animBg="0" autoUpdate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9" name="대각선 줄무늬 8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87624" y="620688"/>
            <a:ext cx="7416824" cy="90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chemeClr val="tx2">
                    <a:lumMod val="75000"/>
                  </a:schemeClr>
                </a:solidFill>
                <a:latin typeface="타이포_팩토리 EB"/>
                <a:ea typeface="타이포_팩토리 EB"/>
              </a:rPr>
              <a:t>예상해보자</a:t>
            </a:r>
            <a:endParaRPr lang="ko-KR" altLang="en-US" sz="5400">
              <a:solidFill>
                <a:schemeClr val="tx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6801" y="1587869"/>
            <a:ext cx="2029539" cy="15534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num1 = 1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num2 = 2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lvl="0">
              <a:defRPr lang="ko-KR" altLang="en-US"/>
            </a:pP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num3 = 2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63506" y="4334918"/>
            <a:ext cx="1561909" cy="5702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결과</a:t>
            </a:r>
            <a:r>
              <a:rPr lang="en-US" altLang="ko-KR" sz="32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   1</a:t>
            </a:r>
            <a:endParaRPr lang="en-US" altLang="ko-KR" sz="32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429000"/>
            <a:ext cx="10656676" cy="43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3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num3&gt;num1 || num1==num1 &amp;&amp; num2==num3 &amp;&amp; num1==num3 </a:t>
            </a:r>
            <a:endParaRPr lang="en-US" altLang="ko-KR" sz="23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0" y="5157192"/>
            <a:ext cx="10656676" cy="44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lang="ko-KR" altLang="en-US"/>
            </a:pPr>
            <a:r>
              <a:rPr lang="en-US" altLang="ko-KR" sz="2300">
                <a:solidFill>
                  <a:schemeClr val="tx2">
                    <a:lumMod val="50000"/>
                  </a:schemeClr>
                </a:solidFill>
                <a:latin typeface="타이포_팩토리 EB"/>
                <a:ea typeface="타이포_팩토리 EB"/>
              </a:rPr>
              <a:t>	1         || 	    1            &amp;&amp; 	  1  	    &amp;&amp;            0</a:t>
            </a:r>
            <a:endParaRPr lang="en-US" altLang="ko-KR" sz="2300">
              <a:solidFill>
                <a:schemeClr val="tx2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0" autoUpdateAnimBg="1"/>
      <p:bldP spid="22" grpId="1" bldLvl="0" animBg="1" autoUpdate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10800000">
            <a:off x="0" y="-27113"/>
            <a:ext cx="9180513" cy="6886503"/>
            <a:chOff x="-2" y="-27112"/>
            <a:chExt cx="9144147" cy="6886503"/>
          </a:xfrm>
        </p:grpSpPr>
        <p:sp>
          <p:nvSpPr>
            <p:cNvPr id="4" name="대각선 줄무늬 3"/>
            <p:cNvSpPr/>
            <p:nvPr/>
          </p:nvSpPr>
          <p:spPr>
            <a:xfrm rot="10800000" flipH="1">
              <a:off x="0" y="3473625"/>
              <a:ext cx="1152000" cy="3384376"/>
            </a:xfrm>
            <a:prstGeom prst="diagStrip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16200000">
              <a:off x="1121802" y="4705338"/>
              <a:ext cx="1032251" cy="327585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>
              <a:off x="-2" y="1"/>
              <a:ext cx="1745941" cy="3473624"/>
            </a:xfrm>
            <a:prstGeom prst="diagStripe">
              <a:avLst>
                <a:gd name="adj" fmla="val 6559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대각선 줄무늬 6"/>
            <p:cNvSpPr/>
            <p:nvPr/>
          </p:nvSpPr>
          <p:spPr>
            <a:xfrm rot="16200000" flipH="1">
              <a:off x="1680250" y="-1707362"/>
              <a:ext cx="1152000" cy="4512501"/>
            </a:xfrm>
            <a:prstGeom prst="diagStripe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대각선 줄무늬 7"/>
            <p:cNvSpPr/>
            <p:nvPr/>
          </p:nvSpPr>
          <p:spPr>
            <a:xfrm rot="5400000">
              <a:off x="4199755" y="-4071356"/>
              <a:ext cx="900000" cy="8988489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/>
            <p:cNvSpPr/>
            <p:nvPr/>
          </p:nvSpPr>
          <p:spPr>
            <a:xfrm flipH="1">
              <a:off x="7356309" y="-27111"/>
              <a:ext cx="1787690" cy="2448000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16200000" flipH="1">
              <a:off x="3706491" y="-3733604"/>
              <a:ext cx="864000" cy="8276985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>
              <a:off x="-2" y="-27112"/>
              <a:ext cx="5976664" cy="1988841"/>
            </a:xfrm>
            <a:prstGeom prst="diagStripe">
              <a:avLst>
                <a:gd name="adj" fmla="val 775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>
              <a:off x="0" y="0"/>
              <a:ext cx="900000" cy="6741368"/>
            </a:xfrm>
            <a:prstGeom prst="diagStrip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대각선 줄무늬 12"/>
            <p:cNvSpPr/>
            <p:nvPr/>
          </p:nvSpPr>
          <p:spPr>
            <a:xfrm rot="16200000" flipH="1">
              <a:off x="553616" y="-553616"/>
              <a:ext cx="1340768" cy="2448000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대각선 줄무늬 13"/>
            <p:cNvSpPr/>
            <p:nvPr/>
          </p:nvSpPr>
          <p:spPr>
            <a:xfrm rot="10800000" flipH="1">
              <a:off x="0" y="650262"/>
              <a:ext cx="864000" cy="6207740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79448" y="3403278"/>
              <a:ext cx="6264696" cy="1843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11500">
                  <a:solidFill>
                    <a:schemeClr val="accent1">
                      <a:lumMod val="50000"/>
                    </a:schemeClr>
                  </a:solidFill>
                  <a:latin typeface="타이포_팩토리 EB"/>
                  <a:ea typeface="타이포_팩토리 EB"/>
                </a:rPr>
                <a:t>C</a:t>
              </a:r>
              <a:r>
                <a:rPr lang="ko-KR" altLang="en-US" sz="11500">
                  <a:solidFill>
                    <a:schemeClr val="accent1">
                      <a:lumMod val="50000"/>
                    </a:schemeClr>
                  </a:solidFill>
                  <a:latin typeface="타이포_팩토리 EB"/>
                  <a:ea typeface="타이포_팩토리 EB"/>
                </a:rPr>
                <a:t>언어</a:t>
              </a:r>
              <a:endParaRPr lang="ko-KR" altLang="en-US" sz="115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3888" y="4954792"/>
              <a:ext cx="5580111" cy="2023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0473198">
              <a:off x="707247" y="576258"/>
              <a:ext cx="4457826" cy="448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400" b="1">
                  <a:solidFill>
                    <a:srgbClr val="7030a0"/>
                  </a:solidFill>
                  <a:latin typeface="타이포_팩토리 EB"/>
                  <a:ea typeface="타이포_팩토리 EB"/>
                </a:rPr>
                <a:t>printf(“C</a:t>
              </a:r>
              <a:r>
                <a:rPr lang="ko-KR" altLang="en-US" sz="2400" b="1">
                  <a:solidFill>
                    <a:srgbClr val="7030a0"/>
                  </a:solidFill>
                  <a:latin typeface="타이포_팩토리 EB"/>
                  <a:ea typeface="타이포_팩토리 EB"/>
                </a:rPr>
                <a:t>언어 교육</a:t>
              </a:r>
              <a:r>
                <a:rPr lang="en-US" altLang="ko-KR" sz="2400" b="1">
                  <a:solidFill>
                    <a:srgbClr val="7030a0"/>
                  </a:solidFill>
                  <a:latin typeface="타이포_팩토리 EB"/>
                  <a:ea typeface="타이포_팩토리 EB"/>
                </a:rPr>
                <a:t>\n”);</a:t>
              </a:r>
              <a:endParaRPr lang="ko-KR" altLang="en-US" sz="2400" b="1">
                <a:solidFill>
                  <a:srgbClr val="7030a0"/>
                </a:solidFill>
                <a:latin typeface="타이포_팩토리 EB"/>
                <a:ea typeface="타이포_팩토리 EB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44008" y="5301208"/>
              <a:ext cx="4499991" cy="2023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9038" y="3916245"/>
            <a:ext cx="6965777" cy="63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>
                <a:latin typeface="타이포_팩토리 EB"/>
                <a:ea typeface="타이포_팩토리 EB"/>
              </a:rPr>
              <a:t>웹컴파일러 </a:t>
            </a:r>
            <a:r>
              <a:rPr lang="en-US" altLang="ko-KR" sz="3600">
                <a:latin typeface="타이포_팩토리 EB"/>
                <a:ea typeface="타이포_팩토리 EB"/>
              </a:rPr>
              <a:t> </a:t>
            </a:r>
            <a:r>
              <a:rPr lang="en-US" altLang="ko-KR" sz="3600" b="1">
                <a:latin typeface="타이포_팩토리 EB"/>
                <a:ea typeface="타이포_팩토리 EB"/>
                <a:hlinkClick r:id="rId2"/>
              </a:rPr>
              <a:t>http://ideone.com/</a:t>
            </a:r>
            <a:endParaRPr lang="ko-KR" altLang="en-US" sz="3600"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41" y="1196752"/>
            <a:ext cx="309571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>
                <a:latin typeface="타이포_팩토리 EB" pitchFamily="18" charset="-127"/>
                <a:ea typeface="타이포_팩토리 EB" pitchFamily="18" charset="-127"/>
              </a:rPr>
              <a:t>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603675"/>
            <a:ext cx="9144000" cy="34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459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타이포_팩토리 EB" pitchFamily="18" charset="-127"/>
                <a:ea typeface="타이포_팩토리 EB" pitchFamily="18" charset="-127"/>
              </a:rPr>
              <a:t>다음시간에 이어서</a:t>
            </a:r>
            <a:endParaRPr lang="ko-KR" altLang="en-US" sz="7200" dirty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3568" y="994353"/>
            <a:ext cx="288256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rot="0" flipH="1">
            <a:off x="0" y="0"/>
            <a:ext cx="2448000" cy="6858002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09945" y="181089"/>
            <a:ext cx="1656184" cy="998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60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내용</a:t>
            </a:r>
            <a:endParaRPr lang="ko-KR" altLang="en-US" sz="60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8016" y="1467354"/>
            <a:ext cx="5254344" cy="81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변수명 사용 규칙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8016" y="2298351"/>
            <a:ext cx="5254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변수와 상수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8016" y="3129348"/>
            <a:ext cx="5254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입출력 복습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8016" y="3960345"/>
            <a:ext cx="5254344" cy="819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산술,대입,관계 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8016" y="4791342"/>
            <a:ext cx="5254344" cy="816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증감 연산자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8016" y="5622339"/>
            <a:ext cx="5254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800">
                <a:solidFill>
                  <a:schemeClr val="accent1">
                    <a:lumMod val="50000"/>
                  </a:schemeClr>
                </a:solidFill>
                <a:latin typeface="타이포_팩토리 EB"/>
                <a:ea typeface="타이포_팩토리 EB"/>
              </a:rPr>
              <a:t>논리 연산자</a:t>
            </a:r>
            <a:endParaRPr lang="ko-KR" altLang="en-US" sz="4800">
              <a:solidFill>
                <a:schemeClr val="accent1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7957" y="1467354"/>
            <a:ext cx="720080" cy="81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1.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7957" y="2298351"/>
            <a:ext cx="720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2.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7957" y="3129348"/>
            <a:ext cx="720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3.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7957" y="3960344"/>
            <a:ext cx="720080" cy="819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4.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7957" y="4791341"/>
            <a:ext cx="720080" cy="816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5.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7957" y="5622338"/>
            <a:ext cx="720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800">
                <a:latin typeface="타이포_팩토리 EB"/>
                <a:ea typeface="타이포_팩토리 EB"/>
              </a:rPr>
              <a:t>6.</a:t>
            </a:r>
            <a:endParaRPr lang="ko-KR" altLang="en-US" sz="4800"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-432302" y="779364"/>
            <a:ext cx="10008604" cy="58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800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 scaled="0"/>
                </a:gradFill>
                <a:latin typeface="타이포_팩토리 EB"/>
                <a:ea typeface="타이포_팩토리 EB"/>
              </a:rPr>
              <a:t>변수</a:t>
            </a:r>
            <a:endParaRPr lang="ko-KR" altLang="en-US" sz="380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 scaled="0"/>
              </a:gradFill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변수명 사용 규칙</a:t>
            </a:r>
            <a:endParaRPr lang="ko-KR" altLang="en-US" sz="6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475656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7020272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586206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909722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575564"/>
            <a:ext cx="5863199" cy="1842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1</a:t>
            </a:r>
            <a:endParaRPr lang="ko-KR" altLang="en-US" sz="115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4" name="직사각형 11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4" name="대각선 줄무늬 3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대각선 줄무늬 6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620688"/>
            <a:ext cx="5863199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변수명 사용 규칙</a:t>
            </a:r>
            <a:endParaRPr lang="ko-KR" altLang="en-US" sz="6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74" y="2708920"/>
            <a:ext cx="7881452" cy="252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4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1. 맨 앞에 숫자가 올 수 없다. </a:t>
            </a:r>
            <a:endParaRPr lang="ko-KR" altLang="en-US" sz="4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  <a:p>
            <a:pPr>
              <a:defRPr lang="ko-KR" altLang="en-US"/>
            </a:pPr>
            <a:r>
              <a:rPr lang="ko-KR" altLang="en-US" sz="4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2.  '_'이외의 특수문자 사용 불가</a:t>
            </a:r>
            <a:endParaRPr lang="ko-KR" altLang="en-US" sz="4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  <a:p>
            <a:pPr>
              <a:defRPr lang="ko-KR" altLang="en-US"/>
            </a:pPr>
            <a:r>
              <a:rPr lang="ko-KR" altLang="en-US" sz="4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3. 띄어쓰기 사용 불가</a:t>
            </a:r>
            <a:endParaRPr lang="ko-KR" altLang="en-US" sz="4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  <a:p>
            <a:pPr>
              <a:defRPr lang="ko-KR" altLang="en-US"/>
            </a:pPr>
            <a:r>
              <a:rPr lang="ko-KR" altLang="en-US" sz="4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4. 예약어 사용불가</a:t>
            </a:r>
            <a:endParaRPr lang="ko-KR" altLang="en-US" sz="4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912768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예약어?</a:t>
            </a:r>
            <a:endParaRPr lang="ko-KR" altLang="en-US" sz="6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0" name="TextBox 9"/>
          <p:cNvSpPr txBox="1"/>
          <p:nvPr/>
        </p:nvSpPr>
        <p:spPr>
          <a:xfrm rot="19782436">
            <a:off x="1153589" y="2848853"/>
            <a:ext cx="1799921" cy="63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long if;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  <p:sp>
        <p:nvSpPr>
          <p:cNvPr id="15" name="TextBox 9"/>
          <p:cNvSpPr txBox="1"/>
          <p:nvPr/>
        </p:nvSpPr>
        <p:spPr>
          <a:xfrm rot="1111230">
            <a:off x="5700097" y="2359169"/>
            <a:ext cx="2040255" cy="6393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int float;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  <p:sp>
        <p:nvSpPr>
          <p:cNvPr id="16" name="TextBox 9"/>
          <p:cNvSpPr txBox="1"/>
          <p:nvPr/>
        </p:nvSpPr>
        <p:spPr>
          <a:xfrm rot="2962864">
            <a:off x="6251545" y="4531641"/>
            <a:ext cx="2916555" cy="643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double float;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  <p:sp>
        <p:nvSpPr>
          <p:cNvPr id="17" name="TextBox 9"/>
          <p:cNvSpPr txBox="1"/>
          <p:nvPr/>
        </p:nvSpPr>
        <p:spPr>
          <a:xfrm rot="18580819">
            <a:off x="281979" y="4855793"/>
            <a:ext cx="2977067" cy="63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short for;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  <p:sp>
        <p:nvSpPr>
          <p:cNvPr id="18" name="TextBox 9"/>
          <p:cNvSpPr txBox="1"/>
          <p:nvPr/>
        </p:nvSpPr>
        <p:spPr>
          <a:xfrm rot="2255939">
            <a:off x="2839275" y="4582092"/>
            <a:ext cx="2478406" cy="64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float char;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  <p:sp>
        <p:nvSpPr>
          <p:cNvPr id="19" name="TextBox 9"/>
          <p:cNvSpPr txBox="1"/>
          <p:nvPr/>
        </p:nvSpPr>
        <p:spPr>
          <a:xfrm rot="20454876">
            <a:off x="3958260" y="3472053"/>
            <a:ext cx="2300074" cy="64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>
                <a:latin typeface="타이포_팩토리 EB"/>
                <a:ea typeface="타이포_팩토리 EB"/>
              </a:rPr>
              <a:t>int sizeof;</a:t>
            </a:r>
            <a:endParaRPr lang="en-US" altLang="ko-KR" sz="3600"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664804"/>
            <a:ext cx="7726680" cy="31350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20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타이포_팩토리 EB"/>
                <a:ea typeface="타이포_팩토리 EB"/>
              </a:rPr>
              <a:t>Define</a:t>
            </a:r>
            <a:endParaRPr lang="en-US" altLang="ko-KR" sz="200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변수와 상수</a:t>
            </a:r>
            <a:endParaRPr lang="ko-KR" altLang="en-US" sz="60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575564"/>
            <a:ext cx="5863199" cy="1842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2</a:t>
            </a:r>
            <a:endParaRPr lang="ko-KR" altLang="en-US" sz="115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5863199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상수?</a:t>
            </a:r>
            <a:endParaRPr lang="ko-KR" altLang="en-US" sz="60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16532" y="1781567"/>
            <a:ext cx="9577064" cy="456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#</a:t>
            </a:r>
            <a:r>
              <a:rPr lang="en-US" altLang="ko-KR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include &lt;stdio.h&gt;</a:t>
            </a: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int main()</a:t>
            </a: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{</a:t>
            </a: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...</a:t>
            </a: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  <a:p>
            <a:pPr algn="ctr">
              <a:defRPr lang="ko-KR" altLang="en-US"/>
            </a:pPr>
            <a:r>
              <a:rPr lang="en-US" altLang="ko-KR" sz="4200">
                <a:solidFill>
                  <a:schemeClr val="accent3">
                    <a:lumMod val="50000"/>
                  </a:schemeClr>
                </a:solidFill>
                <a:latin typeface="타이포_팩토리 EB"/>
                <a:ea typeface="타이포_팩토리 EB"/>
              </a:rPr>
              <a:t>}</a:t>
            </a:r>
            <a:endParaRPr lang="en-US" altLang="ko-KR" sz="4200">
              <a:solidFill>
                <a:schemeClr val="accent3">
                  <a:lumMod val="50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76572" y="2451599"/>
            <a:ext cx="9577064" cy="727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200">
                <a:solidFill>
                  <a:srgbClr val="800080"/>
                </a:solidFill>
                <a:latin typeface="타이포_팩토리 EB"/>
                <a:ea typeface="타이포_팩토리 EB"/>
              </a:rPr>
              <a:t>#define TMP 20</a:t>
            </a:r>
            <a:endParaRPr lang="en-US" altLang="ko-KR" sz="4200">
              <a:solidFill>
                <a:srgbClr val="800080"/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-216531" y="4356318"/>
            <a:ext cx="9577063" cy="728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4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int </a:t>
            </a:r>
            <a:r>
              <a:rPr lang="en-US" altLang="ko-KR" sz="4200">
                <a:solidFill>
                  <a:schemeClr val="accent5">
                    <a:lumMod val="70000"/>
                  </a:schemeClr>
                </a:solidFill>
                <a:latin typeface="타이포_팩토리 EB"/>
                <a:ea typeface="타이포_팩토리 EB"/>
              </a:rPr>
              <a:t>const</a:t>
            </a:r>
            <a:r>
              <a:rPr lang="en-US" altLang="ko-KR" sz="4200">
                <a:solidFill>
                  <a:schemeClr val="accent3">
                    <a:lumMod val="75000"/>
                  </a:schemeClr>
                </a:solidFill>
                <a:latin typeface="타이포_팩토리 EB"/>
                <a:ea typeface="타이포_팩토리 EB"/>
              </a:rPr>
              <a:t> num = 20;</a:t>
            </a:r>
            <a:endParaRPr lang="en-US" altLang="ko-KR" sz="4200">
              <a:solidFill>
                <a:schemeClr val="accent3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1"/>
      <p:bldP spid="10" grpId="1" bldLvl="0" animBg="1" autoUpdateAnimBg="1"/>
      <p:bldP spid="12" grpId="2" bldLvl="0" animBg="1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585" y="2660719"/>
            <a:ext cx="8117205" cy="15569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96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타이포_팩토리 EB"/>
                <a:ea typeface="타이포_팩토리 EB"/>
              </a:rPr>
              <a:t>“HelloWorld!”</a:t>
            </a:r>
            <a:endParaRPr xmlns:mc="http://schemas.openxmlformats.org/markup-compatibility/2006" xmlns:hp="http://schemas.haansoft.com/office/presentation/8.0" lang="ko-KR" altLang="en-US" sz="9600" b="1" mc:Ignorable="hp" hp:hslEmbossed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타이포_팩토리 EB"/>
              <a:ea typeface="타이포_팩토리 EB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99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6000">
                <a:solidFill>
                  <a:schemeClr val="accent2">
                    <a:lumMod val="75000"/>
                  </a:schemeClr>
                </a:solidFill>
                <a:latin typeface="타이포_팩토리 EB"/>
                <a:ea typeface="타이포_팩토리 EB"/>
              </a:rPr>
              <a:t>입출력</a:t>
            </a:r>
            <a:r>
              <a:rPr lang="en-US" altLang="ko-KR" sz="6000">
                <a:solidFill>
                  <a:schemeClr val="accent2">
                    <a:lumMod val="75000"/>
                  </a:schemeClr>
                </a:solidFill>
                <a:latin typeface="타이포_팩토리 EB"/>
                <a:ea typeface="타이포_팩토리 EB"/>
              </a:rPr>
              <a:t> </a:t>
            </a:r>
            <a:r>
              <a:rPr lang="ko-KR" altLang="en-US" sz="6000">
                <a:solidFill>
                  <a:schemeClr val="accent2">
                    <a:lumMod val="75000"/>
                  </a:schemeClr>
                </a:solidFill>
                <a:latin typeface="타이포_팩토리 EB"/>
                <a:ea typeface="타이포_팩토리 EB"/>
              </a:rPr>
              <a:t>복습</a:t>
            </a:r>
            <a:endParaRPr lang="ko-KR" altLang="en-US" sz="6000">
              <a:solidFill>
                <a:schemeClr val="accent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3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1500">
                <a:solidFill>
                  <a:schemeClr val="accent2">
                    <a:lumMod val="75000"/>
                  </a:schemeClr>
                </a:solidFill>
                <a:latin typeface="타이포_팩토리 EB"/>
                <a:ea typeface="타이포_팩토리 EB"/>
              </a:rPr>
              <a:t>3</a:t>
            </a:r>
            <a:endParaRPr lang="ko-KR" altLang="en-US" sz="11500">
              <a:solidFill>
                <a:schemeClr val="accent2">
                  <a:lumMod val="75000"/>
                </a:schemeClr>
              </a:solidFill>
              <a:latin typeface="타이포_팩토리 EB"/>
              <a:ea typeface="타이포_팩토리 E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915</ep:Words>
  <ep:PresentationFormat>화면 슬라이드 쇼(4:3)</ep:PresentationFormat>
  <ep:Paragraphs>269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2016-06-28T17:23:58.000</dcterms:created>
  <dc:creator>고동연</dc:creator>
  <cp:lastModifiedBy>gus7_</cp:lastModifiedBy>
  <dcterms:modified xsi:type="dcterms:W3CDTF">2017-04-09T16:06:30.012</dcterms:modified>
  <cp:revision>99</cp:revision>
  <dc:title>PowerPoint 프레젠테이션</dc:title>
</cp:coreProperties>
</file>