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gus7_" initials="g" lastIdx="2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13910"/>
    <p:restoredTop sz="98603"/>
  </p:normalViewPr>
  <p:slideViewPr>
    <p:cSldViewPr>
      <p:cViewPr varScale="1">
        <p:scale>
          <a:sx n="87" d="100"/>
          <a:sy n="87" d="100"/>
        </p:scale>
        <p:origin x="-1392" y="-82"/>
      </p:cViewPr>
      <p:guideLst>
        <p:guide orient="horz" pos="215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slide" Target="slides/slide31.xml"  /><Relationship Id="rId33" Type="http://schemas.openxmlformats.org/officeDocument/2006/relationships/slide" Target="slides/slide32.xml"  /><Relationship Id="rId34" Type="http://schemas.openxmlformats.org/officeDocument/2006/relationships/commentAuthors" Target="commentAuthors.xml"  /><Relationship Id="rId35" Type="http://schemas.openxmlformats.org/officeDocument/2006/relationships/presProps" Target="presProps.xml"  /><Relationship Id="rId36" Type="http://schemas.openxmlformats.org/officeDocument/2006/relationships/viewProps" Target="viewProps.xml"  /><Relationship Id="rId37" Type="http://schemas.openxmlformats.org/officeDocument/2006/relationships/theme" Target="theme/theme1.xml"  /><Relationship Id="rId38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17-04-04T22:46:37.252" idx="2">
    <p:pos x="5498" y="49"/>
    <p:text>원시프로그램(*.c)가 컴파일(오류 체크)을 하면서 목적프로그램(*.obj)로 바뀐다.
바뀐 목적프로그램이 Linker로 이동하며 Linking을 수행하는데 이 과정에서 우리가 썼던 코드들이 컴퓨터가 알아볼 수 있는 언어로 바뀐다.
마지막으로 Linking을 거친 목적프로그램이 우리가 흔히 볼수 있는 실행프로그램(*.exe)로 바뀌어 우리가 실행할 수 있게 된다.</p:text>
  </p:cm>
</p:cmLst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8AD-75E1-426A-9DAB-7130C7809967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24B-7C19-4EA9-95FA-B2C4F3A90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82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8AD-75E1-426A-9DAB-7130C7809967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24B-7C19-4EA9-95FA-B2C4F3A90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75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8AD-75E1-426A-9DAB-7130C7809967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24B-7C19-4EA9-95FA-B2C4F3A90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9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8AD-75E1-426A-9DAB-7130C7809967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24B-7C19-4EA9-95FA-B2C4F3A90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71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8AD-75E1-426A-9DAB-7130C7809967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24B-7C19-4EA9-95FA-B2C4F3A90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8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8AD-75E1-426A-9DAB-7130C7809967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24B-7C19-4EA9-95FA-B2C4F3A90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107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8AD-75E1-426A-9DAB-7130C7809967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24B-7C19-4EA9-95FA-B2C4F3A90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207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8AD-75E1-426A-9DAB-7130C7809967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24B-7C19-4EA9-95FA-B2C4F3A90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11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8AD-75E1-426A-9DAB-7130C7809967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24B-7C19-4EA9-95FA-B2C4F3A90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07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8AD-75E1-426A-9DAB-7130C7809967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24B-7C19-4EA9-95FA-B2C4F3A90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4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A8AD-75E1-426A-9DAB-7130C7809967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4324B-7C19-4EA9-95FA-B2C4F3A90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04617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4A8AD-75E1-426A-9DAB-7130C7809967}" type="datetimeFigureOut">
              <a:rPr lang="ko-KR" altLang="en-US" smtClean="0"/>
              <a:t>2017-04-03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4324B-7C19-4EA9-95FA-B2C4F3A900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55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://ideone.com/" TargetMode="External"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comments" Target="../comments/comment1.xml"  /><Relationship Id="rId3" Type="http://schemas.openxmlformats.org/officeDocument/2006/relationships/image" Target="../media/image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각선 줄무늬 3"/>
          <p:cNvSpPr/>
          <p:nvPr/>
        </p:nvSpPr>
        <p:spPr>
          <a:xfrm rot="10800000" flipH="1">
            <a:off x="0" y="3473625"/>
            <a:ext cx="1152000" cy="3384376"/>
          </a:xfrm>
          <a:prstGeom prst="diagStrip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5" name="대각선 줄무늬 184"/>
          <p:cNvSpPr/>
          <p:nvPr/>
        </p:nvSpPr>
        <p:spPr>
          <a:xfrm rot="16200000">
            <a:off x="1121802" y="4705338"/>
            <a:ext cx="1032251" cy="3275856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대각선 줄무늬 31"/>
          <p:cNvSpPr/>
          <p:nvPr/>
        </p:nvSpPr>
        <p:spPr>
          <a:xfrm>
            <a:off x="-2" y="1"/>
            <a:ext cx="1745941" cy="3473624"/>
          </a:xfrm>
          <a:prstGeom prst="diagStripe">
            <a:avLst>
              <a:gd name="adj" fmla="val 65599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대각선 줄무늬 26"/>
          <p:cNvSpPr/>
          <p:nvPr/>
        </p:nvSpPr>
        <p:spPr>
          <a:xfrm rot="16200000" flipH="1">
            <a:off x="1680250" y="-1707362"/>
            <a:ext cx="1152000" cy="4512501"/>
          </a:xfrm>
          <a:prstGeom prst="diagStrip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대각선 줄무늬 27"/>
          <p:cNvSpPr/>
          <p:nvPr/>
        </p:nvSpPr>
        <p:spPr>
          <a:xfrm rot="5400000">
            <a:off x="4199755" y="-4071356"/>
            <a:ext cx="900000" cy="8988489"/>
          </a:xfrm>
          <a:prstGeom prst="diagStrip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대각선 줄무늬 28"/>
          <p:cNvSpPr/>
          <p:nvPr/>
        </p:nvSpPr>
        <p:spPr>
          <a:xfrm flipH="1">
            <a:off x="7356309" y="-27111"/>
            <a:ext cx="1787690" cy="24480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대각선 줄무늬 29"/>
          <p:cNvSpPr/>
          <p:nvPr/>
        </p:nvSpPr>
        <p:spPr>
          <a:xfrm rot="16200000" flipH="1">
            <a:off x="3706491" y="-3733604"/>
            <a:ext cx="864000" cy="8276985"/>
          </a:xfrm>
          <a:prstGeom prst="diagStrip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대각선 줄무늬 32"/>
          <p:cNvSpPr/>
          <p:nvPr/>
        </p:nvSpPr>
        <p:spPr>
          <a:xfrm>
            <a:off x="-2" y="-27112"/>
            <a:ext cx="5976664" cy="1988841"/>
          </a:xfrm>
          <a:prstGeom prst="diagStripe">
            <a:avLst>
              <a:gd name="adj" fmla="val 77586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/>
          <p:cNvSpPr/>
          <p:nvPr/>
        </p:nvSpPr>
        <p:spPr>
          <a:xfrm>
            <a:off x="0" y="0"/>
            <a:ext cx="900000" cy="6741368"/>
          </a:xfrm>
          <a:prstGeom prst="diagStrip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대각선 줄무늬 7"/>
          <p:cNvSpPr/>
          <p:nvPr/>
        </p:nvSpPr>
        <p:spPr>
          <a:xfrm rot="16200000" flipH="1">
            <a:off x="553616" y="-553616"/>
            <a:ext cx="1340768" cy="2448000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/>
          <p:cNvSpPr/>
          <p:nvPr/>
        </p:nvSpPr>
        <p:spPr>
          <a:xfrm rot="10800000" flipH="1">
            <a:off x="0" y="650262"/>
            <a:ext cx="864000" cy="6207740"/>
          </a:xfrm>
          <a:prstGeom prst="diagStrip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2915816" y="3501008"/>
            <a:ext cx="626469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500" dirty="0" smtClean="0">
                <a:solidFill>
                  <a:schemeClr val="accent1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C</a:t>
            </a:r>
            <a:r>
              <a:rPr lang="ko-KR" altLang="en-US" sz="11500" dirty="0" smtClean="0">
                <a:solidFill>
                  <a:schemeClr val="accent1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언어</a:t>
            </a:r>
            <a:endParaRPr lang="ko-KR" altLang="en-US" sz="11500" dirty="0">
              <a:solidFill>
                <a:schemeClr val="accent1">
                  <a:lumMod val="5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3563888" y="4954792"/>
            <a:ext cx="5580111" cy="2023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/>
          <p:cNvSpPr txBox="1"/>
          <p:nvPr/>
        </p:nvSpPr>
        <p:spPr>
          <a:xfrm rot="20473198">
            <a:off x="707247" y="562797"/>
            <a:ext cx="445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rgbClr val="7030A0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p</a:t>
            </a:r>
            <a:r>
              <a:rPr lang="en-US" altLang="ko-KR" sz="2400" b="1" dirty="0" err="1" smtClean="0">
                <a:solidFill>
                  <a:srgbClr val="7030A0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rintf</a:t>
            </a:r>
            <a:r>
              <a:rPr lang="en-US" altLang="ko-KR" sz="2400" b="1" dirty="0">
                <a:solidFill>
                  <a:srgbClr val="7030A0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(</a:t>
            </a:r>
            <a:r>
              <a:rPr lang="en-US" altLang="ko-KR" sz="2400" b="1" dirty="0" smtClean="0">
                <a:solidFill>
                  <a:srgbClr val="7030A0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“C</a:t>
            </a:r>
            <a:r>
              <a:rPr lang="ko-KR" altLang="en-US" sz="2400" b="1" dirty="0" smtClean="0">
                <a:solidFill>
                  <a:srgbClr val="7030A0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언어 교육</a:t>
            </a:r>
            <a:r>
              <a:rPr lang="en-US" altLang="ko-KR" sz="2400" b="1" dirty="0" smtClean="0">
                <a:solidFill>
                  <a:srgbClr val="7030A0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\n”);</a:t>
            </a:r>
            <a:endParaRPr lang="ko-KR" altLang="en-US" sz="2400" b="1" dirty="0">
              <a:solidFill>
                <a:srgbClr val="7030A0"/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184" name="직사각형 183"/>
          <p:cNvSpPr/>
          <p:nvPr/>
        </p:nvSpPr>
        <p:spPr>
          <a:xfrm>
            <a:off x="4644008" y="5301208"/>
            <a:ext cx="4499991" cy="2023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D:\고동\1.이미지 작업\@SMIX\Untitled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059" y="6267947"/>
            <a:ext cx="1899798" cy="57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7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87624" y="620688"/>
            <a:ext cx="5863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accent3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정수형 변수</a:t>
            </a:r>
            <a:endParaRPr lang="ko-KR" altLang="en-US" sz="6000" dirty="0">
              <a:solidFill>
                <a:schemeClr val="accent3">
                  <a:lumMod val="5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9792" y="2384013"/>
            <a:ext cx="61926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accent3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대표적인 정수형 변수</a:t>
            </a:r>
            <a:endParaRPr lang="en-US" altLang="ko-KR" sz="4800" dirty="0" smtClean="0">
              <a:solidFill>
                <a:schemeClr val="accent3">
                  <a:lumMod val="75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en-US" altLang="ko-KR" sz="4800" dirty="0" smtClean="0">
                <a:solidFill>
                  <a:schemeClr val="accent3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4byte</a:t>
            </a:r>
            <a:endParaRPr lang="ko-KR" altLang="en-US" sz="4800" dirty="0">
              <a:solidFill>
                <a:schemeClr val="accent3">
                  <a:lumMod val="75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294288" y="4491841"/>
            <a:ext cx="957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3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short    long</a:t>
            </a:r>
            <a:endParaRPr lang="ko-KR" altLang="en-US" sz="3600" dirty="0">
              <a:solidFill>
                <a:schemeClr val="accent3">
                  <a:lumMod val="5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252536" y="5296703"/>
            <a:ext cx="95770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 smtClean="0">
                <a:solidFill>
                  <a:schemeClr val="accent3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2byte</a:t>
            </a:r>
            <a:r>
              <a:rPr lang="en-US" altLang="ko-KR" sz="5400" dirty="0" smtClean="0">
                <a:solidFill>
                  <a:schemeClr val="accent3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  </a:t>
            </a:r>
            <a:r>
              <a:rPr lang="en-US" altLang="ko-KR" sz="5400" dirty="0" smtClean="0">
                <a:solidFill>
                  <a:schemeClr val="accent3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8byte</a:t>
            </a:r>
            <a:endParaRPr lang="ko-KR" altLang="en-US" sz="3600" dirty="0">
              <a:solidFill>
                <a:schemeClr val="accent3">
                  <a:lumMod val="75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0969" y="2060848"/>
            <a:ext cx="2733441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dirty="0" err="1" smtClean="0">
                <a:solidFill>
                  <a:schemeClr val="accent3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int</a:t>
            </a:r>
            <a:r>
              <a:rPr lang="en-US" altLang="ko-KR" sz="8000" dirty="0" smtClean="0">
                <a:solidFill>
                  <a:schemeClr val="accent3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</a:t>
            </a:r>
            <a:endParaRPr lang="en-US" altLang="ko-KR" sz="8000" dirty="0">
              <a:solidFill>
                <a:schemeClr val="accent3">
                  <a:lumMod val="5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757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87624" y="620688"/>
            <a:ext cx="6696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 smtClean="0">
                <a:solidFill>
                  <a:schemeClr val="accent3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실수형</a:t>
            </a:r>
            <a:r>
              <a:rPr lang="en-US" altLang="ko-KR" sz="6000" dirty="0" smtClean="0">
                <a:solidFill>
                  <a:schemeClr val="accent3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, </a:t>
            </a:r>
            <a:r>
              <a:rPr lang="ko-KR" altLang="en-US" sz="6000" dirty="0" smtClean="0">
                <a:solidFill>
                  <a:schemeClr val="accent3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문자형 변수</a:t>
            </a:r>
            <a:endParaRPr lang="ko-KR" altLang="en-US" sz="6000" dirty="0">
              <a:solidFill>
                <a:schemeClr val="accent3">
                  <a:lumMod val="5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916833"/>
            <a:ext cx="3320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accent3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double</a:t>
            </a:r>
            <a:r>
              <a:rPr lang="en-US" altLang="ko-KR" sz="4800" dirty="0" smtClean="0">
                <a:solidFill>
                  <a:schemeClr val="accent3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</a:t>
            </a:r>
            <a:endParaRPr lang="en-US" altLang="ko-KR" sz="4800" dirty="0">
              <a:solidFill>
                <a:schemeClr val="accent3">
                  <a:lumMod val="5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43608" y="3024608"/>
            <a:ext cx="24016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 smtClean="0">
                <a:solidFill>
                  <a:schemeClr val="accent3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float</a:t>
            </a:r>
            <a:r>
              <a:rPr lang="en-US" altLang="ko-KR" sz="4800" dirty="0" smtClean="0">
                <a:solidFill>
                  <a:schemeClr val="accent3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</a:t>
            </a:r>
            <a:endParaRPr lang="en-US" altLang="ko-KR" sz="4800" dirty="0">
              <a:solidFill>
                <a:schemeClr val="accent3">
                  <a:lumMod val="5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12698" y="4975426"/>
            <a:ext cx="26869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dirty="0" smtClean="0">
                <a:solidFill>
                  <a:schemeClr val="accent3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char</a:t>
            </a:r>
            <a:r>
              <a:rPr lang="en-US" altLang="ko-KR" sz="5400" dirty="0" smtClean="0">
                <a:solidFill>
                  <a:schemeClr val="accent3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</a:t>
            </a:r>
            <a:endParaRPr lang="en-US" altLang="ko-KR" sz="5400" dirty="0">
              <a:solidFill>
                <a:schemeClr val="accent3">
                  <a:lumMod val="5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3848" y="2642427"/>
            <a:ext cx="2903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err="1" smtClean="0">
                <a:solidFill>
                  <a:schemeClr val="accent3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실수형</a:t>
            </a:r>
            <a:r>
              <a:rPr lang="ko-KR" altLang="en-US" sz="4800" dirty="0" smtClean="0">
                <a:solidFill>
                  <a:schemeClr val="accent3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</a:t>
            </a:r>
            <a:endParaRPr lang="en-US" altLang="ko-KR" sz="4800" dirty="0" smtClean="0">
              <a:solidFill>
                <a:schemeClr val="accent3">
                  <a:lumMod val="75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84168" y="3205425"/>
            <a:ext cx="2903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accent3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4byte</a:t>
            </a:r>
            <a:endParaRPr lang="ko-KR" altLang="en-US" sz="4800" dirty="0">
              <a:solidFill>
                <a:schemeClr val="accent3">
                  <a:lumMod val="75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84168" y="2132856"/>
            <a:ext cx="2903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accent3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8byte</a:t>
            </a:r>
            <a:endParaRPr lang="ko-KR" altLang="en-US" sz="4800" dirty="0">
              <a:solidFill>
                <a:schemeClr val="accent3">
                  <a:lumMod val="75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03848" y="5308759"/>
            <a:ext cx="2903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accent3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문자형</a:t>
            </a:r>
            <a:endParaRPr lang="ko-KR" altLang="en-US" sz="4800" dirty="0">
              <a:solidFill>
                <a:schemeClr val="accent3">
                  <a:lumMod val="75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61436" y="5301208"/>
            <a:ext cx="2903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smtClean="0">
                <a:solidFill>
                  <a:schemeClr val="accent3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1byte</a:t>
            </a:r>
            <a:endParaRPr lang="ko-KR" altLang="en-US" sz="4800" dirty="0">
              <a:solidFill>
                <a:schemeClr val="accent3">
                  <a:lumMod val="75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64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87624" y="620688"/>
            <a:ext cx="5863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accent3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선언 방법</a:t>
            </a:r>
            <a:endParaRPr lang="ko-KR" altLang="en-US" sz="6000" dirty="0">
              <a:solidFill>
                <a:schemeClr val="accent3">
                  <a:lumMod val="5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1376" y="2132856"/>
            <a:ext cx="370005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6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#include&lt;</a:t>
            </a:r>
            <a:r>
              <a:rPr lang="en-US" altLang="ko-KR" sz="3200" dirty="0" err="1" smtClean="0">
                <a:solidFill>
                  <a:schemeClr val="accent6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stdio.h</a:t>
            </a:r>
            <a:r>
              <a:rPr lang="en-US" altLang="ko-KR" sz="3200" dirty="0" smtClean="0">
                <a:solidFill>
                  <a:schemeClr val="accent6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&gt;</a:t>
            </a:r>
          </a:p>
          <a:p>
            <a:r>
              <a:rPr lang="en-US" altLang="ko-KR" sz="3200" dirty="0" err="1" smtClean="0">
                <a:solidFill>
                  <a:schemeClr val="accent6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Int</a:t>
            </a:r>
            <a:r>
              <a:rPr lang="en-US" altLang="ko-KR" sz="3200" dirty="0" smtClean="0">
                <a:solidFill>
                  <a:schemeClr val="accent6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main()</a:t>
            </a:r>
          </a:p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{</a:t>
            </a:r>
            <a:endParaRPr lang="en-US" altLang="ko-KR" sz="3200" dirty="0" smtClean="0">
              <a:solidFill>
                <a:schemeClr val="accent6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solidFill>
                  <a:schemeClr val="accent6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</a:t>
            </a:r>
            <a:r>
              <a:rPr lang="en-US" altLang="ko-KR" sz="3200" dirty="0" err="1" smtClean="0">
                <a:solidFill>
                  <a:schemeClr val="accent6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int</a:t>
            </a:r>
            <a:r>
              <a:rPr lang="en-US" altLang="ko-KR" sz="3200" dirty="0" smtClean="0">
                <a:solidFill>
                  <a:schemeClr val="accent6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a;</a:t>
            </a:r>
          </a:p>
          <a:p>
            <a:r>
              <a:rPr lang="en-US" altLang="ko-KR" sz="3200" dirty="0" smtClean="0">
                <a:solidFill>
                  <a:schemeClr val="accent6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 a = 10;</a:t>
            </a:r>
          </a:p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}</a:t>
            </a:r>
            <a:endParaRPr lang="ko-KR" altLang="en-US" sz="3200" dirty="0">
              <a:solidFill>
                <a:schemeClr val="accent6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7259" y="5589240"/>
            <a:ext cx="4360489" cy="58477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bg2">
                    <a:lumMod val="9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끝</a:t>
            </a:r>
            <a:r>
              <a:rPr lang="ko-KR" altLang="en-US" sz="3200" dirty="0">
                <a:solidFill>
                  <a:schemeClr val="bg2">
                    <a:lumMod val="9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에</a:t>
            </a:r>
            <a:r>
              <a:rPr lang="en-US" altLang="ko-KR" sz="3200" dirty="0" smtClean="0">
                <a:solidFill>
                  <a:schemeClr val="bg2">
                    <a:lumMod val="9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; (</a:t>
            </a:r>
            <a:r>
              <a:rPr lang="ko-KR" altLang="en-US" sz="3200" dirty="0" smtClean="0">
                <a:solidFill>
                  <a:schemeClr val="bg2">
                    <a:lumMod val="9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세미콜론</a:t>
            </a:r>
            <a:r>
              <a:rPr lang="en-US" altLang="ko-KR" sz="3200" dirty="0" smtClean="0">
                <a:solidFill>
                  <a:schemeClr val="bg2">
                    <a:lumMod val="9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) </a:t>
            </a:r>
            <a:r>
              <a:rPr lang="ko-KR" altLang="en-US" sz="3200" dirty="0" smtClean="0">
                <a:solidFill>
                  <a:schemeClr val="bg2">
                    <a:lumMod val="9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필수</a:t>
            </a:r>
            <a:r>
              <a:rPr lang="en-US" altLang="ko-KR" sz="3200" dirty="0" smtClean="0">
                <a:solidFill>
                  <a:schemeClr val="bg2">
                    <a:lumMod val="9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!!</a:t>
            </a:r>
            <a:endParaRPr lang="ko-KR" altLang="en-US" sz="3200" dirty="0">
              <a:solidFill>
                <a:schemeClr val="bg2">
                  <a:lumMod val="9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27984" y="3634646"/>
            <a:ext cx="3772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a</a:t>
            </a:r>
            <a:r>
              <a:rPr lang="ko-KR" altLang="en-US" sz="2800" dirty="0" smtClean="0">
                <a:solidFill>
                  <a:schemeClr val="accent6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라는 정수형 변수 선언</a:t>
            </a:r>
            <a:endParaRPr lang="ko-KR" altLang="en-US" sz="2800" dirty="0">
              <a:solidFill>
                <a:schemeClr val="accent6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27984" y="4149080"/>
            <a:ext cx="3102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accent6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a</a:t>
            </a:r>
            <a:r>
              <a:rPr lang="ko-KR" altLang="en-US" sz="2800" dirty="0" smtClean="0">
                <a:solidFill>
                  <a:schemeClr val="accent6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를 </a:t>
            </a:r>
            <a:r>
              <a:rPr lang="en-US" altLang="ko-KR" sz="2800" dirty="0" smtClean="0">
                <a:solidFill>
                  <a:schemeClr val="accent6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10</a:t>
            </a:r>
            <a:r>
              <a:rPr lang="ko-KR" altLang="en-US" sz="2800" dirty="0" smtClean="0">
                <a:solidFill>
                  <a:schemeClr val="accent6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으로 초기화</a:t>
            </a:r>
            <a:endParaRPr lang="ko-KR" altLang="en-US" sz="2800" dirty="0">
              <a:solidFill>
                <a:schemeClr val="accent6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22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138" y="2660719"/>
            <a:ext cx="81882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6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“HelloWorld!”</a:t>
            </a:r>
            <a:endParaRPr lang="ko-KR" altLang="en-US" sz="9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12923"/>
            <a:ext cx="9144000" cy="6858000"/>
          </a:xfrm>
          <a:prstGeom prst="rect">
            <a:avLst/>
          </a:prstGeom>
          <a:solidFill>
            <a:schemeClr val="accent6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19672" y="4077072"/>
            <a:ext cx="5863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smtClean="0">
                <a:solidFill>
                  <a:schemeClr val="accent2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입출력</a:t>
            </a:r>
            <a:endParaRPr lang="ko-KR" altLang="en-US" sz="6000" dirty="0">
              <a:solidFill>
                <a:schemeClr val="accent2">
                  <a:lumMod val="75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3" name="대각선 줄무늬 2"/>
          <p:cNvSpPr/>
          <p:nvPr/>
        </p:nvSpPr>
        <p:spPr>
          <a:xfrm>
            <a:off x="1915361" y="3861048"/>
            <a:ext cx="720080" cy="720080"/>
          </a:xfrm>
          <a:prstGeom prst="diagStrip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대각선 줄무늬 3"/>
          <p:cNvSpPr/>
          <p:nvPr/>
        </p:nvSpPr>
        <p:spPr>
          <a:xfrm rot="10800000">
            <a:off x="6556897" y="4586397"/>
            <a:ext cx="720080" cy="720080"/>
          </a:xfrm>
          <a:prstGeom prst="diagStrip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/>
          <p:cNvSpPr/>
          <p:nvPr/>
        </p:nvSpPr>
        <p:spPr>
          <a:xfrm rot="10800000">
            <a:off x="7122831" y="4586397"/>
            <a:ext cx="720080" cy="720080"/>
          </a:xfrm>
          <a:prstGeom prst="diagStrip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/>
          <p:cNvSpPr/>
          <p:nvPr/>
        </p:nvSpPr>
        <p:spPr>
          <a:xfrm>
            <a:off x="1349427" y="3861048"/>
            <a:ext cx="720080" cy="720080"/>
          </a:xfrm>
          <a:prstGeom prst="diagStrip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1636326"/>
            <a:ext cx="58631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chemeClr val="accent2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3</a:t>
            </a:r>
            <a:endParaRPr lang="ko-KR" altLang="en-US" sz="11500" dirty="0">
              <a:solidFill>
                <a:schemeClr val="accent2">
                  <a:lumMod val="75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8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87624" y="620688"/>
            <a:ext cx="6696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입력 </a:t>
            </a:r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[</a:t>
            </a:r>
            <a:r>
              <a:rPr lang="en-US" altLang="ko-KR" sz="6000" dirty="0" err="1" smtClean="0">
                <a:solidFill>
                  <a:schemeClr val="accent2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printf</a:t>
            </a:r>
            <a:r>
              <a:rPr lang="en-US" altLang="ko-KR" sz="6000" dirty="0">
                <a:solidFill>
                  <a:schemeClr val="accent2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]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1376" y="2132856"/>
            <a:ext cx="494924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#include&lt;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stdio.h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&gt;</a:t>
            </a:r>
          </a:p>
          <a:p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Int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main()</a:t>
            </a:r>
          </a:p>
          <a:p>
            <a:r>
              <a:rPr lang="en-US" altLang="ko-KR" sz="3200" dirty="0">
                <a:latin typeface="타이포_팩토리 EB" pitchFamily="18" charset="-127"/>
                <a:ea typeface="타이포_팩토리 EB" pitchFamily="18" charset="-127"/>
              </a:rPr>
              <a:t>{</a:t>
            </a:r>
            <a:endParaRPr lang="en-US" altLang="ko-KR" sz="3200" dirty="0" smtClean="0">
              <a:latin typeface="타이포_팩토리 EB" pitchFamily="18" charset="-127"/>
              <a:ea typeface="타이포_팩토리 EB" pitchFamily="18" charset="-127"/>
            </a:endParaRPr>
          </a:p>
          <a:p>
            <a:r>
              <a:rPr lang="en-US" altLang="ko-KR" sz="3200" dirty="0"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  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printf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(“Hello World!”);</a:t>
            </a:r>
          </a:p>
          <a:p>
            <a:r>
              <a:rPr lang="en-US" altLang="ko-KR" sz="3200" dirty="0">
                <a:latin typeface="타이포_팩토리 EB" pitchFamily="18" charset="-127"/>
                <a:ea typeface="타이포_팩토리 EB" pitchFamily="18" charset="-127"/>
              </a:rPr>
              <a:t>}</a:t>
            </a:r>
            <a:endParaRPr lang="ko-KR" altLang="en-US" sz="3200" dirty="0">
              <a:latin typeface="타이포_팩토리 EB" pitchFamily="18" charset="-127"/>
              <a:ea typeface="타이포_팩토리 EB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38281" y="5157192"/>
            <a:ext cx="18293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err="1" smtClean="0">
                <a:latin typeface="타이포_팩토리 EB" pitchFamily="18" charset="-127"/>
                <a:ea typeface="타이포_팩토리 EB" pitchFamily="18" charset="-127"/>
              </a:rPr>
              <a:t>printf</a:t>
            </a:r>
            <a:r>
              <a:rPr lang="en-US" altLang="ko-KR" sz="3600" dirty="0" smtClean="0">
                <a:latin typeface="타이포_팩토리 EB" pitchFamily="18" charset="-127"/>
                <a:ea typeface="타이포_팩토리 EB" pitchFamily="18" charset="-127"/>
              </a:rPr>
              <a:t>(“</a:t>
            </a:r>
            <a:endParaRPr lang="ko-KR" altLang="en-US" sz="3600" dirty="0">
              <a:latin typeface="타이포_팩토리 EB" pitchFamily="18" charset="-127"/>
              <a:ea typeface="타이포_팩토리 EB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3426" y="5157192"/>
            <a:ext cx="724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타이포_팩토리 EB" pitchFamily="18" charset="-127"/>
                <a:ea typeface="타이포_팩토리 EB" pitchFamily="18" charset="-127"/>
              </a:rPr>
              <a:t>”);</a:t>
            </a:r>
            <a:endParaRPr lang="ko-KR" altLang="en-US" sz="3600" dirty="0">
              <a:latin typeface="타이포_팩토리 EB" pitchFamily="18" charset="-127"/>
              <a:ea typeface="타이포_팩토리 E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102499" y="5157192"/>
            <a:ext cx="3648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타이포_팩토리 EB" pitchFamily="18" charset="-127"/>
                <a:ea typeface="타이포_팩토리 EB" pitchFamily="18" charset="-127"/>
              </a:rPr>
              <a:t>이 안의 내용 출력</a:t>
            </a:r>
            <a:endParaRPr lang="ko-KR" altLang="en-US" sz="3600" dirty="0">
              <a:latin typeface="타이포_팩토리 EB" pitchFamily="18" charset="-127"/>
              <a:ea typeface="타이포_팩토리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144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87624" y="620688"/>
            <a:ext cx="6696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\n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44283" y="2815425"/>
            <a:ext cx="5099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printf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(“Hello World!\n”);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0417" y="2243144"/>
            <a:ext cx="2247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타이포_팩토리 EB" pitchFamily="18" charset="-127"/>
                <a:ea typeface="타이포_팩토리 EB" pitchFamily="18" charset="-127"/>
              </a:rPr>
              <a:t>한번 해보자</a:t>
            </a:r>
            <a:endParaRPr lang="ko-KR" altLang="en-US" sz="3200" dirty="0">
              <a:latin typeface="타이포_팩토리 EB" pitchFamily="18" charset="-127"/>
              <a:ea typeface="타이포_팩토리 EB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0072" y="3420289"/>
            <a:ext cx="3286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타이포_팩토리 EB" pitchFamily="18" charset="-127"/>
                <a:ea typeface="타이포_팩토리 EB" pitchFamily="18" charset="-127"/>
              </a:rPr>
              <a:t>아까와 </a:t>
            </a:r>
            <a:r>
              <a:rPr lang="ko-KR" altLang="en-US" sz="3200" dirty="0" err="1" smtClean="0">
                <a:latin typeface="타이포_팩토리 EB" pitchFamily="18" charset="-127"/>
                <a:ea typeface="타이포_팩토리 EB" pitchFamily="18" charset="-127"/>
              </a:rPr>
              <a:t>다른점은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?</a:t>
            </a:r>
            <a:endParaRPr lang="ko-KR" altLang="en-US" sz="3200" dirty="0">
              <a:latin typeface="타이포_팩토리 EB" pitchFamily="18" charset="-127"/>
              <a:ea typeface="타이포_팩토리 EB" pitchFamily="18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299372" y="4646538"/>
            <a:ext cx="6473247" cy="839861"/>
            <a:chOff x="1610281" y="3955550"/>
            <a:chExt cx="6473247" cy="839861"/>
          </a:xfrm>
        </p:grpSpPr>
        <p:sp>
          <p:nvSpPr>
            <p:cNvPr id="17" name="TextBox 16"/>
            <p:cNvSpPr txBox="1"/>
            <p:nvPr/>
          </p:nvSpPr>
          <p:spPr>
            <a:xfrm>
              <a:off x="1610281" y="4149080"/>
              <a:ext cx="64732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>
                  <a:latin typeface="타이포_팩토리 EB" pitchFamily="18" charset="-127"/>
                  <a:ea typeface="타이포_팩토리 EB" pitchFamily="18" charset="-127"/>
                </a:rPr>
                <a:t>\n : </a:t>
              </a:r>
              <a:r>
                <a:rPr lang="ko-KR" altLang="en-US" sz="3600" dirty="0" smtClean="0">
                  <a:latin typeface="타이포_팩토리 EB" pitchFamily="18" charset="-127"/>
                  <a:ea typeface="타이포_팩토리 EB" pitchFamily="18" charset="-127"/>
                </a:rPr>
                <a:t>문장에            를 추가한다</a:t>
              </a:r>
              <a:endParaRPr lang="ko-KR" altLang="en-US" sz="3600" dirty="0">
                <a:latin typeface="타이포_팩토리 EB" pitchFamily="18" charset="-127"/>
                <a:ea typeface="타이포_팩토리 EB" pitchFamily="18" charset="-127"/>
              </a:endParaRPr>
            </a:p>
          </p:txBody>
        </p:sp>
        <p:sp>
          <p:nvSpPr>
            <p:cNvPr id="11" name="L 도형 10"/>
            <p:cNvSpPr/>
            <p:nvPr/>
          </p:nvSpPr>
          <p:spPr>
            <a:xfrm flipH="1">
              <a:off x="4657468" y="3955550"/>
              <a:ext cx="793546" cy="791035"/>
            </a:xfrm>
            <a:prstGeom prst="corner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 smtClean="0"/>
                <a:t>Enter</a:t>
              </a:r>
              <a:endParaRPr lang="ko-KR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533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87624" y="620688"/>
            <a:ext cx="73448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%d, %c, %f, %lf, %s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2276872"/>
            <a:ext cx="415370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#include&lt;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stdio.h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&gt;</a:t>
            </a:r>
          </a:p>
          <a:p>
            <a:r>
              <a:rPr lang="en-US" altLang="ko-KR" sz="3200" dirty="0" err="1">
                <a:latin typeface="타이포_팩토리 EB" pitchFamily="18" charset="-127"/>
                <a:ea typeface="타이포_팩토리 EB" pitchFamily="18" charset="-127"/>
              </a:rPr>
              <a:t>i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nt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main(){</a:t>
            </a:r>
          </a:p>
          <a:p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   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int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a=10;</a:t>
            </a:r>
          </a:p>
          <a:p>
            <a:r>
              <a:rPr lang="en-US" altLang="ko-KR" sz="3200" dirty="0"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  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printf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(“%d\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n”,a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);</a:t>
            </a:r>
            <a:endParaRPr lang="en-US" altLang="ko-KR" sz="3200" dirty="0">
              <a:latin typeface="타이포_팩토리 EB" pitchFamily="18" charset="-127"/>
              <a:ea typeface="타이포_팩토리 EB" pitchFamily="18" charset="-127"/>
            </a:endParaRPr>
          </a:p>
          <a:p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   return 0;</a:t>
            </a:r>
          </a:p>
          <a:p>
            <a:r>
              <a:rPr lang="en-US" altLang="ko-KR" sz="3200" dirty="0">
                <a:latin typeface="타이포_팩토리 EB" pitchFamily="18" charset="-127"/>
                <a:ea typeface="타이포_팩토리 EB" pitchFamily="18" charset="-127"/>
              </a:rPr>
              <a:t>}</a:t>
            </a:r>
            <a:endParaRPr lang="en-US" altLang="ko-KR" sz="3200" dirty="0" smtClean="0">
              <a:latin typeface="타이포_팩토리 EB" pitchFamily="18" charset="-127"/>
              <a:ea typeface="타이포_팩토리 E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47783" y="2276872"/>
            <a:ext cx="404469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#include&lt;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stdio.h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&gt;</a:t>
            </a:r>
          </a:p>
          <a:p>
            <a:r>
              <a:rPr lang="en-US" altLang="ko-KR" sz="3200" dirty="0" err="1">
                <a:latin typeface="타이포_팩토리 EB" pitchFamily="18" charset="-127"/>
                <a:ea typeface="타이포_팩토리 EB" pitchFamily="18" charset="-127"/>
              </a:rPr>
              <a:t>i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nt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main(){</a:t>
            </a:r>
          </a:p>
          <a:p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   float a=10.17;</a:t>
            </a:r>
          </a:p>
          <a:p>
            <a:r>
              <a:rPr lang="en-US" altLang="ko-KR" sz="3200" dirty="0"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  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printf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(“%f\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n”,a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);</a:t>
            </a:r>
            <a:endParaRPr lang="en-US" altLang="ko-KR" sz="3200" dirty="0">
              <a:latin typeface="타이포_팩토리 EB" pitchFamily="18" charset="-127"/>
              <a:ea typeface="타이포_팩토리 EB" pitchFamily="18" charset="-127"/>
            </a:endParaRPr>
          </a:p>
          <a:p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   return 0;</a:t>
            </a:r>
          </a:p>
          <a:p>
            <a:r>
              <a:rPr lang="en-US" altLang="ko-KR" sz="3200" dirty="0">
                <a:latin typeface="타이포_팩토리 EB" pitchFamily="18" charset="-127"/>
                <a:ea typeface="타이포_팩토리 EB" pitchFamily="18" charset="-127"/>
              </a:rPr>
              <a:t>}</a:t>
            </a:r>
            <a:endParaRPr lang="en-US" altLang="ko-KR" sz="3200" dirty="0" smtClean="0">
              <a:latin typeface="타이포_팩토리 EB" pitchFamily="18" charset="-127"/>
              <a:ea typeface="타이포_팩토리 E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6882" y="5733256"/>
            <a:ext cx="8278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타이포_팩토리 EB" pitchFamily="18" charset="-127"/>
                <a:ea typeface="타이포_팩토리 EB" pitchFamily="18" charset="-127"/>
              </a:rPr>
              <a:t>변수 형태에 따라 </a:t>
            </a:r>
            <a:r>
              <a:rPr lang="ko-KR" altLang="en-US" sz="3200" dirty="0" err="1" smtClean="0">
                <a:latin typeface="타이포_팩토리 EB" pitchFamily="18" charset="-127"/>
                <a:ea typeface="타이포_팩토리 EB" pitchFamily="18" charset="-127"/>
              </a:rPr>
              <a:t>써야하는</a:t>
            </a:r>
            <a:r>
              <a:rPr lang="ko-KR" altLang="en-US" sz="3200" dirty="0" smtClean="0"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ko-KR" altLang="en-US" sz="3200" dirty="0" err="1" smtClean="0">
                <a:latin typeface="타이포_팩토리 EB" pitchFamily="18" charset="-127"/>
                <a:ea typeface="타이포_팩토리 EB" pitchFamily="18" charset="-127"/>
              </a:rPr>
              <a:t>포멧</a:t>
            </a:r>
            <a:r>
              <a:rPr lang="ko-KR" altLang="en-US" sz="3200" dirty="0" smtClean="0">
                <a:latin typeface="타이포_팩토리 EB" pitchFamily="18" charset="-127"/>
                <a:ea typeface="타이포_팩토리 EB" pitchFamily="18" charset="-127"/>
              </a:rPr>
              <a:t> 문자가 다르다</a:t>
            </a:r>
            <a:endParaRPr lang="en-US" altLang="ko-KR" sz="3200" dirty="0" smtClean="0">
              <a:latin typeface="타이포_팩토리 EB" pitchFamily="18" charset="-127"/>
              <a:ea typeface="타이포_팩토리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599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87624" y="620688"/>
            <a:ext cx="6696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2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출</a:t>
            </a:r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력 </a:t>
            </a:r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[</a:t>
            </a:r>
            <a:r>
              <a:rPr lang="en-US" altLang="ko-KR" sz="6000" dirty="0" err="1" smtClean="0">
                <a:solidFill>
                  <a:schemeClr val="accent2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scanf</a:t>
            </a:r>
            <a:r>
              <a:rPr lang="en-US" altLang="ko-KR" sz="6000" dirty="0" smtClean="0">
                <a:solidFill>
                  <a:schemeClr val="accent2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]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75048" y="1916832"/>
            <a:ext cx="415370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#include&lt;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stdio.h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&gt;</a:t>
            </a:r>
          </a:p>
          <a:p>
            <a:r>
              <a:rPr lang="en-US" altLang="ko-KR" sz="3200" dirty="0" err="1">
                <a:latin typeface="타이포_팩토리 EB" pitchFamily="18" charset="-127"/>
                <a:ea typeface="타이포_팩토리 EB" pitchFamily="18" charset="-127"/>
              </a:rPr>
              <a:t>i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nt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main(){</a:t>
            </a:r>
          </a:p>
          <a:p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   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int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a;</a:t>
            </a:r>
          </a:p>
          <a:p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   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scanf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(“%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d”,&amp;a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);</a:t>
            </a:r>
          </a:p>
          <a:p>
            <a:r>
              <a:rPr lang="en-US" altLang="ko-KR" sz="3200" dirty="0"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  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printf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(“%d\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n”,a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);</a:t>
            </a:r>
          </a:p>
          <a:p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   return 0;</a:t>
            </a:r>
          </a:p>
          <a:p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4988" y="3418622"/>
            <a:ext cx="2988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solidFill>
                  <a:schemeClr val="accent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a</a:t>
            </a:r>
            <a:r>
              <a:rPr lang="ko-KR" altLang="en-US" sz="2800" dirty="0" smtClean="0">
                <a:solidFill>
                  <a:schemeClr val="accent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라는 변수에 입력</a:t>
            </a:r>
            <a:endParaRPr lang="ko-KR" altLang="en-US" sz="2800" dirty="0">
              <a:solidFill>
                <a:schemeClr val="accent2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604" y="5589240"/>
            <a:ext cx="8683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타이포_팩토리 EB" pitchFamily="18" charset="-127"/>
                <a:ea typeface="타이포_팩토리 EB" pitchFamily="18" charset="-127"/>
              </a:rPr>
              <a:t>입력을 받을 때는 </a:t>
            </a:r>
            <a:r>
              <a:rPr lang="ko-KR" altLang="en-US" sz="3200" dirty="0" err="1" smtClean="0">
                <a:latin typeface="타이포_팩토리 EB" pitchFamily="18" charset="-127"/>
                <a:ea typeface="타이포_팩토리 EB" pitchFamily="18" charset="-127"/>
              </a:rPr>
              <a:t>변수명</a:t>
            </a:r>
            <a:r>
              <a:rPr lang="ko-KR" altLang="en-US" sz="3200" dirty="0" smtClean="0">
                <a:latin typeface="타이포_팩토리 EB" pitchFamily="18" charset="-127"/>
                <a:ea typeface="타이포_팩토리 EB" pitchFamily="18" charset="-127"/>
              </a:rPr>
              <a:t> 앞에 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&amp;</a:t>
            </a:r>
            <a:r>
              <a:rPr lang="ko-KR" altLang="en-US" sz="3200" dirty="0" smtClean="0">
                <a:latin typeface="타이포_팩토리 EB" pitchFamily="18" charset="-127"/>
                <a:ea typeface="타이포_팩토리 EB" pitchFamily="18" charset="-127"/>
              </a:rPr>
              <a:t>를 추가해야 한다</a:t>
            </a:r>
            <a:endParaRPr lang="en-US" altLang="ko-KR" sz="3200" dirty="0" smtClean="0">
              <a:latin typeface="타이포_팩토리 EB" pitchFamily="18" charset="-127"/>
              <a:ea typeface="타이포_팩토리 E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33984" y="6146140"/>
            <a:ext cx="2246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타이포_팩토리 EB" pitchFamily="18" charset="-127"/>
                <a:ea typeface="타이포_팩토리 EB" pitchFamily="18" charset="-127"/>
              </a:rPr>
              <a:t>문자열 제외</a:t>
            </a:r>
            <a:r>
              <a:rPr lang="en-US" altLang="ko-KR" sz="2800" dirty="0" smtClean="0">
                <a:latin typeface="타이포_팩토리 EB" pitchFamily="18" charset="-127"/>
                <a:ea typeface="타이포_팩토리 EB" pitchFamily="18" charset="-127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38179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87624" y="620688"/>
            <a:ext cx="6696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직접 해보기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2132856"/>
            <a:ext cx="648927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타이포_팩토리 EB" pitchFamily="18" charset="-127"/>
                <a:ea typeface="타이포_팩토리 EB" pitchFamily="18" charset="-127"/>
              </a:rPr>
              <a:t>안녕하세요</a:t>
            </a:r>
            <a:r>
              <a:rPr lang="en-US" altLang="ko-KR" sz="3200" dirty="0">
                <a:latin typeface="타이포_팩토리 EB" pitchFamily="18" charset="-127"/>
                <a:ea typeface="타이포_팩토리 EB" pitchFamily="18" charset="-127"/>
              </a:rPr>
              <a:t>,</a:t>
            </a:r>
            <a:endParaRPr lang="ko-KR" altLang="en-US" sz="3200" dirty="0">
              <a:latin typeface="타이포_팩토리 EB" pitchFamily="18" charset="-127"/>
              <a:ea typeface="타이포_팩토리 EB" pitchFamily="18" charset="-127"/>
            </a:endParaRPr>
          </a:p>
          <a:p>
            <a:r>
              <a:rPr lang="ko-KR" altLang="en-US" sz="3200" dirty="0">
                <a:latin typeface="타이포_팩토리 EB" pitchFamily="18" charset="-127"/>
                <a:ea typeface="타이포_팩토리 EB" pitchFamily="18" charset="-127"/>
              </a:rPr>
              <a:t>선린인터넷고등학교</a:t>
            </a:r>
          </a:p>
          <a:p>
            <a:r>
              <a:rPr lang="ko-KR" altLang="en-US" sz="3200" dirty="0">
                <a:latin typeface="타이포_팩토리 EB" pitchFamily="18" charset="-127"/>
                <a:ea typeface="타이포_팩토리 EB" pitchFamily="18" charset="-127"/>
              </a:rPr>
              <a:t>테크노경영과</a:t>
            </a:r>
          </a:p>
          <a:p>
            <a:r>
              <a:rPr lang="en-US" altLang="ko-KR" sz="3200" dirty="0">
                <a:latin typeface="타이포_팩토리 EB" pitchFamily="18" charset="-127"/>
                <a:ea typeface="타이포_팩토리 EB" pitchFamily="18" charset="-127"/>
              </a:rPr>
              <a:t>1</a:t>
            </a:r>
            <a:r>
              <a:rPr lang="ko-KR" altLang="en-US" sz="3200" dirty="0">
                <a:latin typeface="타이포_팩토리 EB" pitchFamily="18" charset="-127"/>
                <a:ea typeface="타이포_팩토리 EB" pitchFamily="18" charset="-127"/>
              </a:rPr>
              <a:t>학년 </a:t>
            </a:r>
            <a:r>
              <a:rPr lang="en-US" altLang="ko-KR" sz="3200" dirty="0">
                <a:latin typeface="타이포_팩토리 EB" pitchFamily="18" charset="-127"/>
                <a:ea typeface="타이포_팩토리 EB" pitchFamily="18" charset="-127"/>
              </a:rPr>
              <a:t>@@@</a:t>
            </a:r>
            <a:r>
              <a:rPr lang="ko-KR" altLang="en-US" sz="3200" dirty="0">
                <a:latin typeface="타이포_팩토리 EB" pitchFamily="18" charset="-127"/>
                <a:ea typeface="타이포_팩토리 EB" pitchFamily="18" charset="-127"/>
              </a:rPr>
              <a:t>입니다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.</a:t>
            </a:r>
          </a:p>
          <a:p>
            <a:endParaRPr lang="en-US" altLang="ko-KR" sz="3200" dirty="0" smtClean="0">
              <a:latin typeface="타이포_팩토리 EB" pitchFamily="18" charset="-127"/>
              <a:ea typeface="타이포_팩토리 EB" pitchFamily="18" charset="-127"/>
            </a:endParaRPr>
          </a:p>
          <a:p>
            <a:r>
              <a:rPr lang="ko-KR" altLang="en-US" sz="3200" dirty="0" smtClean="0">
                <a:latin typeface="타이포_팩토리 EB" pitchFamily="18" charset="-127"/>
                <a:ea typeface="타이포_팩토리 EB" pitchFamily="18" charset="-127"/>
              </a:rPr>
              <a:t>자기 소개를 </a:t>
            </a:r>
            <a:r>
              <a:rPr lang="ko-KR" altLang="en-US" sz="3200" dirty="0" err="1" smtClean="0">
                <a:latin typeface="타이포_팩토리 EB" pitchFamily="18" charset="-127"/>
                <a:ea typeface="타이포_팩토리 EB" pitchFamily="18" charset="-127"/>
              </a:rPr>
              <a:t>출력문으로</a:t>
            </a:r>
            <a:r>
              <a:rPr lang="ko-KR" altLang="en-US" sz="3200" dirty="0" smtClean="0">
                <a:latin typeface="타이포_팩토리 EB" pitchFamily="18" charset="-127"/>
                <a:ea typeface="타이포_팩토리 EB" pitchFamily="18" charset="-127"/>
              </a:rPr>
              <a:t> 작성해 보자</a:t>
            </a:r>
            <a:endParaRPr lang="en-US" altLang="ko-KR" sz="3200" dirty="0" smtClean="0">
              <a:latin typeface="타이포_팩토리 EB" pitchFamily="18" charset="-127"/>
              <a:ea typeface="타이포_팩토리 EB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945" y="2060848"/>
            <a:ext cx="6705682" cy="403187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#include&lt;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stdio.h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&gt;</a:t>
            </a:r>
          </a:p>
          <a:p>
            <a:r>
              <a:rPr lang="en-US" altLang="ko-KR" sz="3200" dirty="0" err="1">
                <a:latin typeface="타이포_팩토리 EB" pitchFamily="18" charset="-127"/>
                <a:ea typeface="타이포_팩토리 EB" pitchFamily="18" charset="-127"/>
              </a:rPr>
              <a:t>i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nt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main(){</a:t>
            </a:r>
          </a:p>
          <a:p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   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printf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(“</a:t>
            </a:r>
            <a:r>
              <a:rPr lang="ko-KR" altLang="en-US" sz="3200" dirty="0" smtClean="0">
                <a:latin typeface="타이포_팩토리 EB" pitchFamily="18" charset="-127"/>
                <a:ea typeface="타이포_팩토리 EB" pitchFamily="18" charset="-127"/>
              </a:rPr>
              <a:t>안녕하세요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,\n”);</a:t>
            </a:r>
          </a:p>
          <a:p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   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printf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(“</a:t>
            </a:r>
            <a:r>
              <a:rPr lang="ko-KR" altLang="en-US" sz="3200" dirty="0" smtClean="0">
                <a:latin typeface="타이포_팩토리 EB" pitchFamily="18" charset="-127"/>
                <a:ea typeface="타이포_팩토리 EB" pitchFamily="18" charset="-127"/>
              </a:rPr>
              <a:t>선린인터넷고등학교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\n”);</a:t>
            </a:r>
            <a:endParaRPr lang="en-US" altLang="ko-KR" sz="3200" dirty="0">
              <a:latin typeface="타이포_팩토리 EB" pitchFamily="18" charset="-127"/>
              <a:ea typeface="타이포_팩토리 EB" pitchFamily="18" charset="-127"/>
            </a:endParaRPr>
          </a:p>
          <a:p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   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printf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(“</a:t>
            </a:r>
            <a:r>
              <a:rPr lang="ko-KR" altLang="en-US" sz="3200" dirty="0" smtClean="0">
                <a:latin typeface="타이포_팩토리 EB" pitchFamily="18" charset="-127"/>
                <a:ea typeface="타이포_팩토리 EB" pitchFamily="18" charset="-127"/>
              </a:rPr>
              <a:t>테크노경영과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\n”);</a:t>
            </a:r>
            <a:endParaRPr lang="en-US" altLang="ko-KR" sz="3200" dirty="0">
              <a:latin typeface="타이포_팩토리 EB" pitchFamily="18" charset="-127"/>
              <a:ea typeface="타이포_팩토리 EB" pitchFamily="18" charset="-127"/>
            </a:endParaRPr>
          </a:p>
          <a:p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   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printf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(“1</a:t>
            </a:r>
            <a:r>
              <a:rPr lang="ko-KR" altLang="en-US" sz="3200" dirty="0" smtClean="0">
                <a:latin typeface="타이포_팩토리 EB" pitchFamily="18" charset="-127"/>
                <a:ea typeface="타이포_팩토리 EB" pitchFamily="18" charset="-127"/>
              </a:rPr>
              <a:t>학년 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000</a:t>
            </a:r>
            <a:r>
              <a:rPr lang="ko-KR" altLang="en-US" sz="3200" dirty="0" smtClean="0">
                <a:latin typeface="타이포_팩토리 EB" pitchFamily="18" charset="-127"/>
                <a:ea typeface="타이포_팩토리 EB" pitchFamily="18" charset="-127"/>
              </a:rPr>
              <a:t>입니다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.\n”);</a:t>
            </a:r>
            <a:endParaRPr lang="en-US" altLang="ko-KR" sz="3200" dirty="0">
              <a:latin typeface="타이포_팩토리 EB" pitchFamily="18" charset="-127"/>
              <a:ea typeface="타이포_팩토리 EB" pitchFamily="18" charset="-127"/>
            </a:endParaRPr>
          </a:p>
          <a:p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   return 0;</a:t>
            </a:r>
          </a:p>
          <a:p>
            <a:r>
              <a:rPr lang="en-US" altLang="ko-KR" sz="3200" dirty="0">
                <a:latin typeface="타이포_팩토리 EB" pitchFamily="18" charset="-127"/>
                <a:ea typeface="타이포_팩토리 EB" pitchFamily="18" charset="-127"/>
              </a:rPr>
              <a:t>}</a:t>
            </a:r>
            <a:endParaRPr lang="en-US" altLang="ko-KR" sz="3200" dirty="0" smtClean="0">
              <a:latin typeface="타이포_팩토리 EB" pitchFamily="18" charset="-127"/>
              <a:ea typeface="타이포_팩토리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9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87624" y="620688"/>
            <a:ext cx="6696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직접 해보기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1860" y="2780928"/>
            <a:ext cx="413927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#include&lt;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stdio.h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&gt;</a:t>
            </a:r>
          </a:p>
          <a:p>
            <a:r>
              <a:rPr lang="en-US" altLang="ko-KR" sz="3200" dirty="0" err="1">
                <a:latin typeface="타이포_팩토리 EB" pitchFamily="18" charset="-127"/>
                <a:ea typeface="타이포_팩토리 EB" pitchFamily="18" charset="-127"/>
              </a:rPr>
              <a:t>i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nt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main(){</a:t>
            </a:r>
          </a:p>
          <a:p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   char a;</a:t>
            </a:r>
          </a:p>
          <a:p>
            <a:r>
              <a:rPr lang="en-US" altLang="ko-KR" sz="3200" dirty="0"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  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scanf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(“%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c”,&amp;a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);</a:t>
            </a:r>
          </a:p>
          <a:p>
            <a:r>
              <a:rPr lang="en-US" altLang="ko-KR" sz="3200" dirty="0"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  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printf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(“%c\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n”,a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);</a:t>
            </a:r>
          </a:p>
          <a:p>
            <a:r>
              <a:rPr lang="en-US" altLang="ko-KR" sz="3200" dirty="0"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  return 0;    </a:t>
            </a:r>
          </a:p>
          <a:p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2078" y="1916833"/>
            <a:ext cx="5984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타이포_팩토리 EB" pitchFamily="18" charset="-127"/>
                <a:ea typeface="타이포_팩토리 EB" pitchFamily="18" charset="-127"/>
              </a:rPr>
              <a:t>문자 하나를 </a:t>
            </a:r>
            <a:r>
              <a:rPr lang="ko-KR" altLang="en-US" sz="3200" dirty="0" err="1" smtClean="0">
                <a:latin typeface="타이포_팩토리 EB" pitchFamily="18" charset="-127"/>
                <a:ea typeface="타이포_팩토리 EB" pitchFamily="18" charset="-127"/>
              </a:rPr>
              <a:t>입력받아</a:t>
            </a:r>
            <a:r>
              <a:rPr lang="ko-KR" altLang="en-US" sz="3200" dirty="0" smtClean="0">
                <a:latin typeface="타이포_팩토리 EB" pitchFamily="18" charset="-127"/>
                <a:ea typeface="타이포_팩토리 EB" pitchFamily="18" charset="-127"/>
              </a:rPr>
              <a:t> 출력해보자</a:t>
            </a:r>
            <a:endParaRPr lang="en-US" altLang="ko-KR" sz="3200" dirty="0" smtClean="0">
              <a:latin typeface="타이포_팩토리 EB" pitchFamily="18" charset="-127"/>
              <a:ea typeface="타이포_팩토리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567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/>
          <p:cNvGrpSpPr/>
          <p:nvPr/>
        </p:nvGrpSpPr>
        <p:grpSpPr>
          <a:xfrm rot="10800000">
            <a:off x="-36512" y="-27113"/>
            <a:ext cx="9217024" cy="6886503"/>
            <a:chOff x="-2" y="-27112"/>
            <a:chExt cx="9180514" cy="6886503"/>
          </a:xfrm>
        </p:grpSpPr>
        <p:sp>
          <p:nvSpPr>
            <p:cNvPr id="4" name="대각선 줄무늬 3"/>
            <p:cNvSpPr/>
            <p:nvPr/>
          </p:nvSpPr>
          <p:spPr>
            <a:xfrm rot="10800000" flipH="1">
              <a:off x="0" y="3473625"/>
              <a:ext cx="1152000" cy="3384376"/>
            </a:xfrm>
            <a:prstGeom prst="diagStrip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16200000">
              <a:off x="1121802" y="4705338"/>
              <a:ext cx="1032251" cy="3275856"/>
            </a:xfrm>
            <a:prstGeom prst="diagStrip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>
              <a:off x="-2" y="1"/>
              <a:ext cx="1745941" cy="3473624"/>
            </a:xfrm>
            <a:prstGeom prst="diagStripe">
              <a:avLst>
                <a:gd name="adj" fmla="val 65599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대각선 줄무늬 6"/>
            <p:cNvSpPr/>
            <p:nvPr/>
          </p:nvSpPr>
          <p:spPr>
            <a:xfrm rot="16200000" flipH="1">
              <a:off x="1680250" y="-1707362"/>
              <a:ext cx="1152000" cy="4512501"/>
            </a:xfrm>
            <a:prstGeom prst="diagStrip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대각선 줄무늬 7"/>
            <p:cNvSpPr/>
            <p:nvPr/>
          </p:nvSpPr>
          <p:spPr>
            <a:xfrm rot="5400000">
              <a:off x="4199755" y="-4071356"/>
              <a:ext cx="900000" cy="8988489"/>
            </a:xfrm>
            <a:prstGeom prst="diagStrip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대각선 줄무늬 8"/>
            <p:cNvSpPr/>
            <p:nvPr/>
          </p:nvSpPr>
          <p:spPr>
            <a:xfrm flipH="1">
              <a:off x="7356309" y="-27111"/>
              <a:ext cx="1787690" cy="2448000"/>
            </a:xfrm>
            <a:prstGeom prst="diagStrip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대각선 줄무늬 9"/>
            <p:cNvSpPr/>
            <p:nvPr/>
          </p:nvSpPr>
          <p:spPr>
            <a:xfrm rot="16200000" flipH="1">
              <a:off x="3706491" y="-3733604"/>
              <a:ext cx="864000" cy="8276985"/>
            </a:xfrm>
            <a:prstGeom prst="diagStrip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대각선 줄무늬 10"/>
            <p:cNvSpPr/>
            <p:nvPr/>
          </p:nvSpPr>
          <p:spPr>
            <a:xfrm>
              <a:off x="-2" y="-27112"/>
              <a:ext cx="5976664" cy="1988841"/>
            </a:xfrm>
            <a:prstGeom prst="diagStripe">
              <a:avLst>
                <a:gd name="adj" fmla="val 77586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대각선 줄무늬 11"/>
            <p:cNvSpPr/>
            <p:nvPr/>
          </p:nvSpPr>
          <p:spPr>
            <a:xfrm>
              <a:off x="0" y="0"/>
              <a:ext cx="900000" cy="6741368"/>
            </a:xfrm>
            <a:prstGeom prst="diagStrip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대각선 줄무늬 12"/>
            <p:cNvSpPr/>
            <p:nvPr/>
          </p:nvSpPr>
          <p:spPr>
            <a:xfrm rot="16200000" flipH="1">
              <a:off x="553616" y="-553616"/>
              <a:ext cx="1340768" cy="2448000"/>
            </a:xfrm>
            <a:prstGeom prst="diagStrip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대각선 줄무늬 13"/>
            <p:cNvSpPr/>
            <p:nvPr/>
          </p:nvSpPr>
          <p:spPr>
            <a:xfrm rot="10800000" flipH="1">
              <a:off x="0" y="650262"/>
              <a:ext cx="864000" cy="6207740"/>
            </a:xfrm>
            <a:prstGeom prst="diagStrip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915816" y="3501008"/>
              <a:ext cx="6264696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1500" dirty="0" smtClean="0">
                  <a:solidFill>
                    <a:schemeClr val="accent1">
                      <a:lumMod val="50000"/>
                    </a:schemeClr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C</a:t>
              </a:r>
              <a:r>
                <a:rPr lang="ko-KR" altLang="en-US" sz="11500" dirty="0" smtClean="0">
                  <a:solidFill>
                    <a:schemeClr val="accent1">
                      <a:lumMod val="50000"/>
                    </a:schemeClr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언어</a:t>
              </a:r>
              <a:endParaRPr lang="ko-KR" altLang="en-US" sz="11500" dirty="0">
                <a:solidFill>
                  <a:schemeClr val="accent1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563888" y="4954792"/>
              <a:ext cx="5580111" cy="2023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 rot="20473198">
              <a:off x="707247" y="562797"/>
              <a:ext cx="44578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 err="1">
                  <a:solidFill>
                    <a:srgbClr val="7030A0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p</a:t>
              </a:r>
              <a:r>
                <a:rPr lang="en-US" altLang="ko-KR" sz="2400" b="1" dirty="0" err="1" smtClean="0">
                  <a:solidFill>
                    <a:srgbClr val="7030A0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rintf</a:t>
              </a:r>
              <a:r>
                <a:rPr lang="en-US" altLang="ko-KR" sz="2400" b="1" dirty="0">
                  <a:solidFill>
                    <a:srgbClr val="7030A0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(</a:t>
              </a:r>
              <a:r>
                <a:rPr lang="en-US" altLang="ko-KR" sz="2400" b="1" dirty="0" smtClean="0">
                  <a:solidFill>
                    <a:srgbClr val="7030A0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“C</a:t>
              </a:r>
              <a:r>
                <a:rPr lang="ko-KR" altLang="en-US" sz="2400" b="1" dirty="0" smtClean="0">
                  <a:solidFill>
                    <a:srgbClr val="7030A0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언어 교육</a:t>
              </a:r>
              <a:r>
                <a:rPr lang="en-US" altLang="ko-KR" sz="2400" b="1" dirty="0" smtClean="0">
                  <a:solidFill>
                    <a:srgbClr val="7030A0"/>
                  </a:solidFill>
                  <a:latin typeface="타이포_팩토리 EB" panose="02020503020101020101" pitchFamily="18" charset="-127"/>
                  <a:ea typeface="타이포_팩토리 EB" panose="02020503020101020101" pitchFamily="18" charset="-127"/>
                </a:rPr>
                <a:t>\n”);</a:t>
              </a:r>
              <a:endParaRPr lang="ko-KR" altLang="en-US" sz="2400" b="1" dirty="0">
                <a:solidFill>
                  <a:srgbClr val="7030A0"/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4644008" y="5301208"/>
              <a:ext cx="4499991" cy="20239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079038" y="3916245"/>
            <a:ext cx="7164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웹컴파일러</a:t>
            </a:r>
            <a:r>
              <a:rPr lang="ko-KR" altLang="en-US" sz="3600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</a:t>
            </a:r>
            <a:r>
              <a:rPr lang="en-US" altLang="ko-KR" sz="3600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</a:t>
            </a:r>
            <a:r>
              <a:rPr lang="en-US" altLang="ko-KR" sz="3600" b="1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  <a:hlinkClick r:id="rId2"/>
              </a:rPr>
              <a:t>http</a:t>
            </a:r>
            <a:r>
              <a:rPr lang="en-US" altLang="ko-KR" sz="3600" b="1" dirty="0">
                <a:latin typeface="타이포_팩토리 EB" panose="02020503020101020101" pitchFamily="18" charset="-127"/>
                <a:ea typeface="타이포_팩토리 EB" panose="02020503020101020101" pitchFamily="18" charset="-127"/>
                <a:hlinkClick r:id="rId2"/>
              </a:rPr>
              <a:t>://ideone.com</a:t>
            </a:r>
            <a:r>
              <a:rPr lang="en-US" altLang="ko-KR" sz="3600" b="1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  <a:hlinkClick r:id="rId2"/>
              </a:rPr>
              <a:t>/</a:t>
            </a:r>
            <a:endParaRPr lang="ko-KR" altLang="en-US" sz="3600" dirty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00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87624" y="620688"/>
            <a:ext cx="6696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accent2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직접 해보기</a:t>
            </a:r>
            <a:endParaRPr lang="ko-KR" altLang="en-US" sz="6000" dirty="0">
              <a:solidFill>
                <a:schemeClr val="accent2">
                  <a:lumMod val="5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1860" y="2780928"/>
            <a:ext cx="413767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#include&lt;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stdio.h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&gt;</a:t>
            </a:r>
          </a:p>
          <a:p>
            <a:r>
              <a:rPr lang="en-US" altLang="ko-KR" sz="3200" dirty="0" err="1">
                <a:latin typeface="타이포_팩토리 EB" pitchFamily="18" charset="-127"/>
                <a:ea typeface="타이포_팩토리 EB" pitchFamily="18" charset="-127"/>
              </a:rPr>
              <a:t>i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nt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main(){</a:t>
            </a:r>
          </a:p>
          <a:p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   char a[20];</a:t>
            </a:r>
          </a:p>
          <a:p>
            <a:r>
              <a:rPr lang="en-US" altLang="ko-KR" sz="3200" dirty="0"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  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scanf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(“%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s”,a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);</a:t>
            </a:r>
          </a:p>
          <a:p>
            <a:r>
              <a:rPr lang="en-US" altLang="ko-KR" sz="3200" dirty="0"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  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printf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(“%s\</a:t>
            </a:r>
            <a:r>
              <a:rPr lang="en-US" altLang="ko-KR" sz="3200" dirty="0" err="1" smtClean="0">
                <a:latin typeface="타이포_팩토리 EB" pitchFamily="18" charset="-127"/>
                <a:ea typeface="타이포_팩토리 EB" pitchFamily="18" charset="-127"/>
              </a:rPr>
              <a:t>n”,a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);</a:t>
            </a:r>
          </a:p>
          <a:p>
            <a:r>
              <a:rPr lang="en-US" altLang="ko-KR" sz="3200" dirty="0"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   return 0;    </a:t>
            </a:r>
          </a:p>
          <a:p>
            <a:r>
              <a:rPr lang="en-US" altLang="ko-KR" sz="3200" dirty="0" smtClean="0">
                <a:latin typeface="타이포_팩토리 EB" pitchFamily="18" charset="-127"/>
                <a:ea typeface="타이포_팩토리 EB" pitchFamily="18" charset="-127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2078" y="1916833"/>
            <a:ext cx="5479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latin typeface="타이포_팩토리 EB" pitchFamily="18" charset="-127"/>
                <a:ea typeface="타이포_팩토리 EB" pitchFamily="18" charset="-127"/>
              </a:rPr>
              <a:t>문자열을 </a:t>
            </a:r>
            <a:r>
              <a:rPr lang="ko-KR" altLang="en-US" sz="3200" dirty="0" err="1" smtClean="0">
                <a:latin typeface="타이포_팩토리 EB" pitchFamily="18" charset="-127"/>
                <a:ea typeface="타이포_팩토리 EB" pitchFamily="18" charset="-127"/>
              </a:rPr>
              <a:t>입력받아</a:t>
            </a:r>
            <a:r>
              <a:rPr lang="ko-KR" altLang="en-US" sz="3200" dirty="0" smtClean="0">
                <a:latin typeface="타이포_팩토리 EB" pitchFamily="18" charset="-127"/>
                <a:ea typeface="타이포_팩토리 EB" pitchFamily="18" charset="-127"/>
              </a:rPr>
              <a:t> 출력해보자</a:t>
            </a:r>
            <a:endParaRPr lang="en-US" altLang="ko-KR" sz="3200" dirty="0" smtClean="0">
              <a:latin typeface="타이포_팩토리 EB" pitchFamily="18" charset="-127"/>
              <a:ea typeface="타이포_팩토리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90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09756" y="2092638"/>
            <a:ext cx="828303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＋－</a:t>
            </a:r>
            <a:r>
              <a:rPr lang="en-US" altLang="ko-KR" sz="166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×÷</a:t>
            </a:r>
            <a:endParaRPr lang="ko-KR" altLang="en-US" sz="16600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12923"/>
            <a:ext cx="9144000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40400" y="4077072"/>
            <a:ext cx="5863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accent5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산술 연산자</a:t>
            </a:r>
            <a:endParaRPr lang="ko-KR" altLang="en-US" sz="6000" dirty="0">
              <a:solidFill>
                <a:schemeClr val="accent5">
                  <a:lumMod val="75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3" name="대각선 줄무늬 2"/>
          <p:cNvSpPr/>
          <p:nvPr/>
        </p:nvSpPr>
        <p:spPr>
          <a:xfrm>
            <a:off x="1915361" y="3861048"/>
            <a:ext cx="720080" cy="720080"/>
          </a:xfrm>
          <a:prstGeom prst="diagStrip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대각선 줄무늬 3"/>
          <p:cNvSpPr/>
          <p:nvPr/>
        </p:nvSpPr>
        <p:spPr>
          <a:xfrm rot="10800000">
            <a:off x="6556897" y="4586397"/>
            <a:ext cx="720080" cy="720080"/>
          </a:xfrm>
          <a:prstGeom prst="diagStrip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/>
          <p:cNvSpPr/>
          <p:nvPr/>
        </p:nvSpPr>
        <p:spPr>
          <a:xfrm rot="10800000">
            <a:off x="7122831" y="4586397"/>
            <a:ext cx="720080" cy="720080"/>
          </a:xfrm>
          <a:prstGeom prst="diagStrip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/>
          <p:cNvSpPr/>
          <p:nvPr/>
        </p:nvSpPr>
        <p:spPr>
          <a:xfrm>
            <a:off x="1349427" y="3861048"/>
            <a:ext cx="720080" cy="720080"/>
          </a:xfrm>
          <a:prstGeom prst="diagStrip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1636326"/>
            <a:ext cx="58631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chemeClr val="accent5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4</a:t>
            </a:r>
            <a:endParaRPr lang="ko-KR" altLang="en-US" sz="11500" dirty="0">
              <a:solidFill>
                <a:schemeClr val="accent5">
                  <a:lumMod val="75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192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87624" y="620688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accent5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산술 연산자</a:t>
            </a:r>
            <a:endParaRPr lang="ko-KR" altLang="en-US" sz="5400" dirty="0">
              <a:solidFill>
                <a:schemeClr val="accent5">
                  <a:lumMod val="75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1989415"/>
            <a:ext cx="50481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#include&lt;</a:t>
            </a:r>
            <a:r>
              <a:rPr lang="en-US" altLang="ko-KR" sz="3200" dirty="0" err="1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stdio.h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&gt;</a:t>
            </a:r>
          </a:p>
          <a:p>
            <a:r>
              <a:rPr lang="en-US" altLang="ko-KR" sz="3200" dirty="0" err="1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i</a:t>
            </a:r>
            <a:r>
              <a:rPr lang="en-US" altLang="ko-KR" sz="3200" dirty="0" err="1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nt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main(){</a:t>
            </a:r>
          </a:p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</a:t>
            </a:r>
            <a:r>
              <a:rPr lang="en-US" altLang="ko-KR" sz="3200" dirty="0" err="1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printf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(“%d\n”,10+5);</a:t>
            </a:r>
          </a:p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</a:t>
            </a:r>
            <a:r>
              <a:rPr lang="en-US" altLang="ko-KR" sz="3200" dirty="0" err="1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printf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(“%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d\n”,10-5);</a:t>
            </a:r>
          </a:p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err="1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printf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(“%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d\n,10*5);</a:t>
            </a:r>
          </a:p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err="1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printf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(“%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d\n”,10/5);</a:t>
            </a:r>
          </a:p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</a:t>
            </a:r>
            <a:r>
              <a:rPr lang="en-US" altLang="ko-KR" sz="3200" dirty="0" err="1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printf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(“%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d\n”,12%5);</a:t>
            </a:r>
          </a:p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return 0;</a:t>
            </a:r>
            <a:endParaRPr lang="en-US" altLang="ko-KR" sz="3200" dirty="0">
              <a:solidFill>
                <a:schemeClr val="accent5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  <a:p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65785" y="2996952"/>
            <a:ext cx="3586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앞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뒤 숫자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(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변수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)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를 더한다</a:t>
            </a:r>
            <a:endParaRPr lang="en-US" altLang="ko-KR" sz="2400" dirty="0" smtClean="0">
              <a:solidFill>
                <a:schemeClr val="accent5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65785" y="3501008"/>
            <a:ext cx="3294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앞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뒤 숫자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(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변수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)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를 뺀다</a:t>
            </a:r>
            <a:endParaRPr lang="en-US" altLang="ko-KR" sz="2400" dirty="0" smtClean="0">
              <a:solidFill>
                <a:schemeClr val="accent5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65785" y="3975447"/>
            <a:ext cx="3586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앞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뒤 숫자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(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변수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)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를 곱한다</a:t>
            </a:r>
            <a:endParaRPr lang="en-US" altLang="ko-KR" sz="2400" dirty="0" smtClean="0">
              <a:solidFill>
                <a:schemeClr val="accent5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65785" y="4479503"/>
            <a:ext cx="3586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앞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뒤 숫자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(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변수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)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를 나눈다</a:t>
            </a:r>
            <a:endParaRPr lang="en-US" altLang="ko-KR" sz="2400" dirty="0" smtClean="0">
              <a:solidFill>
                <a:schemeClr val="accent5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65785" y="5013176"/>
            <a:ext cx="38427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앞</a:t>
            </a:r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뒤 숫자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(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변수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)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를 나눈 </a:t>
            </a:r>
            <a:endParaRPr lang="en-US" altLang="ko-KR" sz="2400" dirty="0" smtClean="0">
              <a:solidFill>
                <a:schemeClr val="accent5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  <a:p>
            <a:r>
              <a:rPr lang="en-US" altLang="ko-KR" sz="2400" dirty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	 </a:t>
            </a:r>
            <a:r>
              <a:rPr lang="en-US" altLang="ko-KR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   </a:t>
            </a:r>
            <a:r>
              <a:rPr lang="ko-KR" altLang="en-US" sz="24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나머지를 구한다</a:t>
            </a:r>
            <a:endParaRPr lang="en-US" altLang="ko-KR" sz="2400" dirty="0" smtClean="0">
              <a:solidFill>
                <a:schemeClr val="accent5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638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87624" y="620688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accent5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직접 해보기</a:t>
            </a:r>
            <a:endParaRPr lang="ko-KR" altLang="en-US" sz="5400" dirty="0">
              <a:solidFill>
                <a:schemeClr val="accent5">
                  <a:lumMod val="75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61860" y="2780928"/>
            <a:ext cx="463941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#include&lt;</a:t>
            </a:r>
            <a:r>
              <a:rPr lang="en-US" altLang="ko-KR" sz="3200" dirty="0" err="1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stdio.h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&gt;</a:t>
            </a:r>
          </a:p>
          <a:p>
            <a:r>
              <a:rPr lang="en-US" altLang="ko-KR" sz="3200" dirty="0" err="1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i</a:t>
            </a:r>
            <a:r>
              <a:rPr lang="en-US" altLang="ko-KR" sz="3200" dirty="0" err="1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nt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main(){</a:t>
            </a:r>
          </a:p>
          <a:p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 </a:t>
            </a:r>
            <a:r>
              <a:rPr lang="en-US" altLang="ko-KR" sz="3200" dirty="0" err="1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int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a;</a:t>
            </a:r>
          </a:p>
          <a:p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 </a:t>
            </a:r>
            <a:r>
              <a:rPr lang="en-US" altLang="ko-KR" sz="3200" dirty="0" err="1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scanf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(“%</a:t>
            </a:r>
            <a:r>
              <a:rPr lang="en-US" altLang="ko-KR" sz="3200" dirty="0" err="1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d”,&amp;a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);</a:t>
            </a:r>
          </a:p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</a:t>
            </a:r>
            <a:r>
              <a:rPr lang="en-US" altLang="ko-KR" sz="3200" dirty="0" err="1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printf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(“%d\</a:t>
            </a:r>
            <a:r>
              <a:rPr lang="en-US" altLang="ko-KR" sz="3200" dirty="0" err="1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n”,a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/2);</a:t>
            </a:r>
          </a:p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return 0;    </a:t>
            </a:r>
          </a:p>
          <a:p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7306" y="1916833"/>
            <a:ext cx="81483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정수 하나를 </a:t>
            </a:r>
            <a:r>
              <a:rPr lang="ko-KR" altLang="en-US" sz="3200" dirty="0" err="1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입력받아</a:t>
            </a:r>
            <a:r>
              <a:rPr lang="ko-KR" altLang="en-US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2</a:t>
            </a:r>
            <a:r>
              <a:rPr lang="ko-KR" altLang="en-US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로 나누어 출력해 보자</a:t>
            </a:r>
            <a:endParaRPr lang="en-US" altLang="ko-KR" sz="3200" dirty="0" smtClean="0">
              <a:solidFill>
                <a:schemeClr val="accent5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242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87624" y="620688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accent5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직접 해보기</a:t>
            </a:r>
            <a:endParaRPr lang="ko-KR" altLang="en-US" sz="5400" dirty="0">
              <a:solidFill>
                <a:schemeClr val="accent5">
                  <a:lumMod val="75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11792" y="2924944"/>
            <a:ext cx="477085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#include&lt;</a:t>
            </a:r>
            <a:r>
              <a:rPr lang="en-US" altLang="ko-KR" sz="3200" dirty="0" err="1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stdio.h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&gt;</a:t>
            </a:r>
          </a:p>
          <a:p>
            <a:r>
              <a:rPr lang="en-US" altLang="ko-KR" sz="3200" dirty="0" err="1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i</a:t>
            </a:r>
            <a:r>
              <a:rPr lang="en-US" altLang="ko-KR" sz="3200" dirty="0" err="1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nt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main(){</a:t>
            </a:r>
          </a:p>
          <a:p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 </a:t>
            </a:r>
            <a:r>
              <a:rPr lang="en-US" altLang="ko-KR" sz="3200" dirty="0" err="1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int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a;</a:t>
            </a:r>
          </a:p>
          <a:p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 </a:t>
            </a:r>
            <a:r>
              <a:rPr lang="en-US" altLang="ko-KR" sz="3200" dirty="0" err="1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scanf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(“%</a:t>
            </a:r>
            <a:r>
              <a:rPr lang="en-US" altLang="ko-KR" sz="3200" dirty="0" err="1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d”,&amp;a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);</a:t>
            </a:r>
          </a:p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</a:t>
            </a:r>
            <a:r>
              <a:rPr lang="en-US" altLang="ko-KR" sz="3200" dirty="0" err="1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printf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(“%d\n”,a</a:t>
            </a:r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%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2);</a:t>
            </a:r>
          </a:p>
          <a:p>
            <a:r>
              <a:rPr lang="en-US" altLang="ko-KR" sz="3200" dirty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return 0;    </a:t>
            </a:r>
          </a:p>
          <a:p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46349" y="1677443"/>
            <a:ext cx="569579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정수 하나를 </a:t>
            </a:r>
            <a:r>
              <a:rPr lang="ko-KR" altLang="en-US" sz="3200" dirty="0" err="1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입력받아</a:t>
            </a:r>
            <a:r>
              <a:rPr lang="ko-KR" altLang="en-US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2</a:t>
            </a:r>
            <a:r>
              <a:rPr lang="ko-KR" altLang="en-US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로 나눈 </a:t>
            </a:r>
            <a:endParaRPr lang="en-US" altLang="ko-KR" sz="3200" dirty="0" smtClean="0">
              <a:solidFill>
                <a:schemeClr val="accent5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  <a:p>
            <a:pPr algn="ctr"/>
            <a:r>
              <a:rPr lang="ko-KR" altLang="en-US" sz="3200" dirty="0" smtClean="0">
                <a:solidFill>
                  <a:schemeClr val="accent5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나머지를 출력해 보자</a:t>
            </a:r>
            <a:endParaRPr lang="en-US" altLang="ko-KR" sz="3200" dirty="0" smtClean="0">
              <a:solidFill>
                <a:schemeClr val="accent5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597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32472" y="2092638"/>
            <a:ext cx="623760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+= -=</a:t>
            </a:r>
            <a:endParaRPr lang="ko-KR" altLang="en-US" sz="16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12923"/>
            <a:ext cx="9144000" cy="6858000"/>
          </a:xfrm>
          <a:prstGeom prst="rect">
            <a:avLst/>
          </a:prstGeom>
          <a:solidFill>
            <a:schemeClr val="accent1">
              <a:lumMod val="60000"/>
              <a:lumOff val="4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40400" y="4077072"/>
            <a:ext cx="5863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accent3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대입 연산자</a:t>
            </a:r>
            <a:endParaRPr lang="ko-KR" altLang="en-US" sz="6000" dirty="0">
              <a:solidFill>
                <a:schemeClr val="accent3">
                  <a:lumMod val="75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3" name="대각선 줄무늬 2"/>
          <p:cNvSpPr/>
          <p:nvPr/>
        </p:nvSpPr>
        <p:spPr>
          <a:xfrm>
            <a:off x="1915361" y="3861048"/>
            <a:ext cx="720080" cy="720080"/>
          </a:xfrm>
          <a:prstGeom prst="diagStrip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대각선 줄무늬 3"/>
          <p:cNvSpPr/>
          <p:nvPr/>
        </p:nvSpPr>
        <p:spPr>
          <a:xfrm rot="10800000">
            <a:off x="6556897" y="4586397"/>
            <a:ext cx="720080" cy="720080"/>
          </a:xfrm>
          <a:prstGeom prst="diagStrip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/>
          <p:cNvSpPr/>
          <p:nvPr/>
        </p:nvSpPr>
        <p:spPr>
          <a:xfrm rot="10800000">
            <a:off x="7122831" y="4586397"/>
            <a:ext cx="720080" cy="720080"/>
          </a:xfrm>
          <a:prstGeom prst="diagStrip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/>
          <p:cNvSpPr/>
          <p:nvPr/>
        </p:nvSpPr>
        <p:spPr>
          <a:xfrm>
            <a:off x="1349427" y="3861048"/>
            <a:ext cx="720080" cy="720080"/>
          </a:xfrm>
          <a:prstGeom prst="diagStrip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1636326"/>
            <a:ext cx="58631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chemeClr val="accent3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5</a:t>
            </a:r>
            <a:endParaRPr lang="ko-KR" altLang="en-US" sz="11500" dirty="0">
              <a:solidFill>
                <a:schemeClr val="accent3">
                  <a:lumMod val="75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7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87624" y="620688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accent3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대입 연산자</a:t>
            </a:r>
            <a:endParaRPr lang="ko-KR" altLang="en-US" sz="5400" dirty="0">
              <a:solidFill>
                <a:schemeClr val="accent3">
                  <a:lumMod val="75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0372" y="2132856"/>
            <a:ext cx="415370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#include&lt;</a:t>
            </a:r>
            <a:r>
              <a:rPr lang="en-US" altLang="ko-KR" sz="3200" dirty="0" err="1" smtClean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stdio.h</a:t>
            </a:r>
            <a:r>
              <a:rPr lang="en-US" altLang="ko-KR" sz="3200" dirty="0" smtClean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&gt;</a:t>
            </a:r>
          </a:p>
          <a:p>
            <a:r>
              <a:rPr lang="en-US" altLang="ko-KR" sz="3200" dirty="0" err="1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i</a:t>
            </a:r>
            <a:r>
              <a:rPr lang="en-US" altLang="ko-KR" sz="3200" dirty="0" err="1" smtClean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nt</a:t>
            </a:r>
            <a:r>
              <a:rPr lang="en-US" altLang="ko-KR" sz="3200" dirty="0" smtClean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main(){</a:t>
            </a:r>
          </a:p>
          <a:p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</a:t>
            </a:r>
            <a:r>
              <a:rPr lang="en-US" altLang="ko-KR" sz="3200" dirty="0" err="1" smtClean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int</a:t>
            </a:r>
            <a:r>
              <a:rPr lang="en-US" altLang="ko-KR" sz="3200" dirty="0" smtClean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a=10;</a:t>
            </a:r>
          </a:p>
          <a:p>
            <a:r>
              <a:rPr lang="en-US" altLang="ko-KR" sz="3200" dirty="0" smtClean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 </a:t>
            </a:r>
            <a:r>
              <a:rPr lang="en-US" altLang="ko-KR" sz="3200" dirty="0" err="1" smtClean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printf</a:t>
            </a:r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(“%d\</a:t>
            </a:r>
            <a:r>
              <a:rPr lang="en-US" altLang="ko-KR" sz="3200" dirty="0" err="1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n”,a</a:t>
            </a:r>
            <a:r>
              <a:rPr lang="en-US" altLang="ko-KR" sz="3200" dirty="0" smtClean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);</a:t>
            </a:r>
          </a:p>
          <a:p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a+=10;</a:t>
            </a:r>
          </a:p>
          <a:p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</a:t>
            </a:r>
            <a:r>
              <a:rPr lang="en-US" altLang="ko-KR" sz="3200" dirty="0" err="1" smtClean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printf</a:t>
            </a:r>
            <a:r>
              <a:rPr lang="en-US" altLang="ko-KR" sz="3200" dirty="0" smtClean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(“%d\</a:t>
            </a:r>
            <a:r>
              <a:rPr lang="en-US" altLang="ko-KR" sz="3200" dirty="0" err="1" smtClean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n”,a</a:t>
            </a:r>
            <a:r>
              <a:rPr lang="en-US" altLang="ko-KR" sz="3200" dirty="0" smtClean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);</a:t>
            </a:r>
          </a:p>
          <a:p>
            <a:r>
              <a:rPr lang="en-US" altLang="ko-KR" sz="3200" dirty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return 0;</a:t>
            </a:r>
            <a:endParaRPr lang="en-US" altLang="ko-KR" sz="3200" dirty="0">
              <a:solidFill>
                <a:schemeClr val="accent3">
                  <a:lumMod val="75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  <a:p>
            <a:r>
              <a:rPr lang="en-US" altLang="ko-KR" sz="3200" dirty="0" smtClean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68344" y="2388944"/>
            <a:ext cx="10759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 smtClean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+=</a:t>
            </a:r>
          </a:p>
          <a:p>
            <a:r>
              <a:rPr lang="en-US" altLang="ko-KR" sz="5400" dirty="0" smtClean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-=</a:t>
            </a:r>
          </a:p>
          <a:p>
            <a:r>
              <a:rPr lang="en-US" altLang="ko-KR" sz="5400" dirty="0" smtClean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*=</a:t>
            </a:r>
          </a:p>
          <a:p>
            <a:r>
              <a:rPr lang="en-US" altLang="ko-KR" sz="5400" dirty="0" smtClean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/=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09310" y="3371508"/>
            <a:ext cx="96372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10</a:t>
            </a:r>
          </a:p>
          <a:p>
            <a:r>
              <a:rPr lang="en-US" altLang="ko-KR" sz="4800" dirty="0" smtClean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20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162071" y="2786733"/>
            <a:ext cx="1858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출력 결과</a:t>
            </a:r>
            <a:endParaRPr lang="en-US" altLang="ko-KR" sz="3200" dirty="0" smtClean="0">
              <a:solidFill>
                <a:schemeClr val="accent3">
                  <a:lumMod val="75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24449" y="1873266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accent3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종류</a:t>
            </a:r>
            <a:endParaRPr lang="en-US" altLang="ko-KR" sz="3200" dirty="0" smtClean="0">
              <a:solidFill>
                <a:schemeClr val="accent3">
                  <a:lumMod val="75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15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87624" y="620688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 smtClean="0">
                <a:solidFill>
                  <a:schemeClr val="accent3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직점</a:t>
            </a:r>
            <a:r>
              <a:rPr lang="ko-KR" altLang="en-US" sz="5400" dirty="0" smtClean="0">
                <a:solidFill>
                  <a:schemeClr val="accent3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해보</a:t>
            </a:r>
            <a:r>
              <a:rPr lang="ko-KR" altLang="en-US" sz="5400" dirty="0">
                <a:solidFill>
                  <a:schemeClr val="accent3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17393" y="2924944"/>
            <a:ext cx="415370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#include&lt;</a:t>
            </a:r>
            <a:r>
              <a:rPr lang="en-US" altLang="ko-KR" sz="3200" dirty="0" err="1" smtClean="0">
                <a:solidFill>
                  <a:schemeClr val="accent3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stdio.h</a:t>
            </a:r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&gt;</a:t>
            </a:r>
          </a:p>
          <a:p>
            <a:r>
              <a:rPr lang="en-US" altLang="ko-KR" sz="3200" dirty="0" err="1">
                <a:solidFill>
                  <a:schemeClr val="accent3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i</a:t>
            </a:r>
            <a:r>
              <a:rPr lang="en-US" altLang="ko-KR" sz="3200" dirty="0" err="1" smtClean="0">
                <a:solidFill>
                  <a:schemeClr val="accent3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nt</a:t>
            </a:r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main(){</a:t>
            </a:r>
          </a:p>
          <a:p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 </a:t>
            </a:r>
            <a:r>
              <a:rPr lang="en-US" altLang="ko-KR" sz="3200" dirty="0" err="1" smtClean="0">
                <a:solidFill>
                  <a:schemeClr val="accent3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int</a:t>
            </a:r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a=10;</a:t>
            </a:r>
          </a:p>
          <a:p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 a/=2;</a:t>
            </a:r>
          </a:p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</a:t>
            </a:r>
            <a:r>
              <a:rPr lang="en-US" altLang="ko-KR" sz="3200" dirty="0" err="1" smtClean="0">
                <a:solidFill>
                  <a:schemeClr val="accent3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printf</a:t>
            </a:r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(“%d\</a:t>
            </a:r>
            <a:r>
              <a:rPr lang="en-US" altLang="ko-KR" sz="3200" dirty="0" err="1" smtClean="0">
                <a:solidFill>
                  <a:schemeClr val="accent3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n”,a</a:t>
            </a:r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);</a:t>
            </a:r>
          </a:p>
          <a:p>
            <a:r>
              <a:rPr lang="en-US" altLang="ko-KR" sz="3200" dirty="0">
                <a:solidFill>
                  <a:schemeClr val="accent3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return 0;</a:t>
            </a:r>
          </a:p>
          <a:p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86578" y="1700808"/>
            <a:ext cx="621516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 smtClean="0">
                <a:solidFill>
                  <a:schemeClr val="accent3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정수 하나를 대입 연산자를 이용해 </a:t>
            </a:r>
            <a:endParaRPr lang="en-US" altLang="ko-KR" sz="3200" dirty="0" smtClean="0">
              <a:solidFill>
                <a:schemeClr val="accent3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  <a:p>
            <a:pPr algn="ctr"/>
            <a:r>
              <a:rPr lang="en-US" altLang="ko-KR" sz="3200" dirty="0" smtClean="0">
                <a:solidFill>
                  <a:schemeClr val="accent3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2</a:t>
            </a:r>
            <a:r>
              <a:rPr lang="ko-KR" altLang="en-US" sz="3200" dirty="0" smtClean="0">
                <a:solidFill>
                  <a:schemeClr val="accent3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로 나눈 후 출력해 보자</a:t>
            </a:r>
            <a:endParaRPr lang="en-US" altLang="ko-KR" sz="3200" dirty="0" smtClean="0">
              <a:solidFill>
                <a:schemeClr val="accent3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157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30733" y="2092638"/>
            <a:ext cx="724108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== &lt;  &gt;</a:t>
            </a:r>
            <a:endParaRPr lang="ko-KR" altLang="en-US" sz="16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12923"/>
            <a:ext cx="9144000" cy="6858000"/>
          </a:xfrm>
          <a:prstGeom prst="rect">
            <a:avLst/>
          </a:prstGeom>
          <a:solidFill>
            <a:schemeClr val="bg2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40400" y="4077072"/>
            <a:ext cx="5863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dirty="0" smtClean="0">
                <a:solidFill>
                  <a:schemeClr val="tx2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관계 연산자</a:t>
            </a:r>
            <a:endParaRPr lang="ko-KR" altLang="en-US" sz="6000" dirty="0">
              <a:solidFill>
                <a:schemeClr val="tx2">
                  <a:lumMod val="75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3" name="대각선 줄무늬 2"/>
          <p:cNvSpPr/>
          <p:nvPr/>
        </p:nvSpPr>
        <p:spPr>
          <a:xfrm>
            <a:off x="1915361" y="3861048"/>
            <a:ext cx="720080" cy="720080"/>
          </a:xfrm>
          <a:prstGeom prst="diagStrip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대각선 줄무늬 3"/>
          <p:cNvSpPr/>
          <p:nvPr/>
        </p:nvSpPr>
        <p:spPr>
          <a:xfrm rot="10800000">
            <a:off x="6556897" y="4586397"/>
            <a:ext cx="720080" cy="720080"/>
          </a:xfrm>
          <a:prstGeom prst="diagStrip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/>
          <p:cNvSpPr/>
          <p:nvPr/>
        </p:nvSpPr>
        <p:spPr>
          <a:xfrm rot="10800000">
            <a:off x="7122831" y="4586397"/>
            <a:ext cx="720080" cy="720080"/>
          </a:xfrm>
          <a:prstGeom prst="diagStrip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/>
          <p:cNvSpPr/>
          <p:nvPr/>
        </p:nvSpPr>
        <p:spPr>
          <a:xfrm>
            <a:off x="1349427" y="3861048"/>
            <a:ext cx="720080" cy="720080"/>
          </a:xfrm>
          <a:prstGeom prst="diagStrip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1636326"/>
            <a:ext cx="58631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chemeClr val="tx2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6</a:t>
            </a:r>
            <a:endParaRPr lang="ko-KR" altLang="en-US" sz="11500" dirty="0">
              <a:solidFill>
                <a:schemeClr val="tx2">
                  <a:lumMod val="75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39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87624" y="620688"/>
            <a:ext cx="74168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tx2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관계 연산자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32635" y="2231426"/>
            <a:ext cx="6609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2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두 개의 값을 비교하는 연산자</a:t>
            </a:r>
            <a:endParaRPr lang="ko-KR" altLang="en-US" sz="4000" dirty="0">
              <a:solidFill>
                <a:schemeClr val="tx2">
                  <a:lumMod val="75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95536" y="5013176"/>
            <a:ext cx="8444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solidFill>
                  <a:schemeClr val="tx2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비교 후 </a:t>
            </a:r>
            <a:r>
              <a:rPr lang="en-US" altLang="ko-KR" sz="4000" dirty="0" smtClean="0">
                <a:solidFill>
                  <a:schemeClr val="tx2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1(true), 0(false)</a:t>
            </a:r>
            <a:r>
              <a:rPr lang="ko-KR" altLang="en-US" sz="4000" dirty="0" smtClean="0">
                <a:solidFill>
                  <a:schemeClr val="tx2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를 내보낸다</a:t>
            </a:r>
            <a:endParaRPr lang="ko-KR" altLang="en-US" sz="4000" dirty="0">
              <a:solidFill>
                <a:schemeClr val="tx2">
                  <a:lumMod val="75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5616" y="3356992"/>
            <a:ext cx="68435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dirty="0" smtClean="0">
                <a:solidFill>
                  <a:schemeClr val="tx2">
                    <a:lumMod val="75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==, &lt;, &gt;, &lt;=, &gt;=, !=</a:t>
            </a:r>
            <a:endParaRPr lang="ko-KR" altLang="en-US" sz="6000" dirty="0">
              <a:solidFill>
                <a:schemeClr val="tx2">
                  <a:lumMod val="75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295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683568" y="994353"/>
            <a:ext cx="2882561" cy="2023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 flipH="1">
            <a:off x="0" y="0"/>
            <a:ext cx="2448000" cy="6858002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909945" y="181089"/>
            <a:ext cx="16561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6000" dirty="0" smtClean="0">
                <a:solidFill>
                  <a:schemeClr val="accent1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내용</a:t>
            </a:r>
            <a:endParaRPr lang="ko-KR" altLang="en-US" sz="6000" dirty="0">
              <a:solidFill>
                <a:schemeClr val="accent1">
                  <a:lumMod val="5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58016" y="1467354"/>
            <a:ext cx="525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C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언어에 대하여</a:t>
            </a:r>
            <a:endParaRPr lang="ko-KR" altLang="en-US" sz="4800" dirty="0">
              <a:solidFill>
                <a:schemeClr val="accent1">
                  <a:lumMod val="5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58016" y="2298351"/>
            <a:ext cx="525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solidFill>
                  <a:schemeClr val="accent1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C</a:t>
            </a:r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언어의 변수</a:t>
            </a:r>
            <a:endParaRPr lang="en-US" altLang="ko-KR" sz="4800" dirty="0" smtClean="0">
              <a:solidFill>
                <a:schemeClr val="accent1">
                  <a:lumMod val="5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58016" y="3129348"/>
            <a:ext cx="525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입출력</a:t>
            </a:r>
            <a:endParaRPr lang="en-US" altLang="ko-KR" sz="4800" dirty="0" smtClean="0">
              <a:solidFill>
                <a:schemeClr val="accent1">
                  <a:lumMod val="5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58016" y="3960345"/>
            <a:ext cx="525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산술 연산자</a:t>
            </a:r>
            <a:endParaRPr lang="en-US" altLang="ko-KR" sz="4800" dirty="0" smtClean="0">
              <a:solidFill>
                <a:schemeClr val="accent1">
                  <a:lumMod val="5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58016" y="4791342"/>
            <a:ext cx="525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대입 연산자</a:t>
            </a:r>
            <a:endParaRPr lang="en-US" altLang="ko-KR" sz="4800" dirty="0" smtClean="0">
              <a:solidFill>
                <a:schemeClr val="accent1">
                  <a:lumMod val="5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558016" y="5622339"/>
            <a:ext cx="525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 smtClean="0">
                <a:solidFill>
                  <a:schemeClr val="accent1">
                    <a:lumMod val="5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관계 연산자</a:t>
            </a:r>
            <a:endParaRPr lang="en-US" altLang="ko-KR" sz="4800" dirty="0" smtClean="0">
              <a:solidFill>
                <a:schemeClr val="accent1">
                  <a:lumMod val="5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17957" y="1467354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1.</a:t>
            </a:r>
            <a:endParaRPr lang="ko-KR" altLang="en-US" sz="4800" dirty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17957" y="2298351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2.</a:t>
            </a:r>
            <a:endParaRPr lang="ko-KR" altLang="en-US" sz="4800" dirty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17957" y="312934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3.</a:t>
            </a:r>
            <a:endParaRPr lang="ko-KR" altLang="en-US" sz="4800" dirty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17957" y="3960344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4.</a:t>
            </a:r>
            <a:endParaRPr lang="ko-KR" altLang="en-US" sz="4800" dirty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17957" y="4791341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5.</a:t>
            </a:r>
            <a:endParaRPr lang="ko-KR" altLang="en-US" sz="4800" dirty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017957" y="5622338"/>
            <a:ext cx="720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6.</a:t>
            </a:r>
            <a:endParaRPr lang="ko-KR" altLang="en-US" sz="4800" dirty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35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9" name="대각선 줄무늬 8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대각선 줄무늬 9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대각선 줄무늬 10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대각선 줄무늬 11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87624" y="620688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solidFill>
                  <a:schemeClr val="tx2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출력해보자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560" y="2132856"/>
            <a:ext cx="6041847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#include&lt;</a:t>
            </a:r>
            <a:r>
              <a:rPr lang="en-US" altLang="ko-KR" sz="3200" dirty="0" err="1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stdio.h</a:t>
            </a:r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&gt;</a:t>
            </a:r>
          </a:p>
          <a:p>
            <a:r>
              <a:rPr lang="en-US" altLang="ko-KR" sz="3200" dirty="0" err="1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i</a:t>
            </a:r>
            <a:r>
              <a:rPr lang="en-US" altLang="ko-KR" sz="3200" dirty="0" err="1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nt</a:t>
            </a:r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main(){</a:t>
            </a:r>
          </a:p>
          <a:p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 </a:t>
            </a:r>
            <a:r>
              <a:rPr lang="en-US" altLang="ko-KR" sz="3200" dirty="0" err="1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int</a:t>
            </a:r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num1=10, num2</a:t>
            </a:r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=20;</a:t>
            </a:r>
          </a:p>
          <a:p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 </a:t>
            </a:r>
            <a:r>
              <a:rPr lang="en-US" altLang="ko-KR" sz="3200" dirty="0" err="1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printf</a:t>
            </a:r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(“%d”,num1==num2);</a:t>
            </a:r>
          </a:p>
          <a:p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 </a:t>
            </a:r>
            <a:r>
              <a:rPr lang="en-US" altLang="ko-KR" sz="3200" dirty="0" err="1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printf</a:t>
            </a:r>
            <a:r>
              <a:rPr lang="en-US" altLang="ko-KR" sz="3200" dirty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(“%d”,</a:t>
            </a:r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num1&lt;num2</a:t>
            </a:r>
            <a:r>
              <a:rPr lang="en-US" altLang="ko-KR" sz="3200" dirty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);</a:t>
            </a:r>
          </a:p>
          <a:p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 </a:t>
            </a:r>
            <a:r>
              <a:rPr lang="en-US" altLang="ko-KR" sz="3200" dirty="0" err="1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printf</a:t>
            </a:r>
            <a:r>
              <a:rPr lang="en-US" altLang="ko-KR" sz="3200" dirty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(“%d”,</a:t>
            </a:r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num1!=num2);</a:t>
            </a:r>
          </a:p>
          <a:p>
            <a:r>
              <a:rPr lang="en-US" altLang="ko-KR" sz="3200" dirty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</a:t>
            </a:r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   return 0;</a:t>
            </a:r>
            <a:endParaRPr lang="en-US" altLang="ko-KR" sz="3200" dirty="0">
              <a:solidFill>
                <a:schemeClr val="tx2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  <a:p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}</a:t>
            </a:r>
            <a:endParaRPr lang="en-US" altLang="ko-KR" sz="3200" dirty="0" smtClean="0">
              <a:solidFill>
                <a:schemeClr val="tx2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388249" y="3149679"/>
            <a:ext cx="57419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0</a:t>
            </a:r>
            <a:endParaRPr lang="en-US" altLang="ko-KR" sz="4800" dirty="0" smtClean="0">
              <a:solidFill>
                <a:schemeClr val="tx2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  <a:p>
            <a:r>
              <a:rPr lang="en-US" altLang="ko-KR" sz="48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1</a:t>
            </a:r>
          </a:p>
          <a:p>
            <a:r>
              <a:rPr lang="en-US" altLang="ko-KR" sz="4800" dirty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1</a:t>
            </a:r>
            <a:endParaRPr lang="en-US" altLang="ko-KR" sz="4800" dirty="0" smtClean="0">
              <a:solidFill>
                <a:schemeClr val="tx2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46247" y="2564904"/>
            <a:ext cx="18582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출력 결과</a:t>
            </a:r>
            <a:endParaRPr lang="en-US" altLang="ko-KR" sz="3200" dirty="0" smtClean="0">
              <a:solidFill>
                <a:schemeClr val="tx2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7653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그룹 7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9" name="대각선 줄무늬 8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대각선 줄무늬 9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대각선 줄무늬 10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대각선 줄무늬 11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187624" y="620688"/>
            <a:ext cx="7416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smtClean="0">
                <a:solidFill>
                  <a:schemeClr val="tx2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예상해보</a:t>
            </a:r>
            <a:r>
              <a:rPr lang="ko-KR" altLang="en-US" sz="5400" dirty="0">
                <a:solidFill>
                  <a:schemeClr val="tx2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자</a:t>
            </a:r>
            <a:endParaRPr lang="ko-KR" altLang="en-US" sz="5400" dirty="0">
              <a:solidFill>
                <a:schemeClr val="tx2">
                  <a:lumMod val="75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3568" y="3045571"/>
            <a:ext cx="20464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num</a:t>
            </a:r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1 = 1</a:t>
            </a:r>
          </a:p>
          <a:p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num</a:t>
            </a:r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2 = 2</a:t>
            </a:r>
          </a:p>
          <a:p>
            <a:r>
              <a:rPr lang="en-US" altLang="ko-KR" sz="3200" dirty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n</a:t>
            </a:r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um3 = 2</a:t>
            </a:r>
            <a:endParaRPr lang="en-US" altLang="ko-KR" sz="3200" dirty="0" smtClean="0">
              <a:solidFill>
                <a:schemeClr val="tx2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47085" y="2431974"/>
            <a:ext cx="5741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0</a:t>
            </a:r>
            <a:endParaRPr lang="en-US" altLang="ko-KR" sz="4800" dirty="0" smtClean="0">
              <a:solidFill>
                <a:schemeClr val="tx2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  <a:p>
            <a:r>
              <a:rPr lang="en-US" altLang="ko-KR" sz="48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1</a:t>
            </a:r>
          </a:p>
          <a:p>
            <a:r>
              <a:rPr lang="en-US" altLang="ko-KR" sz="48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1</a:t>
            </a:r>
          </a:p>
          <a:p>
            <a:r>
              <a:rPr lang="en-US" altLang="ko-KR" sz="48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0</a:t>
            </a:r>
            <a:endParaRPr lang="en-US" altLang="ko-KR" sz="4800" dirty="0" smtClean="0">
              <a:solidFill>
                <a:schemeClr val="tx2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52320" y="1847199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결과</a:t>
            </a:r>
            <a:endParaRPr lang="en-US" altLang="ko-KR" sz="3200" dirty="0" smtClean="0">
              <a:solidFill>
                <a:schemeClr val="tx2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35896" y="2547694"/>
            <a:ext cx="3204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Num1 &gt;= num2</a:t>
            </a:r>
            <a:endParaRPr lang="en-US" altLang="ko-KR" sz="3200" dirty="0" smtClean="0">
              <a:solidFill>
                <a:schemeClr val="tx2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635896" y="3999630"/>
            <a:ext cx="3204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Num2 &lt;= num3</a:t>
            </a:r>
            <a:endParaRPr lang="en-US" altLang="ko-KR" sz="3200" dirty="0" smtClean="0">
              <a:solidFill>
                <a:schemeClr val="tx2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87994" y="4719710"/>
            <a:ext cx="3100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Num2 != num3</a:t>
            </a:r>
            <a:endParaRPr lang="en-US" altLang="ko-KR" sz="3200" dirty="0" smtClean="0">
              <a:solidFill>
                <a:schemeClr val="tx2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64938" y="3279550"/>
            <a:ext cx="294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tx2">
                    <a:lumMod val="50000"/>
                  </a:schemeClr>
                </a:solidFill>
                <a:latin typeface="타이포_팩토리 EB" pitchFamily="18" charset="-127"/>
                <a:ea typeface="타이포_팩토리 EB" pitchFamily="18" charset="-127"/>
              </a:rPr>
              <a:t>Num1 &lt; num3</a:t>
            </a:r>
            <a:endParaRPr lang="en-US" altLang="ko-KR" sz="3200" dirty="0" smtClean="0">
              <a:solidFill>
                <a:schemeClr val="tx2">
                  <a:lumMod val="50000"/>
                </a:schemeClr>
              </a:solidFill>
              <a:latin typeface="타이포_팩토리 EB" pitchFamily="18" charset="-127"/>
              <a:ea typeface="타이포_팩토리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25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4141" y="1196752"/>
            <a:ext cx="3095719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900" dirty="0">
                <a:latin typeface="타이포_팩토리 EB" pitchFamily="18" charset="-127"/>
                <a:ea typeface="타이포_팩토리 EB" pitchFamily="18" charset="-127"/>
              </a:rPr>
              <a:t>끝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2603675"/>
            <a:ext cx="9144000" cy="34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55576" y="5445224"/>
            <a:ext cx="74590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 smtClean="0">
                <a:latin typeface="타이포_팩토리 EB" pitchFamily="18" charset="-127"/>
                <a:ea typeface="타이포_팩토리 EB" pitchFamily="18" charset="-127"/>
              </a:rPr>
              <a:t>다음시간에 이어서</a:t>
            </a:r>
            <a:endParaRPr lang="ko-KR" altLang="en-US" sz="7200" dirty="0">
              <a:latin typeface="타이포_팩토리 EB" pitchFamily="18" charset="-127"/>
              <a:ea typeface="타이포_팩토리 E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780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27784" y="377736"/>
            <a:ext cx="3685624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13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C</a:t>
            </a:r>
            <a:endParaRPr lang="ko-KR" altLang="en-US" sz="4130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-12923"/>
            <a:ext cx="9144000" cy="6858000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19672" y="4077072"/>
            <a:ext cx="5863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2">
                    <a:lumMod val="1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C</a:t>
            </a:r>
            <a:r>
              <a:rPr lang="ko-KR" altLang="en-US" sz="6000" dirty="0" smtClean="0">
                <a:solidFill>
                  <a:schemeClr val="bg2">
                    <a:lumMod val="1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언어에 대하여</a:t>
            </a:r>
            <a:endParaRPr lang="ko-KR" altLang="en-US" sz="6000" dirty="0">
              <a:solidFill>
                <a:schemeClr val="bg2">
                  <a:lumMod val="1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3" name="대각선 줄무늬 2"/>
          <p:cNvSpPr/>
          <p:nvPr/>
        </p:nvSpPr>
        <p:spPr>
          <a:xfrm>
            <a:off x="1475656" y="3861048"/>
            <a:ext cx="720080" cy="720080"/>
          </a:xfrm>
          <a:prstGeom prst="diagStrip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대각선 줄무늬 3"/>
          <p:cNvSpPr/>
          <p:nvPr/>
        </p:nvSpPr>
        <p:spPr>
          <a:xfrm rot="10800000">
            <a:off x="7020272" y="4586397"/>
            <a:ext cx="720080" cy="720080"/>
          </a:xfrm>
          <a:prstGeom prst="diagStrip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/>
          <p:cNvSpPr/>
          <p:nvPr/>
        </p:nvSpPr>
        <p:spPr>
          <a:xfrm rot="10800000">
            <a:off x="7586206" y="4586397"/>
            <a:ext cx="720080" cy="720080"/>
          </a:xfrm>
          <a:prstGeom prst="diagStrip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/>
          <p:cNvSpPr/>
          <p:nvPr/>
        </p:nvSpPr>
        <p:spPr>
          <a:xfrm>
            <a:off x="909722" y="3861048"/>
            <a:ext cx="720080" cy="720080"/>
          </a:xfrm>
          <a:prstGeom prst="diagStrip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1575564"/>
            <a:ext cx="58631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chemeClr val="bg2">
                    <a:lumMod val="1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1</a:t>
            </a:r>
            <a:endParaRPr lang="ko-KR" altLang="en-US" sz="11500" dirty="0">
              <a:solidFill>
                <a:schemeClr val="bg2">
                  <a:lumMod val="1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4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4" name="대각선 줄무늬 3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대각선 줄무늬 6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87624" y="620688"/>
            <a:ext cx="5863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smtClean="0">
                <a:solidFill>
                  <a:schemeClr val="bg2">
                    <a:lumMod val="1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C</a:t>
            </a:r>
            <a:r>
              <a:rPr lang="ko-KR" altLang="en-US" sz="6000" dirty="0" smtClean="0">
                <a:solidFill>
                  <a:schemeClr val="bg2">
                    <a:lumMod val="1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언어란</a:t>
            </a:r>
            <a:r>
              <a:rPr lang="en-US" altLang="ko-KR" sz="6000" dirty="0" smtClean="0">
                <a:solidFill>
                  <a:schemeClr val="bg2">
                    <a:lumMod val="1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?</a:t>
            </a:r>
            <a:endParaRPr lang="ko-KR" altLang="en-US" sz="6000" dirty="0">
              <a:solidFill>
                <a:schemeClr val="bg2">
                  <a:lumMod val="1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0773" y="5147683"/>
            <a:ext cx="78814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solidFill>
                  <a:schemeClr val="bg2">
                    <a:lumMod val="1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코드들을 실행할 수 있게 번역</a:t>
            </a:r>
            <a:endParaRPr lang="en-US" altLang="ko-KR" sz="4000" dirty="0" smtClean="0">
              <a:solidFill>
                <a:schemeClr val="bg2">
                  <a:lumMod val="1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2">
                    <a:lumMod val="1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해주는 프로그래밍 언어 중 하나</a:t>
            </a:r>
            <a:endParaRPr lang="ko-KR" altLang="en-US" sz="4000" dirty="0">
              <a:solidFill>
                <a:schemeClr val="bg2">
                  <a:lumMod val="1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24890" y="1277795"/>
            <a:ext cx="2613216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700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C</a:t>
            </a:r>
            <a:endParaRPr lang="ko-KR" altLang="en-US" sz="28700" dirty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29668" y="2655095"/>
            <a:ext cx="34076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#include&lt;</a:t>
            </a:r>
            <a:r>
              <a:rPr lang="en-US" altLang="ko-KR" sz="2000" dirty="0" err="1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stdio.h</a:t>
            </a:r>
            <a:r>
              <a:rPr lang="en-US" altLang="ko-KR" sz="20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&gt;</a:t>
            </a:r>
          </a:p>
          <a:p>
            <a:r>
              <a:rPr lang="en-US" altLang="ko-KR" sz="2000" dirty="0" err="1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i</a:t>
            </a:r>
            <a:r>
              <a:rPr lang="en-US" altLang="ko-KR" sz="2000" dirty="0" err="1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nt</a:t>
            </a:r>
            <a:r>
              <a:rPr lang="en-US" altLang="ko-KR" sz="20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main() </a:t>
            </a:r>
          </a:p>
          <a:p>
            <a:r>
              <a:rPr lang="en-US" altLang="ko-KR" sz="20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{</a:t>
            </a:r>
            <a:endParaRPr lang="en-US" altLang="ko-KR" sz="2000" dirty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r>
              <a:rPr lang="en-US" altLang="ko-KR" sz="20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 </a:t>
            </a:r>
            <a:r>
              <a:rPr lang="en-US" altLang="ko-KR" sz="2000" dirty="0" err="1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printf</a:t>
            </a:r>
            <a:r>
              <a:rPr lang="en-US" altLang="ko-KR" sz="20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(“Hello World!\n”);</a:t>
            </a:r>
          </a:p>
          <a:p>
            <a:r>
              <a:rPr lang="en-US" altLang="ko-KR" sz="20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 return 0;</a:t>
            </a:r>
          </a:p>
          <a:p>
            <a:r>
              <a:rPr lang="en-US" altLang="ko-KR" sz="2000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}</a:t>
            </a:r>
            <a:endParaRPr lang="ko-KR" altLang="en-US" sz="2000" dirty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 rot="10800000">
            <a:off x="83890" y="2562762"/>
            <a:ext cx="34076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#include&lt;</a:t>
            </a:r>
            <a:r>
              <a:rPr lang="en-US" altLang="ko-KR" sz="2000" dirty="0" err="1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stdio.h</a:t>
            </a:r>
            <a:r>
              <a:rPr lang="en-US" altLang="ko-KR" sz="20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&gt;</a:t>
            </a:r>
          </a:p>
          <a:p>
            <a:r>
              <a:rPr lang="en-US" altLang="ko-KR" sz="2000" dirty="0" err="1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i</a:t>
            </a:r>
            <a:r>
              <a:rPr lang="en-US" altLang="ko-KR" sz="2000" dirty="0" err="1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nt</a:t>
            </a:r>
            <a:r>
              <a:rPr lang="en-US" altLang="ko-KR" sz="20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main() </a:t>
            </a:r>
          </a:p>
          <a:p>
            <a:r>
              <a:rPr lang="en-US" altLang="ko-KR" sz="20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{</a:t>
            </a:r>
            <a:endParaRPr lang="en-US" altLang="ko-KR" sz="2000" dirty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r>
              <a:rPr lang="en-US" altLang="ko-KR" sz="20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 </a:t>
            </a:r>
            <a:r>
              <a:rPr lang="en-US" altLang="ko-KR" sz="2000" dirty="0" err="1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printf</a:t>
            </a:r>
            <a:r>
              <a:rPr lang="en-US" altLang="ko-KR" sz="20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(“Hello World!\n”);</a:t>
            </a:r>
          </a:p>
          <a:p>
            <a:r>
              <a:rPr lang="en-US" altLang="ko-KR" sz="20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 return 0;</a:t>
            </a:r>
          </a:p>
          <a:p>
            <a:r>
              <a:rPr lang="en-US" altLang="ko-KR" sz="2000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}</a:t>
            </a:r>
            <a:endParaRPr lang="ko-KR" altLang="en-US" sz="2000" dirty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09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87624" y="620688"/>
            <a:ext cx="69127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solidFill>
                  <a:schemeClr val="bg2">
                    <a:lumMod val="1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장단점</a:t>
            </a:r>
            <a:endParaRPr lang="ko-KR" altLang="en-US" sz="6000" dirty="0">
              <a:solidFill>
                <a:schemeClr val="bg2">
                  <a:lumMod val="1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82426" y="2179022"/>
            <a:ext cx="6098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/>
            <a:r>
              <a:rPr lang="ko-KR" altLang="en-US" sz="3600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간결하고 쉽게 이해할 수 </a:t>
            </a:r>
            <a:r>
              <a:rPr lang="ko-KR" altLang="en-US" sz="36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있다</a:t>
            </a:r>
            <a:endParaRPr lang="en-US" altLang="ko-KR" sz="3600" dirty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3521" y="2896435"/>
            <a:ext cx="8863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잘만 써놓으면 정확하고 </a:t>
            </a:r>
            <a:r>
              <a:rPr lang="ko-KR" altLang="en-US" sz="3600" dirty="0" err="1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가독성이</a:t>
            </a:r>
            <a:r>
              <a:rPr lang="ko-KR" altLang="en-US" sz="3600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</a:t>
            </a:r>
            <a:r>
              <a:rPr lang="ko-KR" altLang="en-US" sz="36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뛰어나다</a:t>
            </a:r>
            <a:r>
              <a:rPr lang="en-US" altLang="ko-KR" sz="36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8574" y="5301208"/>
            <a:ext cx="4217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그 반대로 잘 못 쓰면</a:t>
            </a:r>
            <a:endParaRPr lang="en-US" altLang="ko-KR" sz="7200" u="sng" dirty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4372269" y="3701035"/>
            <a:ext cx="725828" cy="865840"/>
            <a:chOff x="4494244" y="3717032"/>
            <a:chExt cx="725828" cy="648072"/>
          </a:xfrm>
        </p:grpSpPr>
        <p:sp>
          <p:nvSpPr>
            <p:cNvPr id="11" name="아래쪽 화살표 10"/>
            <p:cNvSpPr/>
            <p:nvPr/>
          </p:nvSpPr>
          <p:spPr>
            <a:xfrm>
              <a:off x="4494244" y="4005064"/>
              <a:ext cx="725828" cy="360040"/>
            </a:xfrm>
            <a:prstGeom prst="downArrow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아래쪽 화살표 11"/>
            <p:cNvSpPr/>
            <p:nvPr/>
          </p:nvSpPr>
          <p:spPr>
            <a:xfrm rot="10800000">
              <a:off x="4494244" y="3717032"/>
              <a:ext cx="725828" cy="360040"/>
            </a:xfrm>
            <a:prstGeom prst="downArrow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735182" y="4722093"/>
            <a:ext cx="408316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u="sng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그지같다</a:t>
            </a:r>
            <a:endParaRPr lang="en-US" altLang="ko-KR" sz="8000" u="sng" dirty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66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87624" y="620688"/>
            <a:ext cx="5863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 smtClean="0">
                <a:solidFill>
                  <a:schemeClr val="bg2">
                    <a:lumMod val="10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절차지향</a:t>
            </a:r>
            <a:endParaRPr lang="ko-KR" altLang="en-US" sz="6000" dirty="0">
              <a:solidFill>
                <a:schemeClr val="bg2">
                  <a:lumMod val="10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496" y="4730368"/>
            <a:ext cx="912301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풀어 </a:t>
            </a:r>
            <a:r>
              <a:rPr lang="ko-KR" altLang="en-US" sz="4000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말하자면</a:t>
            </a:r>
            <a:r>
              <a:rPr lang="en-US" altLang="ko-KR" sz="4000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, </a:t>
            </a:r>
            <a:r>
              <a:rPr lang="ko-KR" altLang="en-US" sz="40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우리가 </a:t>
            </a:r>
            <a:r>
              <a:rPr lang="ko-KR" altLang="en-US" sz="4000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글을 읽을 때처럼</a:t>
            </a:r>
            <a:r>
              <a:rPr lang="en-US" altLang="ko-KR" sz="4000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, </a:t>
            </a:r>
            <a:endParaRPr lang="en-US" altLang="ko-KR" sz="4000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sz="40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컴퓨터가 </a:t>
            </a:r>
            <a:r>
              <a:rPr lang="en-US" altLang="ko-KR" sz="4000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c</a:t>
            </a:r>
            <a:r>
              <a:rPr lang="ko-KR" altLang="en-US" sz="4000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언어 코드들을 </a:t>
            </a:r>
            <a:r>
              <a:rPr lang="ko-KR" altLang="en-US" sz="40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차례대로 </a:t>
            </a:r>
            <a:endParaRPr lang="en-US" altLang="ko-KR" sz="4000" dirty="0" smtClean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pPr algn="ctr"/>
            <a:r>
              <a:rPr lang="ko-KR" altLang="en-US" sz="40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읽어서 </a:t>
            </a:r>
            <a:r>
              <a:rPr lang="ko-KR" altLang="en-US" sz="4000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실행한다는 것이다</a:t>
            </a:r>
            <a:r>
              <a:rPr lang="en-US" altLang="ko-KR" sz="4000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.</a:t>
            </a:r>
            <a:endParaRPr lang="ko-KR" altLang="en-US" sz="4000" dirty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3530" y="1792509"/>
            <a:ext cx="85587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절차대로 수행하는 것을 지향한다는 </a:t>
            </a:r>
            <a:r>
              <a:rPr lang="ko-KR" altLang="en-US" sz="40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뜻</a:t>
            </a:r>
            <a:endParaRPr lang="en-US" altLang="ko-KR" sz="4000" dirty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01707" y="2655095"/>
            <a:ext cx="34076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#include&lt;</a:t>
            </a:r>
            <a:r>
              <a:rPr lang="en-US" altLang="ko-KR" sz="2000" dirty="0" err="1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stdio.h</a:t>
            </a:r>
            <a:r>
              <a:rPr lang="en-US" altLang="ko-KR" sz="20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&gt;</a:t>
            </a:r>
          </a:p>
          <a:p>
            <a:r>
              <a:rPr lang="en-US" altLang="ko-KR" sz="2000" dirty="0" err="1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i</a:t>
            </a:r>
            <a:r>
              <a:rPr lang="en-US" altLang="ko-KR" sz="2000" dirty="0" err="1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nt</a:t>
            </a:r>
            <a:r>
              <a:rPr lang="en-US" altLang="ko-KR" sz="20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main() </a:t>
            </a:r>
          </a:p>
          <a:p>
            <a:r>
              <a:rPr lang="en-US" altLang="ko-KR" sz="20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{</a:t>
            </a:r>
            <a:endParaRPr lang="en-US" altLang="ko-KR" sz="2000" dirty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  <a:p>
            <a:r>
              <a:rPr lang="en-US" altLang="ko-KR" sz="20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 </a:t>
            </a:r>
            <a:r>
              <a:rPr lang="en-US" altLang="ko-KR" sz="2000" dirty="0" err="1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printf</a:t>
            </a:r>
            <a:r>
              <a:rPr lang="en-US" altLang="ko-KR" sz="20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(“Hello World!\n”);</a:t>
            </a:r>
          </a:p>
          <a:p>
            <a:r>
              <a:rPr lang="en-US" altLang="ko-KR" sz="2000" dirty="0" smtClean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  return 0;</a:t>
            </a:r>
          </a:p>
          <a:p>
            <a:r>
              <a:rPr lang="en-US" altLang="ko-KR" sz="2000" dirty="0"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}</a:t>
            </a:r>
            <a:endParaRPr lang="ko-KR" altLang="en-US" sz="2000" dirty="0"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2770006" y="2655095"/>
            <a:ext cx="504056" cy="1854025"/>
          </a:xfrm>
          <a:prstGeom prst="downArrow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13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 flipH="1" flipV="1">
            <a:off x="3613584" y="-3613584"/>
            <a:ext cx="1916832" cy="9144000"/>
            <a:chOff x="6695728" y="0"/>
            <a:chExt cx="2448272" cy="6858002"/>
          </a:xfrm>
        </p:grpSpPr>
        <p:sp>
          <p:nvSpPr>
            <p:cNvPr id="3" name="대각선 줄무늬 2"/>
            <p:cNvSpPr/>
            <p:nvPr/>
          </p:nvSpPr>
          <p:spPr>
            <a:xfrm rot="10800000">
              <a:off x="7991872" y="3473625"/>
              <a:ext cx="1152128" cy="3384376"/>
            </a:xfrm>
            <a:prstGeom prst="diagStripe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대각선 줄무늬 3"/>
            <p:cNvSpPr/>
            <p:nvPr/>
          </p:nvSpPr>
          <p:spPr>
            <a:xfrm flipH="1">
              <a:off x="8243900" y="0"/>
              <a:ext cx="900100" cy="6741368"/>
            </a:xfrm>
            <a:prstGeom prst="diagStripe">
              <a:avLst>
                <a:gd name="adj" fmla="val 50000"/>
              </a:avLst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대각선 줄무늬 4"/>
            <p:cNvSpPr/>
            <p:nvPr/>
          </p:nvSpPr>
          <p:spPr>
            <a:xfrm rot="5400000">
              <a:off x="7249480" y="-553752"/>
              <a:ext cx="1340768" cy="2448272"/>
            </a:xfrm>
            <a:prstGeom prst="diagStripe">
              <a:avLst>
                <a:gd name="adj" fmla="val 50000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대각선 줄무늬 5"/>
            <p:cNvSpPr/>
            <p:nvPr/>
          </p:nvSpPr>
          <p:spPr>
            <a:xfrm rot="10800000">
              <a:off x="8279904" y="650262"/>
              <a:ext cx="864096" cy="6207740"/>
            </a:xfrm>
            <a:prstGeom prst="diagStripe">
              <a:avLst>
                <a:gd name="adj" fmla="val 50000"/>
              </a:avLst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187624" y="620688"/>
            <a:ext cx="5863199" cy="996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 lang="ko-KR" altLang="en-US"/>
            </a:pPr>
            <a:r>
              <a:rPr lang="ko-KR" altLang="en-US" sz="6000">
                <a:solidFill>
                  <a:schemeClr val="bg2">
                    <a:lumMod val="10000"/>
                  </a:schemeClr>
                </a:solidFill>
                <a:latin typeface="타이포_팩토리 EB"/>
                <a:ea typeface="타이포_팩토리 EB"/>
              </a:rPr>
              <a:t>컴파일 순서</a:t>
            </a:r>
            <a:endParaRPr lang="ko-KR" altLang="en-US" sz="6000">
              <a:solidFill>
                <a:schemeClr val="bg2">
                  <a:lumMod val="10000"/>
                </a:schemeClr>
              </a:solidFill>
              <a:latin typeface="타이포_팩토리 EB"/>
              <a:ea typeface="타이포_팩토리 EB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3588" y="1762245"/>
            <a:ext cx="7848872" cy="4943119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27608" y="377736"/>
            <a:ext cx="6963766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1300" b="1" dirty="0" err="1" smtClean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int</a:t>
            </a:r>
            <a:endParaRPr lang="ko-KR" altLang="en-US" sz="41300" b="1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0" y="-12923"/>
            <a:ext cx="9144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619672" y="4077072"/>
            <a:ext cx="5863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accent3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C</a:t>
            </a:r>
            <a:r>
              <a:rPr lang="ko-KR" altLang="en-US" sz="6000" dirty="0" smtClean="0">
                <a:solidFill>
                  <a:schemeClr val="accent3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언어의 변수</a:t>
            </a:r>
            <a:endParaRPr lang="ko-KR" altLang="en-US" sz="6000" dirty="0">
              <a:solidFill>
                <a:schemeClr val="accent3">
                  <a:lumMod val="75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  <p:sp>
        <p:nvSpPr>
          <p:cNvPr id="3" name="대각선 줄무늬 2"/>
          <p:cNvSpPr/>
          <p:nvPr/>
        </p:nvSpPr>
        <p:spPr>
          <a:xfrm>
            <a:off x="1915361" y="3861048"/>
            <a:ext cx="720080" cy="720080"/>
          </a:xfrm>
          <a:prstGeom prst="diagStrip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대각선 줄무늬 3"/>
          <p:cNvSpPr/>
          <p:nvPr/>
        </p:nvSpPr>
        <p:spPr>
          <a:xfrm rot="10800000">
            <a:off x="6556897" y="4586397"/>
            <a:ext cx="720080" cy="720080"/>
          </a:xfrm>
          <a:prstGeom prst="diagStrip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대각선 줄무늬 6"/>
          <p:cNvSpPr/>
          <p:nvPr/>
        </p:nvSpPr>
        <p:spPr>
          <a:xfrm rot="10800000">
            <a:off x="7122831" y="4586397"/>
            <a:ext cx="720080" cy="720080"/>
          </a:xfrm>
          <a:prstGeom prst="diagStrip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대각선 줄무늬 8"/>
          <p:cNvSpPr/>
          <p:nvPr/>
        </p:nvSpPr>
        <p:spPr>
          <a:xfrm>
            <a:off x="1349427" y="3861048"/>
            <a:ext cx="720080" cy="720080"/>
          </a:xfrm>
          <a:prstGeom prst="diagStrip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19672" y="1575564"/>
            <a:ext cx="5863199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500" dirty="0" smtClean="0">
                <a:solidFill>
                  <a:schemeClr val="accent3">
                    <a:lumMod val="75000"/>
                  </a:schemeClr>
                </a:solidFill>
                <a:latin typeface="타이포_팩토리 EB" panose="02020503020101020101" pitchFamily="18" charset="-127"/>
                <a:ea typeface="타이포_팩토리 EB" panose="02020503020101020101" pitchFamily="18" charset="-127"/>
              </a:rPr>
              <a:t>2</a:t>
            </a:r>
            <a:endParaRPr lang="ko-KR" altLang="en-US" sz="11500" dirty="0">
              <a:solidFill>
                <a:schemeClr val="accent3">
                  <a:lumMod val="75000"/>
                </a:schemeClr>
              </a:solidFill>
              <a:latin typeface="타이포_팩토리 EB" panose="02020503020101020101" pitchFamily="18" charset="-127"/>
              <a:ea typeface="타이포_팩토리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652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911</ep:Words>
  <ep:PresentationFormat>화면 슬라이드 쇼(4:3)</ep:PresentationFormat>
  <ep:Paragraphs>269</ep:Paragraphs>
  <ep:Slides>32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ep:HeadingPairs>
  <ep:TitlesOfParts>
    <vt:vector size="33" baseType="lpstr">
      <vt:lpstr>Office 테마</vt:lpstr>
      <vt:lpstr>PowerPoint 프레젠테이션</vt:lpstr>
      <vt:lpstr>PowerPoint 프레젠테이션</vt:lpstr>
      <vt:lpstr>PowerPoint 프레젠테이션</vt:lpstr>
      <vt:lpstr>슬라이드 4</vt:lpstr>
      <vt:lpstr>PowerPoint 프레젠테이션</vt:lpstr>
      <vt:lpstr>PowerPoint 프레젠테이션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2016-06-28T17:23:58.000</dcterms:created>
  <dc:creator>고동연</dc:creator>
  <cp:lastModifiedBy>gus7_</cp:lastModifiedBy>
  <dcterms:modified xsi:type="dcterms:W3CDTF">2017-04-04T13:46:49.344</dcterms:modified>
  <cp:revision>84</cp:revision>
  <dc:title>PowerPoint 프레젠테이션</dc:title>
</cp:coreProperties>
</file>