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3"/>
  </p:sldMasterIdLst>
  <p:notesMasterIdLst>
    <p:notesMasterId r:id="rId10"/>
  </p:notesMasterIdLst>
  <p:sldIdLst>
    <p:sldId id="256" r:id="rId4"/>
    <p:sldId id="257" r:id="rId5"/>
    <p:sldId id="258" r:id="rId6"/>
    <p:sldId id="259" r:id="rId7"/>
    <p:sldId id="261" r:id="rId8"/>
    <p:sldId id="262"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003A95-7F18-59FC-D74A-3D6F9611B59C}" v="6" dt="2024-11-12T21:16:54.0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3" d="100"/>
          <a:sy n="133" d="100"/>
        </p:scale>
        <p:origin x="98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7e76c71fd1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e76c71f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d4c7d078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d4c7d07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d4c7d0780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d4c7d078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d4c7d0780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7d4c7d0780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e76c71fd1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e76c71fd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hyperlink" Target="https://www.engr.colostate.edu/~zhao/" TargetMode="External"/><Relationship Id="rId5" Type="http://schemas.openxmlformats.org/officeDocument/2006/relationships/hyperlink" Target="https://drive.google.com/drive/folders/1GMNalh82XPEKqc4Yx6E1d4W8H_9g_3dO" TargetMode="External"/><Relationship Id="rId4" Type="http://schemas.openxmlformats.org/officeDocument/2006/relationships/hyperlink" Target="https://github.com/bztighe/Arduino-Code/tree/master/TCA%20Machin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mt="64000"/>
          </a:blip>
          <a:srcRect/>
          <a:stretch/>
        </p:blipFill>
        <p:spPr>
          <a:xfrm>
            <a:off x="867663" y="679175"/>
            <a:ext cx="7408675" cy="3660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TCA Manufacturing</a:t>
            </a:r>
            <a:endParaRPr/>
          </a:p>
        </p:txBody>
      </p:sp>
      <p:sp>
        <p:nvSpPr>
          <p:cNvPr id="60" name="Google Shape;60;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Adaptive Robotics Laboratory</a:t>
            </a:r>
            <a:endParaRPr/>
          </a:p>
        </p:txBody>
      </p:sp>
      <p:pic>
        <p:nvPicPr>
          <p:cNvPr id="61" name="Google Shape;61;p14"/>
          <p:cNvPicPr preferRelativeResize="0"/>
          <p:nvPr/>
        </p:nvPicPr>
        <p:blipFill rotWithShape="1">
          <a:blip r:embed="rId3">
            <a:alphaModFix amt="64000"/>
          </a:blip>
          <a:srcRect l="-2438" b="3929"/>
          <a:stretch/>
        </p:blipFill>
        <p:spPr>
          <a:xfrm>
            <a:off x="7801625" y="0"/>
            <a:ext cx="1342375" cy="621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Twisted Coil Actuator </a:t>
            </a:r>
            <a:endParaRPr/>
          </a:p>
        </p:txBody>
      </p:sp>
      <p:sp>
        <p:nvSpPr>
          <p:cNvPr id="67" name="Google Shape;67;p15"/>
          <p:cNvSpPr txBox="1">
            <a:spLocks noGrp="1"/>
          </p:cNvSpPr>
          <p:nvPr>
            <p:ph type="body" idx="1"/>
          </p:nvPr>
        </p:nvSpPr>
        <p:spPr>
          <a:xfrm>
            <a:off x="311700" y="1017725"/>
            <a:ext cx="3999900" cy="389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Materials:</a:t>
            </a:r>
            <a:endParaRPr/>
          </a:p>
          <a:p>
            <a:pPr marL="457200" lvl="0" indent="-317500" algn="l" rtl="0">
              <a:spcBef>
                <a:spcPts val="1600"/>
              </a:spcBef>
              <a:spcAft>
                <a:spcPts val="0"/>
              </a:spcAft>
              <a:buSzPts val="1400"/>
              <a:buChar char="●"/>
            </a:pPr>
            <a:r>
              <a:rPr lang="en"/>
              <a:t>Conductive Nylon thread</a:t>
            </a:r>
            <a:endParaRPr/>
          </a:p>
          <a:p>
            <a:pPr marL="914400" lvl="1" indent="-304800" algn="l" rtl="0">
              <a:spcBef>
                <a:spcPts val="0"/>
              </a:spcBef>
              <a:spcAft>
                <a:spcPts val="0"/>
              </a:spcAft>
              <a:buSzPts val="1200"/>
              <a:buChar char="○"/>
            </a:pPr>
            <a:r>
              <a:rPr lang="en"/>
              <a:t>PN#200121235364HCB</a:t>
            </a:r>
            <a:endParaRPr/>
          </a:p>
          <a:p>
            <a:pPr marL="914400" lvl="1" indent="-304800" algn="l" rtl="0">
              <a:spcBef>
                <a:spcPts val="0"/>
              </a:spcBef>
              <a:spcAft>
                <a:spcPts val="0"/>
              </a:spcAft>
              <a:buSzPts val="1200"/>
              <a:buChar char="○"/>
            </a:pPr>
            <a:r>
              <a:rPr lang="en"/>
              <a:t>235/36 dtex 4 ply HCB</a:t>
            </a:r>
            <a:endParaRPr/>
          </a:p>
          <a:p>
            <a:pPr marL="914400" lvl="1" indent="-304800" algn="l" rtl="0">
              <a:spcBef>
                <a:spcPts val="0"/>
              </a:spcBef>
              <a:spcAft>
                <a:spcPts val="0"/>
              </a:spcAft>
              <a:buSzPts val="1200"/>
              <a:buChar char="○"/>
            </a:pPr>
            <a:r>
              <a:rPr lang="en"/>
              <a:t>V Technical Textiles, Inc.</a:t>
            </a:r>
            <a:endParaRPr/>
          </a:p>
          <a:p>
            <a:pPr marL="457200" lvl="0" indent="-317500" algn="l" rtl="0">
              <a:spcBef>
                <a:spcPts val="0"/>
              </a:spcBef>
              <a:spcAft>
                <a:spcPts val="0"/>
              </a:spcAft>
              <a:buSzPts val="1400"/>
              <a:buChar char="●"/>
            </a:pPr>
            <a:r>
              <a:rPr lang="en"/>
              <a:t>26 ga copper wire (core)</a:t>
            </a:r>
            <a:endParaRPr/>
          </a:p>
          <a:p>
            <a:pPr marL="457200" lvl="0" indent="-317500" algn="l" rtl="0">
              <a:spcBef>
                <a:spcPts val="0"/>
              </a:spcBef>
              <a:spcAft>
                <a:spcPts val="0"/>
              </a:spcAft>
              <a:buSzPts val="1400"/>
              <a:buChar char="●"/>
            </a:pPr>
            <a:r>
              <a:rPr lang="en"/>
              <a:t>32 ga copper wire (guide channel)</a:t>
            </a:r>
            <a:endParaRPr/>
          </a:p>
          <a:p>
            <a:pPr marL="0" lvl="0" indent="0" algn="l" rtl="0">
              <a:spcBef>
                <a:spcPts val="1600"/>
              </a:spcBef>
              <a:spcAft>
                <a:spcPts val="0"/>
              </a:spcAft>
              <a:buNone/>
            </a:pPr>
            <a:r>
              <a:rPr lang="en"/>
              <a:t>Useful information:</a:t>
            </a:r>
            <a:endParaRPr/>
          </a:p>
          <a:p>
            <a:pPr marL="457200" lvl="0" indent="-304800" algn="l" rtl="0">
              <a:spcBef>
                <a:spcPts val="1600"/>
              </a:spcBef>
              <a:spcAft>
                <a:spcPts val="0"/>
              </a:spcAft>
              <a:buClr>
                <a:schemeClr val="lt2"/>
              </a:buClr>
              <a:buSzPts val="1200"/>
              <a:buChar char="●"/>
            </a:pPr>
            <a:r>
              <a:rPr lang="en" sz="1200"/>
              <a:t>Anneal </a:t>
            </a:r>
            <a:r>
              <a:rPr lang="en" sz="1200">
                <a:solidFill>
                  <a:srgbClr val="FF0000"/>
                </a:solidFill>
              </a:rPr>
              <a:t>2 hours at 185° C</a:t>
            </a:r>
            <a:endParaRPr sz="1200">
              <a:solidFill>
                <a:srgbClr val="FF0000"/>
              </a:solidFill>
            </a:endParaRPr>
          </a:p>
          <a:p>
            <a:pPr marL="457200" lvl="0" indent="-304800" algn="l" rtl="0">
              <a:spcBef>
                <a:spcPts val="0"/>
              </a:spcBef>
              <a:spcAft>
                <a:spcPts val="0"/>
              </a:spcAft>
              <a:buClr>
                <a:schemeClr val="lt2"/>
              </a:buClr>
              <a:buSzPts val="1200"/>
              <a:buChar char="●"/>
            </a:pPr>
            <a:r>
              <a:rPr lang="en" sz="1200"/>
              <a:t>Use “Step Calculator” in Parts List TCA Machine excel sheet to adjust lengths</a:t>
            </a:r>
            <a:endParaRPr sz="1200"/>
          </a:p>
          <a:p>
            <a:pPr marL="457200" lvl="0" indent="-304800" algn="l" rtl="0">
              <a:spcBef>
                <a:spcPts val="0"/>
              </a:spcBef>
              <a:spcAft>
                <a:spcPts val="0"/>
              </a:spcAft>
              <a:buClr>
                <a:schemeClr val="lt2"/>
              </a:buClr>
              <a:buSzPts val="1200"/>
              <a:buChar char="●"/>
            </a:pPr>
            <a:r>
              <a:rPr lang="en" sz="1200"/>
              <a:t>For “Type i” TCA</a:t>
            </a:r>
            <a:endParaRPr sz="1200"/>
          </a:p>
          <a:p>
            <a:pPr marL="914400" lvl="1" indent="-304800" algn="l" rtl="0">
              <a:spcBef>
                <a:spcPts val="0"/>
              </a:spcBef>
              <a:spcAft>
                <a:spcPts val="0"/>
              </a:spcAft>
              <a:buClr>
                <a:schemeClr val="lt2"/>
              </a:buClr>
              <a:buSzPts val="1200"/>
              <a:buChar char="○"/>
            </a:pPr>
            <a:r>
              <a:rPr lang="en"/>
              <a:t>Natural thread length for full size TCA is 3.6 m</a:t>
            </a:r>
            <a:endParaRPr/>
          </a:p>
          <a:p>
            <a:pPr marL="914400" lvl="1" indent="-304800" algn="l" rtl="0">
              <a:spcBef>
                <a:spcPts val="0"/>
              </a:spcBef>
              <a:spcAft>
                <a:spcPts val="0"/>
              </a:spcAft>
              <a:buClr>
                <a:schemeClr val="lt2"/>
              </a:buClr>
              <a:buSzPts val="1200"/>
              <a:buChar char="○"/>
            </a:pPr>
            <a:r>
              <a:rPr lang="en"/>
              <a:t>Twist 2160 times (216,000 steps/ motor)</a:t>
            </a: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68" name="Google Shape;68;p15"/>
          <p:cNvPicPr preferRelativeResize="0"/>
          <p:nvPr/>
        </p:nvPicPr>
        <p:blipFill rotWithShape="1">
          <a:blip r:embed="rId3">
            <a:alphaModFix amt="64000"/>
          </a:blip>
          <a:srcRect l="-2438" b="3929"/>
          <a:stretch/>
        </p:blipFill>
        <p:spPr>
          <a:xfrm>
            <a:off x="7801625" y="0"/>
            <a:ext cx="1342375" cy="621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1691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STEPS </a:t>
            </a:r>
            <a:endParaRPr/>
          </a:p>
        </p:txBody>
      </p:sp>
      <p:sp>
        <p:nvSpPr>
          <p:cNvPr id="74" name="Google Shape;74;p16"/>
          <p:cNvSpPr txBox="1">
            <a:spLocks noGrp="1"/>
          </p:cNvSpPr>
          <p:nvPr>
            <p:ph type="body" idx="1"/>
          </p:nvPr>
        </p:nvSpPr>
        <p:spPr>
          <a:xfrm>
            <a:off x="431950" y="741800"/>
            <a:ext cx="4046400" cy="3917400"/>
          </a:xfrm>
          <a:prstGeom prst="rect">
            <a:avLst/>
          </a:prstGeom>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SzPts val="1200"/>
              <a:buAutoNum type="arabicPeriod"/>
            </a:pPr>
            <a:r>
              <a:rPr lang="en" sz="1200"/>
              <a:t>Cut 26 ga wire (core) to desired length and twist loops in each end.</a:t>
            </a:r>
            <a:endParaRPr sz="1200"/>
          </a:p>
          <a:p>
            <a:pPr marL="457200" lvl="0" indent="-304800" algn="l" rtl="0">
              <a:lnSpc>
                <a:spcPct val="100000"/>
              </a:lnSpc>
              <a:spcBef>
                <a:spcPts val="0"/>
              </a:spcBef>
              <a:spcAft>
                <a:spcPts val="0"/>
              </a:spcAft>
              <a:buSzPts val="1200"/>
              <a:buAutoNum type="arabicPeriod"/>
            </a:pPr>
            <a:r>
              <a:rPr lang="en" sz="1200"/>
              <a:t>Connect to top and bottom </a:t>
            </a:r>
            <a:r>
              <a:rPr lang="en" sz="1200" b="1"/>
              <a:t>mandrel motors </a:t>
            </a:r>
            <a:r>
              <a:rPr lang="en" sz="1200"/>
              <a:t>(locate on the left side).</a:t>
            </a:r>
            <a:endParaRPr sz="1200"/>
          </a:p>
          <a:p>
            <a:pPr marL="457200" lvl="0" indent="-304800" algn="l" rtl="0">
              <a:lnSpc>
                <a:spcPct val="100000"/>
              </a:lnSpc>
              <a:spcBef>
                <a:spcPts val="0"/>
              </a:spcBef>
              <a:spcAft>
                <a:spcPts val="0"/>
              </a:spcAft>
              <a:buSzPts val="1200"/>
              <a:buAutoNum type="arabicPeriod"/>
            </a:pPr>
            <a:r>
              <a:rPr lang="en" sz="1200"/>
              <a:t>Twist loop in 32 ga (guide) wire, attach to the same side hook as the core wire and unwind approximately 3x the length of the 26 core wire. </a:t>
            </a:r>
            <a:endParaRPr sz="1200"/>
          </a:p>
          <a:p>
            <a:pPr marL="457200" lvl="0" indent="-304800" algn="l" rtl="0">
              <a:lnSpc>
                <a:spcPct val="100000"/>
              </a:lnSpc>
              <a:spcBef>
                <a:spcPts val="0"/>
              </a:spcBef>
              <a:spcAft>
                <a:spcPts val="0"/>
              </a:spcAft>
              <a:buSzPts val="1200"/>
              <a:buAutoNum type="arabicPeriod"/>
            </a:pPr>
            <a:r>
              <a:rPr lang="en" sz="1200"/>
              <a:t>Run 32 ga guide wire through lower pulley and tighten spool on top of machine (ensure proper mass is on lower pulley mounting plate). </a:t>
            </a:r>
            <a:endParaRPr sz="1200"/>
          </a:p>
          <a:p>
            <a:pPr marL="457200" lvl="0" indent="-304800" algn="l" rtl="0">
              <a:lnSpc>
                <a:spcPct val="100000"/>
              </a:lnSpc>
              <a:spcBef>
                <a:spcPts val="0"/>
              </a:spcBef>
              <a:spcAft>
                <a:spcPts val="0"/>
              </a:spcAft>
              <a:buSzPts val="1200"/>
              <a:buAutoNum type="arabicPeriod"/>
            </a:pPr>
            <a:r>
              <a:rPr lang="en" sz="1200"/>
              <a:t>At </a:t>
            </a:r>
            <a:r>
              <a:rPr lang="en" sz="1200" b="1"/>
              <a:t>MEDIUM</a:t>
            </a:r>
            <a:r>
              <a:rPr lang="en" sz="1200"/>
              <a:t> speed, use </a:t>
            </a:r>
            <a:r>
              <a:rPr lang="en" sz="1200" b="1"/>
              <a:t>MANDREL ONLY</a:t>
            </a:r>
            <a:r>
              <a:rPr lang="en" sz="1200"/>
              <a:t> function to secure guide wire to core and position it to insert into the follower guide.</a:t>
            </a:r>
            <a:endParaRPr sz="1200"/>
          </a:p>
          <a:p>
            <a:pPr marL="457200" lvl="0" indent="-304800" algn="l" rtl="0">
              <a:lnSpc>
                <a:spcPct val="100000"/>
              </a:lnSpc>
              <a:spcBef>
                <a:spcPts val="0"/>
              </a:spcBef>
              <a:spcAft>
                <a:spcPts val="0"/>
              </a:spcAft>
              <a:buSzPts val="1200"/>
              <a:buAutoNum type="arabicPeriod"/>
            </a:pPr>
            <a:r>
              <a:rPr lang="en" sz="1200"/>
              <a:t>With guide wire in guide and tensioner rubber bands on, at the </a:t>
            </a:r>
            <a:r>
              <a:rPr lang="en" sz="1200" b="1"/>
              <a:t>SECOND TO HIGHEST</a:t>
            </a:r>
            <a:r>
              <a:rPr lang="en" sz="1200"/>
              <a:t> speed, press </a:t>
            </a:r>
            <a:r>
              <a:rPr lang="en" sz="1200" b="1"/>
              <a:t>COIL</a:t>
            </a:r>
            <a:r>
              <a:rPr lang="en" sz="1200"/>
              <a:t> button and closely monitor the traveler, manually </a:t>
            </a:r>
            <a:r>
              <a:rPr lang="en" sz="1200" b="1"/>
              <a:t>stop </a:t>
            </a:r>
            <a:r>
              <a:rPr lang="en" sz="1200"/>
              <a:t>at bottom of the TCA. </a:t>
            </a:r>
            <a:endParaRPr sz="1200"/>
          </a:p>
          <a:p>
            <a:pPr marL="457200" lvl="0" indent="-304800" algn="l" rtl="0">
              <a:lnSpc>
                <a:spcPct val="100000"/>
              </a:lnSpc>
              <a:spcBef>
                <a:spcPts val="0"/>
              </a:spcBef>
              <a:spcAft>
                <a:spcPts val="0"/>
              </a:spcAft>
              <a:buSzPts val="1200"/>
              <a:buAutoNum type="arabicPeriod"/>
            </a:pPr>
            <a:r>
              <a:rPr lang="en" sz="1200"/>
              <a:t>Use </a:t>
            </a:r>
            <a:r>
              <a:rPr lang="en" sz="1200" b="1"/>
              <a:t>MANDREL ONLY</a:t>
            </a:r>
            <a:r>
              <a:rPr lang="en" sz="1200"/>
              <a:t> function to secure guide wire to core, then cut and tie off guide wire. </a:t>
            </a:r>
            <a:endParaRPr sz="1200"/>
          </a:p>
          <a:p>
            <a:pPr marL="457200" lvl="0" indent="-304800" algn="l" rtl="0">
              <a:lnSpc>
                <a:spcPct val="100000"/>
              </a:lnSpc>
              <a:spcBef>
                <a:spcPts val="0"/>
              </a:spcBef>
              <a:spcAft>
                <a:spcPts val="0"/>
              </a:spcAft>
              <a:buSzPts val="1200"/>
              <a:buAutoNum type="arabicPeriod"/>
            </a:pPr>
            <a:r>
              <a:rPr lang="en" sz="1200"/>
              <a:t>Remove mandrel from top motor and place on side hook.</a:t>
            </a:r>
            <a:endParaRPr sz="1200"/>
          </a:p>
          <a:p>
            <a:pPr marL="457200" lvl="0" indent="-304800" algn="l" rtl="0">
              <a:lnSpc>
                <a:spcPct val="100000"/>
              </a:lnSpc>
              <a:spcBef>
                <a:spcPts val="0"/>
              </a:spcBef>
              <a:spcAft>
                <a:spcPts val="0"/>
              </a:spcAft>
              <a:buSzPts val="1200"/>
              <a:buAutoNum type="arabicPeriod"/>
            </a:pPr>
            <a:r>
              <a:rPr lang="en" sz="1200"/>
              <a:t>Home travelers using </a:t>
            </a:r>
            <a:r>
              <a:rPr lang="en" sz="1200" b="1"/>
              <a:t>HOME TRAVELERS</a:t>
            </a:r>
            <a:r>
              <a:rPr lang="en" sz="1200"/>
              <a:t> button.</a:t>
            </a:r>
            <a:endParaRPr/>
          </a:p>
        </p:txBody>
      </p:sp>
      <p:sp>
        <p:nvSpPr>
          <p:cNvPr id="75" name="Google Shape;75;p16"/>
          <p:cNvSpPr txBox="1">
            <a:spLocks noGrp="1"/>
          </p:cNvSpPr>
          <p:nvPr>
            <p:ph type="body" idx="2"/>
          </p:nvPr>
        </p:nvSpPr>
        <p:spPr>
          <a:xfrm>
            <a:off x="4719000" y="741800"/>
            <a:ext cx="4085100" cy="4285200"/>
          </a:xfrm>
          <a:prstGeom prst="rect">
            <a:avLst/>
          </a:prstGeom>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SzPts val="1200"/>
              <a:buAutoNum type="arabicPeriod" startAt="10"/>
            </a:pPr>
            <a:r>
              <a:rPr lang="en" sz="1200"/>
              <a:t>Cut thread to length (depending on helical angle / desired TCA length) and tie loops on each end.</a:t>
            </a:r>
            <a:endParaRPr sz="1200"/>
          </a:p>
          <a:p>
            <a:pPr marL="457200" lvl="0" indent="-304800" algn="l" rtl="0">
              <a:lnSpc>
                <a:spcPct val="100000"/>
              </a:lnSpc>
              <a:spcBef>
                <a:spcPts val="0"/>
              </a:spcBef>
              <a:spcAft>
                <a:spcPts val="0"/>
              </a:spcAft>
              <a:buSzPts val="1200"/>
              <a:buAutoNum type="arabicPeriod" startAt="10"/>
            </a:pPr>
            <a:r>
              <a:rPr lang="en" sz="1200"/>
              <a:t>Connect to left and right </a:t>
            </a:r>
            <a:r>
              <a:rPr lang="en" sz="1200" b="1"/>
              <a:t>top motor</a:t>
            </a:r>
            <a:r>
              <a:rPr lang="en" sz="1200"/>
              <a:t> hooks, running through lower pulley (ensure proper mass is on lower pulley mounting plate).</a:t>
            </a:r>
            <a:endParaRPr sz="1200"/>
          </a:p>
          <a:p>
            <a:pPr marL="457200" lvl="0" indent="-304800" algn="l" rtl="0">
              <a:lnSpc>
                <a:spcPct val="100000"/>
              </a:lnSpc>
              <a:spcBef>
                <a:spcPts val="0"/>
              </a:spcBef>
              <a:spcAft>
                <a:spcPts val="0"/>
              </a:spcAft>
              <a:buSzPts val="1200"/>
              <a:buAutoNum type="arabicPeriod" startAt="10"/>
            </a:pPr>
            <a:r>
              <a:rPr lang="en" sz="1200"/>
              <a:t>On </a:t>
            </a:r>
            <a:r>
              <a:rPr lang="en" sz="1200" b="1"/>
              <a:t>HIGH</a:t>
            </a:r>
            <a:r>
              <a:rPr lang="en" sz="1200"/>
              <a:t> speed, press </a:t>
            </a:r>
            <a:r>
              <a:rPr lang="en" sz="1200" b="1"/>
              <a:t>TWIST </a:t>
            </a:r>
            <a:r>
              <a:rPr lang="en" sz="1200"/>
              <a:t>button (remember to turn off button when operation is complete!) </a:t>
            </a:r>
            <a:endParaRPr sz="1200"/>
          </a:p>
          <a:p>
            <a:pPr marL="457200" lvl="0" indent="-304800" algn="l" rtl="0">
              <a:lnSpc>
                <a:spcPct val="100000"/>
              </a:lnSpc>
              <a:spcBef>
                <a:spcPts val="0"/>
              </a:spcBef>
              <a:spcAft>
                <a:spcPts val="0"/>
              </a:spcAft>
              <a:buSzPts val="1200"/>
              <a:buAutoNum type="arabicPeriod" startAt="10"/>
            </a:pPr>
            <a:r>
              <a:rPr lang="en" sz="1200"/>
              <a:t>Replace top of mandrel to the </a:t>
            </a:r>
            <a:r>
              <a:rPr lang="en" sz="1200" b="1"/>
              <a:t>top motor</a:t>
            </a:r>
            <a:r>
              <a:rPr lang="en" sz="1200"/>
              <a:t> on the opposite side hook as twisted thread. </a:t>
            </a:r>
            <a:endParaRPr sz="1200"/>
          </a:p>
          <a:p>
            <a:pPr marL="457200" lvl="0" indent="-304800" algn="l" rtl="0">
              <a:lnSpc>
                <a:spcPct val="100000"/>
              </a:lnSpc>
              <a:spcBef>
                <a:spcPts val="0"/>
              </a:spcBef>
              <a:spcAft>
                <a:spcPts val="0"/>
              </a:spcAft>
              <a:buSzPts val="1200"/>
              <a:buAutoNum type="arabicPeriod" startAt="10"/>
            </a:pPr>
            <a:r>
              <a:rPr lang="en" sz="1200"/>
              <a:t>Repeat steps 6-8 to coil and secure both ends of twisted thread to mandrel.</a:t>
            </a:r>
            <a:endParaRPr sz="1200"/>
          </a:p>
          <a:p>
            <a:pPr marL="457200" lvl="0" indent="-304800" algn="l" rtl="0">
              <a:lnSpc>
                <a:spcPct val="100000"/>
              </a:lnSpc>
              <a:spcBef>
                <a:spcPts val="0"/>
              </a:spcBef>
              <a:spcAft>
                <a:spcPts val="0"/>
              </a:spcAft>
              <a:buSzPts val="1200"/>
              <a:buAutoNum type="arabicPeriod" startAt="10"/>
            </a:pPr>
            <a:r>
              <a:rPr lang="en" sz="1200"/>
              <a:t>Remove TCA from lower hook and twist a loop in the end to “lock” thread. Repeat with top.</a:t>
            </a:r>
            <a:endParaRPr sz="1200"/>
          </a:p>
          <a:p>
            <a:pPr marL="457200" lvl="0" indent="-304800" algn="l" rtl="0">
              <a:lnSpc>
                <a:spcPct val="100000"/>
              </a:lnSpc>
              <a:spcBef>
                <a:spcPts val="0"/>
              </a:spcBef>
              <a:spcAft>
                <a:spcPts val="0"/>
              </a:spcAft>
              <a:buSzPts val="1200"/>
              <a:buAutoNum type="arabicPeriod" startAt="10"/>
            </a:pPr>
            <a:r>
              <a:rPr lang="en" sz="1200"/>
              <a:t>Home travelers using </a:t>
            </a:r>
            <a:r>
              <a:rPr lang="en" sz="1200" b="1"/>
              <a:t>HOME TRAVELERS</a:t>
            </a:r>
            <a:r>
              <a:rPr lang="en" sz="1200"/>
              <a:t> button.</a:t>
            </a:r>
            <a:endParaRPr sz="1200"/>
          </a:p>
          <a:p>
            <a:pPr marL="457200" lvl="0" indent="-304800" algn="l" rtl="0">
              <a:lnSpc>
                <a:spcPct val="100000"/>
              </a:lnSpc>
              <a:spcBef>
                <a:spcPts val="0"/>
              </a:spcBef>
              <a:spcAft>
                <a:spcPts val="0"/>
              </a:spcAft>
              <a:buSzPts val="1200"/>
              <a:buAutoNum type="arabicPeriod" startAt="10"/>
            </a:pPr>
            <a:r>
              <a:rPr lang="en" sz="1200"/>
              <a:t>Anneal in the oven for 2 hours at 185° C.</a:t>
            </a:r>
            <a:endParaRPr sz="1200"/>
          </a:p>
          <a:p>
            <a:pPr marL="457200" lvl="0" indent="-304800" algn="l" rtl="0">
              <a:lnSpc>
                <a:spcPct val="100000"/>
              </a:lnSpc>
              <a:spcBef>
                <a:spcPts val="0"/>
              </a:spcBef>
              <a:spcAft>
                <a:spcPts val="0"/>
              </a:spcAft>
              <a:buSzPts val="1200"/>
              <a:buAutoNum type="arabicPeriod" startAt="10"/>
            </a:pPr>
            <a:r>
              <a:rPr lang="en" sz="1200"/>
              <a:t>Untwist loops and cut guide wire and begin to manually unwind it at the top of the TCA.</a:t>
            </a:r>
            <a:endParaRPr sz="1200"/>
          </a:p>
          <a:p>
            <a:pPr marL="457200" lvl="0" indent="-304800" algn="l" rtl="0">
              <a:lnSpc>
                <a:spcPct val="100000"/>
              </a:lnSpc>
              <a:spcBef>
                <a:spcPts val="0"/>
              </a:spcBef>
              <a:spcAft>
                <a:spcPts val="0"/>
              </a:spcAft>
              <a:buSzPts val="1200"/>
              <a:buAutoNum type="arabicPeriod" startAt="10"/>
            </a:pPr>
            <a:r>
              <a:rPr lang="en" sz="1200"/>
              <a:t>Attach to mandrel motors and while holding the unwound end of the guide wire, at </a:t>
            </a:r>
            <a:r>
              <a:rPr lang="en" sz="1200" b="1"/>
              <a:t>MEDIUM</a:t>
            </a:r>
            <a:r>
              <a:rPr lang="en" sz="1200"/>
              <a:t> speed push </a:t>
            </a:r>
            <a:r>
              <a:rPr lang="en" sz="1200" b="1"/>
              <a:t>MANDREL ONLY</a:t>
            </a:r>
            <a:r>
              <a:rPr lang="en" sz="1200"/>
              <a:t> button to unwind guide wire. </a:t>
            </a:r>
            <a:endParaRPr sz="1200"/>
          </a:p>
          <a:p>
            <a:pPr marL="457200" lvl="0" indent="-304800" algn="l" rtl="0">
              <a:lnSpc>
                <a:spcPct val="100000"/>
              </a:lnSpc>
              <a:spcBef>
                <a:spcPts val="0"/>
              </a:spcBef>
              <a:spcAft>
                <a:spcPts val="0"/>
              </a:spcAft>
              <a:buSzPts val="1200"/>
              <a:buAutoNum type="arabicPeriod" startAt="10"/>
            </a:pPr>
            <a:r>
              <a:rPr lang="en" sz="1200"/>
              <a:t>Remove from machine, cut ends and pull mandrel core out of TCA.</a:t>
            </a:r>
            <a:endParaRPr sz="1200"/>
          </a:p>
        </p:txBody>
      </p:sp>
      <p:pic>
        <p:nvPicPr>
          <p:cNvPr id="76" name="Google Shape;76;p16"/>
          <p:cNvPicPr preferRelativeResize="0"/>
          <p:nvPr/>
        </p:nvPicPr>
        <p:blipFill rotWithShape="1">
          <a:blip r:embed="rId3">
            <a:alphaModFix amt="64000"/>
          </a:blip>
          <a:srcRect l="-2438" b="3929"/>
          <a:stretch/>
        </p:blipFill>
        <p:spPr>
          <a:xfrm>
            <a:off x="7801625" y="0"/>
            <a:ext cx="1342375" cy="621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06"/>
        <p:cNvGrpSpPr/>
        <p:nvPr/>
      </p:nvGrpSpPr>
      <p:grpSpPr>
        <a:xfrm>
          <a:off x="0" y="0"/>
          <a:ext cx="0" cy="0"/>
          <a:chOff x="0" y="0"/>
          <a:chExt cx="0" cy="0"/>
        </a:xfrm>
      </p:grpSpPr>
      <p:pic>
        <p:nvPicPr>
          <p:cNvPr id="107" name="Google Shape;107;p18"/>
          <p:cNvPicPr preferRelativeResize="0"/>
          <p:nvPr/>
        </p:nvPicPr>
        <p:blipFill rotWithShape="1">
          <a:blip r:embed="rId3">
            <a:alphaModFix amt="64000"/>
          </a:blip>
          <a:srcRect l="-2438" b="3929"/>
          <a:stretch/>
        </p:blipFill>
        <p:spPr>
          <a:xfrm>
            <a:off x="7801625" y="0"/>
            <a:ext cx="1342375" cy="621950"/>
          </a:xfrm>
          <a:prstGeom prst="rect">
            <a:avLst/>
          </a:prstGeom>
          <a:noFill/>
          <a:ln>
            <a:noFill/>
          </a:ln>
        </p:spPr>
      </p:pic>
      <p:sp>
        <p:nvSpPr>
          <p:cNvPr id="108" name="Google Shape;108;p18"/>
          <p:cNvSpPr txBox="1"/>
          <p:nvPr/>
        </p:nvSpPr>
        <p:spPr>
          <a:xfrm>
            <a:off x="648800" y="551150"/>
            <a:ext cx="3873600" cy="3608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lt2"/>
                </a:solidFill>
              </a:rPr>
              <a:t>Updated code for the TCA machine can be found here:</a:t>
            </a:r>
            <a:endParaRPr sz="1200">
              <a:solidFill>
                <a:schemeClr val="lt2"/>
              </a:solidFill>
            </a:endParaRPr>
          </a:p>
          <a:p>
            <a:pPr marL="0" lvl="0" indent="0" algn="l" rtl="0">
              <a:lnSpc>
                <a:spcPct val="115000"/>
              </a:lnSpc>
              <a:spcBef>
                <a:spcPts val="1600"/>
              </a:spcBef>
              <a:spcAft>
                <a:spcPts val="0"/>
              </a:spcAft>
              <a:buNone/>
            </a:pPr>
            <a:r>
              <a:rPr lang="en" sz="1100" u="sng">
                <a:solidFill>
                  <a:schemeClr val="hlink"/>
                </a:solidFill>
                <a:hlinkClick r:id="rId4"/>
              </a:rPr>
              <a:t>https://github.com/bztighe/Arduino-Code/tree/master/TCA%20Machine</a:t>
            </a:r>
            <a:r>
              <a:rPr lang="en" sz="1200">
                <a:solidFill>
                  <a:schemeClr val="lt2"/>
                </a:solidFill>
              </a:rPr>
              <a:t> </a:t>
            </a:r>
            <a:endParaRPr sz="1200">
              <a:solidFill>
                <a:schemeClr val="lt2"/>
              </a:solidFill>
            </a:endParaRPr>
          </a:p>
          <a:p>
            <a:pPr marL="0" lvl="0" indent="0" algn="l" rtl="0">
              <a:lnSpc>
                <a:spcPct val="115000"/>
              </a:lnSpc>
              <a:spcBef>
                <a:spcPts val="1600"/>
              </a:spcBef>
              <a:spcAft>
                <a:spcPts val="0"/>
              </a:spcAft>
              <a:buNone/>
            </a:pPr>
            <a:r>
              <a:rPr lang="en" sz="1200">
                <a:solidFill>
                  <a:schemeClr val="lt2"/>
                </a:solidFill>
              </a:rPr>
              <a:t>Additional resources including Excel book with parts list, wiring diagrams, length/ step calculator, etc:</a:t>
            </a:r>
            <a:endParaRPr sz="1200">
              <a:solidFill>
                <a:schemeClr val="lt2"/>
              </a:solidFill>
            </a:endParaRPr>
          </a:p>
          <a:p>
            <a:pPr marL="0" lvl="0" indent="0" algn="l" rtl="0">
              <a:lnSpc>
                <a:spcPct val="115000"/>
              </a:lnSpc>
              <a:spcBef>
                <a:spcPts val="1600"/>
              </a:spcBef>
              <a:spcAft>
                <a:spcPts val="0"/>
              </a:spcAft>
              <a:buNone/>
            </a:pPr>
            <a:r>
              <a:rPr lang="en" sz="1100" u="sng">
                <a:solidFill>
                  <a:schemeClr val="hlink"/>
                </a:solidFill>
                <a:hlinkClick r:id="rId5"/>
              </a:rPr>
              <a:t>https://drive.google.com/drive/folders/1GMNalh82XPEKqc4Yx6E1d4W8H_9g_3dO</a:t>
            </a:r>
            <a:endParaRPr sz="1200">
              <a:solidFill>
                <a:schemeClr val="lt2"/>
              </a:solidFill>
            </a:endParaRPr>
          </a:p>
          <a:p>
            <a:pPr marL="0" lvl="0" indent="0" algn="l" rtl="0">
              <a:lnSpc>
                <a:spcPct val="115000"/>
              </a:lnSpc>
              <a:spcBef>
                <a:spcPts val="1600"/>
              </a:spcBef>
              <a:spcAft>
                <a:spcPts val="0"/>
              </a:spcAft>
              <a:buNone/>
            </a:pPr>
            <a:r>
              <a:rPr lang="en" sz="1200">
                <a:solidFill>
                  <a:schemeClr val="lt2"/>
                </a:solidFill>
              </a:rPr>
              <a:t>More information about Dr. Jianguo Zhao and the Adaptive Robotic Laboratory can be found here:</a:t>
            </a:r>
            <a:endParaRPr sz="1200">
              <a:solidFill>
                <a:schemeClr val="lt2"/>
              </a:solidFill>
            </a:endParaRPr>
          </a:p>
          <a:p>
            <a:pPr marL="0" lvl="0" indent="0" algn="l" rtl="0">
              <a:lnSpc>
                <a:spcPct val="115000"/>
              </a:lnSpc>
              <a:spcBef>
                <a:spcPts val="1600"/>
              </a:spcBef>
              <a:spcAft>
                <a:spcPts val="0"/>
              </a:spcAft>
              <a:buNone/>
            </a:pPr>
            <a:r>
              <a:rPr lang="en" sz="1200" u="sng">
                <a:solidFill>
                  <a:schemeClr val="hlink"/>
                </a:solidFill>
                <a:hlinkClick r:id="rId6"/>
              </a:rPr>
              <a:t>https://www.engr.colostate.edu/~zhao/</a:t>
            </a:r>
            <a:endParaRPr sz="1200">
              <a:solidFill>
                <a:schemeClr val="lt2"/>
              </a:solidFill>
            </a:endParaRPr>
          </a:p>
          <a:p>
            <a:pPr marL="914400" lvl="0" indent="0" algn="l" rtl="0">
              <a:lnSpc>
                <a:spcPct val="115000"/>
              </a:lnSpc>
              <a:spcBef>
                <a:spcPts val="1600"/>
              </a:spcBef>
              <a:spcAft>
                <a:spcPts val="1600"/>
              </a:spcAft>
              <a:buNone/>
            </a:pPr>
            <a:endParaRPr sz="1200">
              <a:solidFill>
                <a:schemeClr val="lt2"/>
              </a:solidFill>
            </a:endParaRPr>
          </a:p>
        </p:txBody>
      </p:sp>
      <p:sp>
        <p:nvSpPr>
          <p:cNvPr id="109" name="Google Shape;109;p18"/>
          <p:cNvSpPr txBox="1"/>
          <p:nvPr/>
        </p:nvSpPr>
        <p:spPr>
          <a:xfrm>
            <a:off x="495250" y="4605900"/>
            <a:ext cx="8284800" cy="537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800">
                <a:solidFill>
                  <a:schemeClr val="lt2"/>
                </a:solidFill>
              </a:rPr>
              <a:t>All of the content of this video is property of Dr. Jianguo Zhao and the Adaptive Robotics Laboratory at Colorado State University. Unauthorized use, replication, or distribution of this video or any of the content therein without direct and written consent from its owner is strictly prohibited.</a:t>
            </a:r>
            <a:r>
              <a:rPr lang="en" sz="1000">
                <a:solidFill>
                  <a:schemeClr val="lt2"/>
                </a:solidFill>
              </a:rPr>
              <a:t> </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3"/>
        <p:cNvGrpSpPr/>
        <p:nvPr/>
      </p:nvGrpSpPr>
      <p:grpSpPr>
        <a:xfrm>
          <a:off x="0" y="0"/>
          <a:ext cx="0" cy="0"/>
          <a:chOff x="0" y="0"/>
          <a:chExt cx="0" cy="0"/>
        </a:xfrm>
      </p:grpSpPr>
      <p:pic>
        <p:nvPicPr>
          <p:cNvPr id="114" name="Google Shape;114;p19"/>
          <p:cNvPicPr preferRelativeResize="0"/>
          <p:nvPr/>
        </p:nvPicPr>
        <p:blipFill rotWithShape="1">
          <a:blip r:embed="rId3">
            <a:alphaModFix amt="64000"/>
          </a:blip>
          <a:srcRect/>
          <a:stretch/>
        </p:blipFill>
        <p:spPr>
          <a:xfrm>
            <a:off x="867663" y="679175"/>
            <a:ext cx="7408675" cy="3660050"/>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F9ECD9461F20468B2D0C2D97487034" ma:contentTypeVersion="15" ma:contentTypeDescription="Create a new document." ma:contentTypeScope="" ma:versionID="0b6077a3787143ecc09c2e9fcfc52a86">
  <xsd:schema xmlns:xsd="http://www.w3.org/2001/XMLSchema" xmlns:xs="http://www.w3.org/2001/XMLSchema" xmlns:p="http://schemas.microsoft.com/office/2006/metadata/properties" xmlns:ns2="ceb93287-5c15-4fe9-beca-1fa5f737ede9" xmlns:ns3="fb0406e1-cf5e-4919-8d68-04acccd2c754" targetNamespace="http://schemas.microsoft.com/office/2006/metadata/properties" ma:root="true" ma:fieldsID="9304bd09b12663728daeb398f7ff2db4" ns2:_="" ns3:_="">
    <xsd:import namespace="ceb93287-5c15-4fe9-beca-1fa5f737ede9"/>
    <xsd:import namespace="fb0406e1-cf5e-4919-8d68-04acccd2c75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3:SharedWithUsers" minOccurs="0"/>
                <xsd:element ref="ns3:SharedWithDetails" minOccurs="0"/>
                <xsd:element ref="ns2:MediaServiceLocation"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b93287-5c15-4fe9-beca-1fa5f737ed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Location" ma:index="18" nillable="true" ma:displayName="Location" ma:indexed="true" ma:internalName="MediaServiceLocatio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ba7718bf-da1f-4f11-8a5d-37be31d8011b"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406e1-cf5e-4919-8d68-04acccd2c75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157630b5-5f71-4aac-9c12-f4d5add27e74}" ma:internalName="TaxCatchAll" ma:showField="CatchAllData" ma:web="fb0406e1-cf5e-4919-8d68-04acccd2c75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66C8B6-6A7E-4E29-BE7A-1C862D126D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b93287-5c15-4fe9-beca-1fa5f737ede9"/>
    <ds:schemaRef ds:uri="fb0406e1-cf5e-4919-8d68-04acccd2c7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18F2394-8A2D-4870-8C7C-74A3EE20E45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619</Words>
  <Application>Microsoft Office PowerPoint</Application>
  <PresentationFormat>On-screen Show (16:9)</PresentationFormat>
  <Paragraphs>45</Paragraphs>
  <Slides>6</Slides>
  <Notes>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Arial</vt:lpstr>
      <vt:lpstr>Simple Dark</vt:lpstr>
      <vt:lpstr>PowerPoint Presentation</vt:lpstr>
      <vt:lpstr>TCA Manufacturing</vt:lpstr>
      <vt:lpstr>Twisted Coil Actuator </vt:lpstr>
      <vt:lpstr>STEPS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Siva Surya Venkat Busi (Student)</cp:lastModifiedBy>
  <cp:revision>6</cp:revision>
  <dcterms:modified xsi:type="dcterms:W3CDTF">2024-11-12T21:17:54Z</dcterms:modified>
</cp:coreProperties>
</file>