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9"/>
  </p:handoutMasterIdLst>
  <p:sldIdLst>
    <p:sldId id="904" r:id="rId3"/>
    <p:sldId id="905" r:id="rId4"/>
    <p:sldId id="906" r:id="rId6"/>
    <p:sldId id="907" r:id="rId7"/>
    <p:sldId id="908" r:id="rId8"/>
    <p:sldId id="909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9" r:id="rId17"/>
    <p:sldId id="1042" r:id="rId18"/>
    <p:sldId id="917" r:id="rId19"/>
    <p:sldId id="918" r:id="rId20"/>
    <p:sldId id="920" r:id="rId21"/>
    <p:sldId id="921" r:id="rId22"/>
    <p:sldId id="922" r:id="rId23"/>
    <p:sldId id="924" r:id="rId24"/>
    <p:sldId id="923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3" r:id="rId34"/>
    <p:sldId id="934" r:id="rId35"/>
    <p:sldId id="952" r:id="rId36"/>
    <p:sldId id="953" r:id="rId37"/>
    <p:sldId id="954" r:id="rId38"/>
    <p:sldId id="955" r:id="rId39"/>
    <p:sldId id="959" r:id="rId40"/>
    <p:sldId id="956" r:id="rId41"/>
    <p:sldId id="957" r:id="rId42"/>
    <p:sldId id="958" r:id="rId43"/>
    <p:sldId id="960" r:id="rId44"/>
    <p:sldId id="962" r:id="rId45"/>
    <p:sldId id="961" r:id="rId46"/>
    <p:sldId id="963" r:id="rId47"/>
    <p:sldId id="964" r:id="rId48"/>
    <p:sldId id="965" r:id="rId49"/>
    <p:sldId id="966" r:id="rId50"/>
    <p:sldId id="967" r:id="rId51"/>
    <p:sldId id="968" r:id="rId52"/>
    <p:sldId id="969" r:id="rId53"/>
    <p:sldId id="971" r:id="rId54"/>
    <p:sldId id="970" r:id="rId55"/>
    <p:sldId id="972" r:id="rId56"/>
    <p:sldId id="973" r:id="rId57"/>
    <p:sldId id="974" r:id="rId58"/>
    <p:sldId id="975" r:id="rId59"/>
    <p:sldId id="976" r:id="rId60"/>
    <p:sldId id="977" r:id="rId61"/>
    <p:sldId id="978" r:id="rId62"/>
    <p:sldId id="979" r:id="rId63"/>
    <p:sldId id="980" r:id="rId64"/>
    <p:sldId id="982" r:id="rId65"/>
    <p:sldId id="981" r:id="rId66"/>
    <p:sldId id="983" r:id="rId67"/>
    <p:sldId id="984" r:id="rId68"/>
    <p:sldId id="985" r:id="rId69"/>
    <p:sldId id="986" r:id="rId70"/>
    <p:sldId id="987" r:id="rId71"/>
    <p:sldId id="988" r:id="rId72"/>
    <p:sldId id="989" r:id="rId73"/>
    <p:sldId id="990" r:id="rId74"/>
    <p:sldId id="991" r:id="rId75"/>
    <p:sldId id="992" r:id="rId76"/>
    <p:sldId id="993" r:id="rId77"/>
    <p:sldId id="994" r:id="rId78"/>
    <p:sldId id="995" r:id="rId79"/>
    <p:sldId id="996" r:id="rId80"/>
    <p:sldId id="997" r:id="rId81"/>
    <p:sldId id="998" r:id="rId82"/>
    <p:sldId id="999" r:id="rId83"/>
    <p:sldId id="1000" r:id="rId84"/>
    <p:sldId id="1003" r:id="rId85"/>
    <p:sldId id="1001" r:id="rId86"/>
    <p:sldId id="1002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2" r:id="rId96"/>
    <p:sldId id="1013" r:id="rId97"/>
    <p:sldId id="1014" r:id="rId98"/>
    <p:sldId id="1018" r:id="rId99"/>
    <p:sldId id="1019" r:id="rId100"/>
    <p:sldId id="1020" r:id="rId101"/>
    <p:sldId id="1021" r:id="rId102"/>
    <p:sldId id="1022" r:id="rId103"/>
    <p:sldId id="1023" r:id="rId104"/>
    <p:sldId id="1024" r:id="rId105"/>
    <p:sldId id="1025" r:id="rId106"/>
    <p:sldId id="1026" r:id="rId107"/>
    <p:sldId id="1027" r:id="rId108"/>
    <p:sldId id="1028" r:id="rId109"/>
    <p:sldId id="1029" r:id="rId110"/>
    <p:sldId id="1030" r:id="rId111"/>
    <p:sldId id="1031" r:id="rId112"/>
    <p:sldId id="1032" r:id="rId113"/>
    <p:sldId id="1033" r:id="rId114"/>
    <p:sldId id="1034" r:id="rId115"/>
    <p:sldId id="1035" r:id="rId116"/>
    <p:sldId id="1036" r:id="rId117"/>
    <p:sldId id="1037" r:id="rId118"/>
    <p:sldId id="1038" r:id="rId119"/>
    <p:sldId id="1043" r:id="rId120"/>
    <p:sldId id="1039" r:id="rId121"/>
    <p:sldId id="1040" r:id="rId122"/>
    <p:sldId id="1041" r:id="rId123"/>
    <p:sldId id="1044" r:id="rId124"/>
    <p:sldId id="1045" r:id="rId125"/>
    <p:sldId id="1046" r:id="rId126"/>
    <p:sldId id="1151" r:id="rId127"/>
    <p:sldId id="1152" r:id="rId128"/>
    <p:sldId id="1153" r:id="rId129"/>
    <p:sldId id="1154" r:id="rId130"/>
    <p:sldId id="1155" r:id="rId131"/>
    <p:sldId id="1156" r:id="rId132"/>
    <p:sldId id="1157" r:id="rId133"/>
    <p:sldId id="1158" r:id="rId134"/>
    <p:sldId id="1159" r:id="rId135"/>
    <p:sldId id="1160" r:id="rId136"/>
    <p:sldId id="1161" r:id="rId137"/>
    <p:sldId id="1162" r:id="rId138"/>
    <p:sldId id="1163" r:id="rId139"/>
    <p:sldId id="1164" r:id="rId140"/>
    <p:sldId id="1165" r:id="rId141"/>
    <p:sldId id="1166" r:id="rId142"/>
    <p:sldId id="1168" r:id="rId143"/>
    <p:sldId id="1169" r:id="rId144"/>
    <p:sldId id="1167" r:id="rId145"/>
    <p:sldId id="1170" r:id="rId146"/>
    <p:sldId id="1171" r:id="rId147"/>
    <p:sldId id="1172" r:id="rId148"/>
    <p:sldId id="1173" r:id="rId149"/>
    <p:sldId id="1174" r:id="rId150"/>
    <p:sldId id="1175" r:id="rId151"/>
    <p:sldId id="1176" r:id="rId152"/>
    <p:sldId id="1177" r:id="rId153"/>
    <p:sldId id="1178" r:id="rId154"/>
    <p:sldId id="1179" r:id="rId155"/>
    <p:sldId id="1180" r:id="rId156"/>
    <p:sldId id="1181" r:id="rId157"/>
    <p:sldId id="1182" r:id="rId158"/>
    <p:sldId id="1183" r:id="rId159"/>
    <p:sldId id="1184" r:id="rId160"/>
    <p:sldId id="1185" r:id="rId161"/>
    <p:sldId id="1186" r:id="rId162"/>
    <p:sldId id="1187" r:id="rId163"/>
    <p:sldId id="1188" r:id="rId164"/>
    <p:sldId id="1189" r:id="rId165"/>
    <p:sldId id="1190" r:id="rId166"/>
    <p:sldId id="1191" r:id="rId167"/>
    <p:sldId id="1192" r:id="rId168"/>
    <p:sldId id="1193" r:id="rId169"/>
    <p:sldId id="1194" r:id="rId170"/>
    <p:sldId id="1196" r:id="rId171"/>
    <p:sldId id="1197" r:id="rId172"/>
    <p:sldId id="1198" r:id="rId173"/>
    <p:sldId id="1199" r:id="rId174"/>
    <p:sldId id="1201" r:id="rId175"/>
    <p:sldId id="1200" r:id="rId176"/>
    <p:sldId id="1202" r:id="rId177"/>
    <p:sldId id="1203" r:id="rId178"/>
    <p:sldId id="1204" r:id="rId179"/>
    <p:sldId id="1205" r:id="rId180"/>
    <p:sldId id="1206" r:id="rId181"/>
    <p:sldId id="1207" r:id="rId182"/>
    <p:sldId id="1208" r:id="rId183"/>
    <p:sldId id="1209" r:id="rId184"/>
    <p:sldId id="1210" r:id="rId185"/>
    <p:sldId id="1211" r:id="rId186"/>
    <p:sldId id="1212" r:id="rId187"/>
    <p:sldId id="1213" r:id="rId188"/>
    <p:sldId id="1214" r:id="rId189"/>
    <p:sldId id="1215" r:id="rId190"/>
    <p:sldId id="1216" r:id="rId191"/>
    <p:sldId id="1217" r:id="rId192"/>
    <p:sldId id="1218" r:id="rId193"/>
    <p:sldId id="1219" r:id="rId194"/>
    <p:sldId id="1220" r:id="rId195"/>
    <p:sldId id="1221" r:id="rId196"/>
    <p:sldId id="1222" r:id="rId197"/>
    <p:sldId id="1223" r:id="rId198"/>
    <p:sldId id="1224" r:id="rId199"/>
    <p:sldId id="1225" r:id="rId200"/>
    <p:sldId id="1226" r:id="rId201"/>
    <p:sldId id="1227" r:id="rId202"/>
    <p:sldId id="1228" r:id="rId203"/>
    <p:sldId id="1229" r:id="rId204"/>
    <p:sldId id="1230" r:id="rId205"/>
    <p:sldId id="1231" r:id="rId206"/>
    <p:sldId id="1232" r:id="rId207"/>
    <p:sldId id="1233" r:id="rId208"/>
    <p:sldId id="1234" r:id="rId209"/>
    <p:sldId id="1235" r:id="rId210"/>
    <p:sldId id="1236" r:id="rId211"/>
    <p:sldId id="1237" r:id="rId212"/>
    <p:sldId id="1238" r:id="rId213"/>
    <p:sldId id="1239" r:id="rId214"/>
    <p:sldId id="1240" r:id="rId215"/>
    <p:sldId id="1241" r:id="rId216"/>
    <p:sldId id="1242" r:id="rId217"/>
    <p:sldId id="1243" r:id="rId218"/>
    <p:sldId id="1244" r:id="rId219"/>
    <p:sldId id="1245" r:id="rId220"/>
    <p:sldId id="1246" r:id="rId221"/>
    <p:sldId id="1247" r:id="rId222"/>
    <p:sldId id="1250" r:id="rId223"/>
    <p:sldId id="1251" r:id="rId224"/>
    <p:sldId id="1248" r:id="rId225"/>
    <p:sldId id="1249" r:id="rId226"/>
    <p:sldId id="1252" r:id="rId227"/>
    <p:sldId id="1253" r:id="rId228"/>
    <p:sldId id="1254" r:id="rId229"/>
    <p:sldId id="1255" r:id="rId230"/>
    <p:sldId id="1256" r:id="rId231"/>
    <p:sldId id="1257" r:id="rId232"/>
    <p:sldId id="1258" r:id="rId233"/>
    <p:sldId id="1259" r:id="rId234"/>
    <p:sldId id="1260" r:id="rId235"/>
    <p:sldId id="1261" r:id="rId236"/>
    <p:sldId id="1262" r:id="rId237"/>
    <p:sldId id="1263" r:id="rId238"/>
    <p:sldId id="1264" r:id="rId239"/>
    <p:sldId id="1265" r:id="rId240"/>
    <p:sldId id="1266" r:id="rId241"/>
    <p:sldId id="1267" r:id="rId242"/>
    <p:sldId id="1268" r:id="rId243"/>
    <p:sldId id="1269" r:id="rId244"/>
    <p:sldId id="1270" r:id="rId245"/>
    <p:sldId id="1271" r:id="rId246"/>
    <p:sldId id="1272" r:id="rId247"/>
    <p:sldId id="1273" r:id="rId248"/>
    <p:sldId id="1274" r:id="rId249"/>
    <p:sldId id="1275" r:id="rId250"/>
    <p:sldId id="1276" r:id="rId251"/>
    <p:sldId id="1277" r:id="rId252"/>
    <p:sldId id="1278" r:id="rId253"/>
    <p:sldId id="1279" r:id="rId254"/>
    <p:sldId id="1280" r:id="rId255"/>
    <p:sldId id="1283" r:id="rId256"/>
    <p:sldId id="1284" r:id="rId257"/>
    <p:sldId id="1285" r:id="rId258"/>
    <p:sldId id="1286" r:id="rId259"/>
    <p:sldId id="1287" r:id="rId260"/>
    <p:sldId id="1288" r:id="rId261"/>
    <p:sldId id="1289" r:id="rId262"/>
    <p:sldId id="1290" r:id="rId263"/>
    <p:sldId id="1291" r:id="rId264"/>
    <p:sldId id="1292" r:id="rId265"/>
    <p:sldId id="1293" r:id="rId266"/>
    <p:sldId id="1294" r:id="rId267"/>
    <p:sldId id="1295" r:id="rId268"/>
    <p:sldId id="1296" r:id="rId269"/>
    <p:sldId id="1297" r:id="rId270"/>
    <p:sldId id="1298" r:id="rId271"/>
    <p:sldId id="1299" r:id="rId272"/>
    <p:sldId id="1300" r:id="rId273"/>
    <p:sldId id="1301" r:id="rId274"/>
    <p:sldId id="1302" r:id="rId275"/>
    <p:sldId id="1303" r:id="rId276"/>
    <p:sldId id="1304" r:id="rId277"/>
    <p:sldId id="1305" r:id="rId278"/>
    <p:sldId id="1306" r:id="rId279"/>
    <p:sldId id="1307" r:id="rId280"/>
    <p:sldId id="1308" r:id="rId281"/>
    <p:sldId id="1309" r:id="rId282"/>
    <p:sldId id="1310" r:id="rId283"/>
    <p:sldId id="1311" r:id="rId284"/>
    <p:sldId id="1312" r:id="rId285"/>
    <p:sldId id="1313" r:id="rId286"/>
    <p:sldId id="1314" r:id="rId287"/>
    <p:sldId id="1315" r:id="rId288"/>
    <p:sldId id="1316" r:id="rId289"/>
    <p:sldId id="1317" r:id="rId290"/>
    <p:sldId id="1318" r:id="rId291"/>
    <p:sldId id="1319" r:id="rId292"/>
    <p:sldId id="1320" r:id="rId293"/>
    <p:sldId id="1321" r:id="rId294"/>
    <p:sldId id="1322" r:id="rId295"/>
    <p:sldId id="1323" r:id="rId296"/>
    <p:sldId id="1325" r:id="rId297"/>
    <p:sldId id="1326" r:id="rId298"/>
    <p:sldId id="1327" r:id="rId299"/>
    <p:sldId id="1329" r:id="rId300"/>
    <p:sldId id="1330" r:id="rId301"/>
    <p:sldId id="1328" r:id="rId302"/>
    <p:sldId id="1331" r:id="rId303"/>
    <p:sldId id="1332" r:id="rId304"/>
    <p:sldId id="1334" r:id="rId305"/>
    <p:sldId id="1340" r:id="rId306"/>
    <p:sldId id="1335" r:id="rId307"/>
    <p:sldId id="1336" r:id="rId308"/>
    <p:sldId id="1337" r:id="rId309"/>
    <p:sldId id="1338" r:id="rId310"/>
    <p:sldId id="1350" r:id="rId311"/>
    <p:sldId id="1351" r:id="rId312"/>
    <p:sldId id="1339" r:id="rId313"/>
    <p:sldId id="1346" r:id="rId314"/>
    <p:sldId id="1352" r:id="rId315"/>
    <p:sldId id="1347" r:id="rId316"/>
    <p:sldId id="1349" r:id="rId317"/>
    <p:sldId id="1353" r:id="rId3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  <a:srgbClr val="1C1C1C"/>
    <a:srgbClr val="5B9BD5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19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2" Type="http://schemas.openxmlformats.org/officeDocument/2006/relationships/tableStyles" Target="tableStyles.xml"/><Relationship Id="rId321" Type="http://schemas.openxmlformats.org/officeDocument/2006/relationships/viewProps" Target="viewProps.xml"/><Relationship Id="rId320" Type="http://schemas.openxmlformats.org/officeDocument/2006/relationships/presProps" Target="presProps.xml"/><Relationship Id="rId32" Type="http://schemas.openxmlformats.org/officeDocument/2006/relationships/slide" Target="slides/slide29.xml"/><Relationship Id="rId319" Type="http://schemas.openxmlformats.org/officeDocument/2006/relationships/handoutMaster" Target="handoutMasters/handoutMaster1.xml"/><Relationship Id="rId318" Type="http://schemas.openxmlformats.org/officeDocument/2006/relationships/slide" Target="slides/slide315.xml"/><Relationship Id="rId317" Type="http://schemas.openxmlformats.org/officeDocument/2006/relationships/slide" Target="slides/slide314.xml"/><Relationship Id="rId316" Type="http://schemas.openxmlformats.org/officeDocument/2006/relationships/slide" Target="slides/slide313.xml"/><Relationship Id="rId315" Type="http://schemas.openxmlformats.org/officeDocument/2006/relationships/slide" Target="slides/slide312.xml"/><Relationship Id="rId314" Type="http://schemas.openxmlformats.org/officeDocument/2006/relationships/slide" Target="slides/slide311.xml"/><Relationship Id="rId313" Type="http://schemas.openxmlformats.org/officeDocument/2006/relationships/slide" Target="slides/slide310.xml"/><Relationship Id="rId312" Type="http://schemas.openxmlformats.org/officeDocument/2006/relationships/slide" Target="slides/slide309.xml"/><Relationship Id="rId311" Type="http://schemas.openxmlformats.org/officeDocument/2006/relationships/slide" Target="slides/slide308.xml"/><Relationship Id="rId310" Type="http://schemas.openxmlformats.org/officeDocument/2006/relationships/slide" Target="slides/slide307.xml"/><Relationship Id="rId31" Type="http://schemas.openxmlformats.org/officeDocument/2006/relationships/slide" Target="slides/slide28.xml"/><Relationship Id="rId309" Type="http://schemas.openxmlformats.org/officeDocument/2006/relationships/slide" Target="slides/slide306.xml"/><Relationship Id="rId308" Type="http://schemas.openxmlformats.org/officeDocument/2006/relationships/slide" Target="slides/slide305.xml"/><Relationship Id="rId307" Type="http://schemas.openxmlformats.org/officeDocument/2006/relationships/slide" Target="slides/slide304.xml"/><Relationship Id="rId306" Type="http://schemas.openxmlformats.org/officeDocument/2006/relationships/slide" Target="slides/slide303.xml"/><Relationship Id="rId305" Type="http://schemas.openxmlformats.org/officeDocument/2006/relationships/slide" Target="slides/slide302.xml"/><Relationship Id="rId304" Type="http://schemas.openxmlformats.org/officeDocument/2006/relationships/slide" Target="slides/slide301.xml"/><Relationship Id="rId303" Type="http://schemas.openxmlformats.org/officeDocument/2006/relationships/slide" Target="slides/slide300.xml"/><Relationship Id="rId302" Type="http://schemas.openxmlformats.org/officeDocument/2006/relationships/slide" Target="slides/slide299.xml"/><Relationship Id="rId301" Type="http://schemas.openxmlformats.org/officeDocument/2006/relationships/slide" Target="slides/slide298.xml"/><Relationship Id="rId300" Type="http://schemas.openxmlformats.org/officeDocument/2006/relationships/slide" Target="slides/slide297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9" Type="http://schemas.openxmlformats.org/officeDocument/2006/relationships/slide" Target="slides/slide296.xml"/><Relationship Id="rId298" Type="http://schemas.openxmlformats.org/officeDocument/2006/relationships/slide" Target="slides/slide295.xml"/><Relationship Id="rId297" Type="http://schemas.openxmlformats.org/officeDocument/2006/relationships/slide" Target="slides/slide294.xml"/><Relationship Id="rId296" Type="http://schemas.openxmlformats.org/officeDocument/2006/relationships/slide" Target="slides/slide293.xml"/><Relationship Id="rId295" Type="http://schemas.openxmlformats.org/officeDocument/2006/relationships/slide" Target="slides/slide292.xml"/><Relationship Id="rId294" Type="http://schemas.openxmlformats.org/officeDocument/2006/relationships/slide" Target="slides/slide291.xml"/><Relationship Id="rId293" Type="http://schemas.openxmlformats.org/officeDocument/2006/relationships/slide" Target="slides/slide290.xml"/><Relationship Id="rId292" Type="http://schemas.openxmlformats.org/officeDocument/2006/relationships/slide" Target="slides/slide289.xml"/><Relationship Id="rId291" Type="http://schemas.openxmlformats.org/officeDocument/2006/relationships/slide" Target="slides/slide288.xml"/><Relationship Id="rId290" Type="http://schemas.openxmlformats.org/officeDocument/2006/relationships/slide" Target="slides/slide287.xml"/><Relationship Id="rId29" Type="http://schemas.openxmlformats.org/officeDocument/2006/relationships/slide" Target="slides/slide26.xml"/><Relationship Id="rId289" Type="http://schemas.openxmlformats.org/officeDocument/2006/relationships/slide" Target="slides/slide286.xml"/><Relationship Id="rId288" Type="http://schemas.openxmlformats.org/officeDocument/2006/relationships/slide" Target="slides/slide285.xml"/><Relationship Id="rId287" Type="http://schemas.openxmlformats.org/officeDocument/2006/relationships/slide" Target="slides/slide284.xml"/><Relationship Id="rId286" Type="http://schemas.openxmlformats.org/officeDocument/2006/relationships/slide" Target="slides/slide283.xml"/><Relationship Id="rId285" Type="http://schemas.openxmlformats.org/officeDocument/2006/relationships/slide" Target="slides/slide282.xml"/><Relationship Id="rId284" Type="http://schemas.openxmlformats.org/officeDocument/2006/relationships/slide" Target="slides/slide281.xml"/><Relationship Id="rId283" Type="http://schemas.openxmlformats.org/officeDocument/2006/relationships/slide" Target="slides/slide280.xml"/><Relationship Id="rId282" Type="http://schemas.openxmlformats.org/officeDocument/2006/relationships/slide" Target="slides/slide279.xml"/><Relationship Id="rId281" Type="http://schemas.openxmlformats.org/officeDocument/2006/relationships/slide" Target="slides/slide278.xml"/><Relationship Id="rId280" Type="http://schemas.openxmlformats.org/officeDocument/2006/relationships/slide" Target="slides/slide277.xml"/><Relationship Id="rId28" Type="http://schemas.openxmlformats.org/officeDocument/2006/relationships/slide" Target="slides/slide25.xml"/><Relationship Id="rId279" Type="http://schemas.openxmlformats.org/officeDocument/2006/relationships/slide" Target="slides/slide276.xml"/><Relationship Id="rId278" Type="http://schemas.openxmlformats.org/officeDocument/2006/relationships/slide" Target="slides/slide275.xml"/><Relationship Id="rId277" Type="http://schemas.openxmlformats.org/officeDocument/2006/relationships/slide" Target="slides/slide274.xml"/><Relationship Id="rId276" Type="http://schemas.openxmlformats.org/officeDocument/2006/relationships/slide" Target="slides/slide273.xml"/><Relationship Id="rId275" Type="http://schemas.openxmlformats.org/officeDocument/2006/relationships/slide" Target="slides/slide272.xml"/><Relationship Id="rId274" Type="http://schemas.openxmlformats.org/officeDocument/2006/relationships/slide" Target="slides/slide271.xml"/><Relationship Id="rId273" Type="http://schemas.openxmlformats.org/officeDocument/2006/relationships/slide" Target="slides/slide270.xml"/><Relationship Id="rId272" Type="http://schemas.openxmlformats.org/officeDocument/2006/relationships/slide" Target="slides/slide269.xml"/><Relationship Id="rId271" Type="http://schemas.openxmlformats.org/officeDocument/2006/relationships/slide" Target="slides/slide268.xml"/><Relationship Id="rId270" Type="http://schemas.openxmlformats.org/officeDocument/2006/relationships/slide" Target="slides/slide267.xml"/><Relationship Id="rId27" Type="http://schemas.openxmlformats.org/officeDocument/2006/relationships/slide" Target="slides/slide24.xml"/><Relationship Id="rId269" Type="http://schemas.openxmlformats.org/officeDocument/2006/relationships/slide" Target="slides/slide266.xml"/><Relationship Id="rId268" Type="http://schemas.openxmlformats.org/officeDocument/2006/relationships/slide" Target="slides/slide265.xml"/><Relationship Id="rId267" Type="http://schemas.openxmlformats.org/officeDocument/2006/relationships/slide" Target="slides/slide264.xml"/><Relationship Id="rId266" Type="http://schemas.openxmlformats.org/officeDocument/2006/relationships/slide" Target="slides/slide263.xml"/><Relationship Id="rId265" Type="http://schemas.openxmlformats.org/officeDocument/2006/relationships/slide" Target="slides/slide262.xml"/><Relationship Id="rId264" Type="http://schemas.openxmlformats.org/officeDocument/2006/relationships/slide" Target="slides/slide261.xml"/><Relationship Id="rId263" Type="http://schemas.openxmlformats.org/officeDocument/2006/relationships/slide" Target="slides/slide260.xml"/><Relationship Id="rId262" Type="http://schemas.openxmlformats.org/officeDocument/2006/relationships/slide" Target="slides/slide259.xml"/><Relationship Id="rId261" Type="http://schemas.openxmlformats.org/officeDocument/2006/relationships/slide" Target="slides/slide258.xml"/><Relationship Id="rId260" Type="http://schemas.openxmlformats.org/officeDocument/2006/relationships/slide" Target="slides/slide257.xml"/><Relationship Id="rId26" Type="http://schemas.openxmlformats.org/officeDocument/2006/relationships/slide" Target="slides/slide23.xml"/><Relationship Id="rId259" Type="http://schemas.openxmlformats.org/officeDocument/2006/relationships/slide" Target="slides/slide256.xml"/><Relationship Id="rId258" Type="http://schemas.openxmlformats.org/officeDocument/2006/relationships/slide" Target="slides/slide255.xml"/><Relationship Id="rId257" Type="http://schemas.openxmlformats.org/officeDocument/2006/relationships/slide" Target="slides/slide254.xml"/><Relationship Id="rId256" Type="http://schemas.openxmlformats.org/officeDocument/2006/relationships/slide" Target="slides/slide253.xml"/><Relationship Id="rId255" Type="http://schemas.openxmlformats.org/officeDocument/2006/relationships/slide" Target="slides/slide252.xml"/><Relationship Id="rId254" Type="http://schemas.openxmlformats.org/officeDocument/2006/relationships/slide" Target="slides/slide251.xml"/><Relationship Id="rId253" Type="http://schemas.openxmlformats.org/officeDocument/2006/relationships/slide" Target="slides/slide250.xml"/><Relationship Id="rId252" Type="http://schemas.openxmlformats.org/officeDocument/2006/relationships/slide" Target="slides/slide249.xml"/><Relationship Id="rId251" Type="http://schemas.openxmlformats.org/officeDocument/2006/relationships/slide" Target="slides/slide248.xml"/><Relationship Id="rId250" Type="http://schemas.openxmlformats.org/officeDocument/2006/relationships/slide" Target="slides/slide247.xml"/><Relationship Id="rId25" Type="http://schemas.openxmlformats.org/officeDocument/2006/relationships/slide" Target="slides/slide22.xml"/><Relationship Id="rId249" Type="http://schemas.openxmlformats.org/officeDocument/2006/relationships/slide" Target="slides/slide246.xml"/><Relationship Id="rId248" Type="http://schemas.openxmlformats.org/officeDocument/2006/relationships/slide" Target="slides/slide245.xml"/><Relationship Id="rId247" Type="http://schemas.openxmlformats.org/officeDocument/2006/relationships/slide" Target="slides/slide244.xml"/><Relationship Id="rId246" Type="http://schemas.openxmlformats.org/officeDocument/2006/relationships/slide" Target="slides/slide243.xml"/><Relationship Id="rId245" Type="http://schemas.openxmlformats.org/officeDocument/2006/relationships/slide" Target="slides/slide242.xml"/><Relationship Id="rId244" Type="http://schemas.openxmlformats.org/officeDocument/2006/relationships/slide" Target="slides/slide241.xml"/><Relationship Id="rId243" Type="http://schemas.openxmlformats.org/officeDocument/2006/relationships/slide" Target="slides/slide240.xml"/><Relationship Id="rId242" Type="http://schemas.openxmlformats.org/officeDocument/2006/relationships/slide" Target="slides/slide239.xml"/><Relationship Id="rId241" Type="http://schemas.openxmlformats.org/officeDocument/2006/relationships/slide" Target="slides/slide238.xml"/><Relationship Id="rId240" Type="http://schemas.openxmlformats.org/officeDocument/2006/relationships/slide" Target="slides/slide237.xml"/><Relationship Id="rId24" Type="http://schemas.openxmlformats.org/officeDocument/2006/relationships/slide" Target="slides/slide21.xml"/><Relationship Id="rId239" Type="http://schemas.openxmlformats.org/officeDocument/2006/relationships/slide" Target="slides/slide236.xml"/><Relationship Id="rId238" Type="http://schemas.openxmlformats.org/officeDocument/2006/relationships/slide" Target="slides/slide235.xml"/><Relationship Id="rId237" Type="http://schemas.openxmlformats.org/officeDocument/2006/relationships/slide" Target="slides/slide234.xml"/><Relationship Id="rId236" Type="http://schemas.openxmlformats.org/officeDocument/2006/relationships/slide" Target="slides/slide233.xml"/><Relationship Id="rId235" Type="http://schemas.openxmlformats.org/officeDocument/2006/relationships/slide" Target="slides/slide232.xml"/><Relationship Id="rId234" Type="http://schemas.openxmlformats.org/officeDocument/2006/relationships/slide" Target="slides/slide231.xml"/><Relationship Id="rId233" Type="http://schemas.openxmlformats.org/officeDocument/2006/relationships/slide" Target="slides/slide230.xml"/><Relationship Id="rId232" Type="http://schemas.openxmlformats.org/officeDocument/2006/relationships/slide" Target="slides/slide229.xml"/><Relationship Id="rId231" Type="http://schemas.openxmlformats.org/officeDocument/2006/relationships/slide" Target="slides/slide228.xml"/><Relationship Id="rId230" Type="http://schemas.openxmlformats.org/officeDocument/2006/relationships/slide" Target="slides/slide227.xml"/><Relationship Id="rId23" Type="http://schemas.openxmlformats.org/officeDocument/2006/relationships/slide" Target="slides/slide20.xml"/><Relationship Id="rId229" Type="http://schemas.openxmlformats.org/officeDocument/2006/relationships/slide" Target="slides/slide226.xml"/><Relationship Id="rId228" Type="http://schemas.openxmlformats.org/officeDocument/2006/relationships/slide" Target="slides/slide225.xml"/><Relationship Id="rId227" Type="http://schemas.openxmlformats.org/officeDocument/2006/relationships/slide" Target="slides/slide224.xml"/><Relationship Id="rId226" Type="http://schemas.openxmlformats.org/officeDocument/2006/relationships/slide" Target="slides/slide223.xml"/><Relationship Id="rId225" Type="http://schemas.openxmlformats.org/officeDocument/2006/relationships/slide" Target="slides/slide222.xml"/><Relationship Id="rId224" Type="http://schemas.openxmlformats.org/officeDocument/2006/relationships/slide" Target="slides/slide221.xml"/><Relationship Id="rId223" Type="http://schemas.openxmlformats.org/officeDocument/2006/relationships/slide" Target="slides/slide220.xml"/><Relationship Id="rId222" Type="http://schemas.openxmlformats.org/officeDocument/2006/relationships/slide" Target="slides/slide219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19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8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3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5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8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5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7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8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9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0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2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4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5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6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7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8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9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0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2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3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5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6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7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8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9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4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5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6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5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6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8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9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2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7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8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9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0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2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3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4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6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7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8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9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0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3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4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5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7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8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0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2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3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4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5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6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2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4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5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6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7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8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9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0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5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6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7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9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0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5925" y="214630"/>
            <a:ext cx="8312150" cy="951230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3273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3705" y="368935"/>
            <a:ext cx="8276590" cy="755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705" y="1281430"/>
            <a:ext cx="82765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l" defTabSz="914400" rtl="0" eaLnBrk="1" fontAlgn="ctr" latinLnBrk="0" hangingPunct="1">
        <a:spcBef>
          <a:spcPct val="0"/>
        </a:spcBef>
        <a:buFont typeface="+mj-lt"/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JAVA核心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文档注释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/**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开始，以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*/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结束；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加在类和方法开头，用于说明：作者，时间，版本，要实现的详细描述功能。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javadoc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工具，可以轻松将此文档注释转成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版本，程序员和学习者主要通过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帮助文档了解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文档注释不同于普通注释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(//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/*..*/)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，普通注释只供程序员交流学习，而文档注释能生成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版本文档。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toString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类重写了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方法，用一个字符串描述当前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对象表示的时间，格式如下：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 Feb 17 15:36:55 CST2015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734377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SimpleDateFormat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SimpleDateFormat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java.text.SimpleDateFormat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是一个以与语言环境有关的方式来格式化和解析的具体类。它允许进行格式化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、解析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和规范化；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SimpleDateFormat()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SimpleDateFormat(String parrern)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用给定的模式和默认语言环境的日期构造对象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final String format(Date date)	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 -&gt; String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Date parse(String source)	</a:t>
            </a:r>
            <a:r>
              <a:rPr lang="en-US" altLang="zh-CN" sz="222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-&gt; Date</a:t>
            </a:r>
            <a:endParaRPr lang="en-US" altLang="zh-CN" sz="222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SimpleDateFormat(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日期模式匹配字符：</a:t>
            </a:r>
            <a:endParaRPr lang="en-US" altLang="zh-CN" sz="222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35685" y="1809750"/>
          <a:ext cx="7693660" cy="48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50"/>
                <a:gridCol w="2288540"/>
                <a:gridCol w="4522470"/>
              </a:tblGrid>
              <a:tr h="455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字符</a:t>
                      </a:r>
                      <a:endParaRPr lang="zh-CN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yyyy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-2015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年；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yy-15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MM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-01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月；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dd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-06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日；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=6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星期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E-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星期日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(Sun)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AM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PM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标识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a-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下午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(PM)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小时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(24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小时制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 h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下午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HH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mm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ss-12:46:33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hh(a):mm:ss-12:47:23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小时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(12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小时制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>
                    <a:noFill/>
                  </a:tcPr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分钟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>
                    <a:noFill/>
                  </a:tcPr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</a:t>
                      </a:r>
                      <a:endParaRPr lang="en-US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秒</a:t>
                      </a:r>
                      <a:endParaRPr lang="zh-CN" sz="24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互转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testFormat(){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SimpleDateFormat format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SimpleDateFormat("yyyy-MM-dd HH:mm:ss");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date = new Date();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将当前时间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转换为格式化的字符串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dateStr = format.format(date);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22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互转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testParse(){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"2015-12-10";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SimpleDateFormat format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SimpleDateformat("yyyy-MM-dd");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格式化的时间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转成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时间格式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date = format.parse(str);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22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56806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Calendar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Calendar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简介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java.util.Calendar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类用于封装日历信息，其主要作用在于其方法可以对时间分量进行计算；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是抽象类，其具体子类针对不同国家的日历系统，其中应用最广泛的是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GregorianCalendar(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格林高丽历，即通用的阳历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，对应世界上绝大多数国家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地区使用的标准时间。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getInstance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类提供了一个类方法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getInstance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方法，以获得此类型的一个通用对象；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getInstance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方法返回一个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对象，其日历字段已由当前日期和时间格式化。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Calendar c = Calendar.getInstance();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getInstance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testGetInstance(){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 c = Calendar.getInstance();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输出当前对象所属的实际类型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System.out.println(c.getClass().getName());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//getTime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方法用于返回对应的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System.out.println(c.getTime());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GregorianCalendar gc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GregorianCalendar(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2014,Calendar.DECEMBER, 25);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System.out.println(c.getTime());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文档注释规范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/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文档注释表示类的范例：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/**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The &lt;code&gt; String &lt;/code&gt;... 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@author  Lee Boynton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@version 1.204, 06/09/06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@ses java.lang.StringBuffer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@since JDK1.0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*/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public final class String implements ....{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.. 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694805" y="2080895"/>
            <a:ext cx="2033270" cy="495300"/>
          </a:xfrm>
          <a:prstGeom prst="wedgeRectCallout">
            <a:avLst>
              <a:gd name="adj1" fmla="val -60149"/>
              <a:gd name="adj2" fmla="val -1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类功能说明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702425" y="2624455"/>
            <a:ext cx="2033270" cy="495300"/>
          </a:xfrm>
          <a:prstGeom prst="wedgeRectCallout">
            <a:avLst>
              <a:gd name="adj1" fmla="val -64865"/>
              <a:gd name="adj2" fmla="val -21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694805" y="3154045"/>
            <a:ext cx="2033270" cy="495300"/>
          </a:xfrm>
          <a:prstGeom prst="wedgeRectCallout">
            <a:avLst>
              <a:gd name="adj1" fmla="val -71705"/>
              <a:gd name="adj2" fmla="val -237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702425" y="3689350"/>
            <a:ext cx="2033270" cy="495300"/>
          </a:xfrm>
          <a:prstGeom prst="wedgeRectCallout">
            <a:avLst>
              <a:gd name="adj1" fmla="val -73735"/>
              <a:gd name="adj2" fmla="val -461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参见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702425" y="4229100"/>
            <a:ext cx="2033270" cy="495300"/>
          </a:xfrm>
          <a:prstGeom prst="wedgeRectCallout">
            <a:avLst>
              <a:gd name="adj1" fmla="val -70331"/>
              <a:gd name="adj2" fmla="val -43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始于版本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和设置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时间分量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testSet(){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 c = Calendar.getInstance();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c.set(Calendar.YEAR, 2015);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c.set(Calendar.MONTH, Calendar.DECEMBER);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c.set(Calendar.DATE, 25);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System.out.println(c.getTime());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c.set(Calendar.DATE, 32);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System.out.println(c.getTime());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和设置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时间分量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方法及一些常量可以获取日期及时间分量：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static int YEAR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指示年份的字段数字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static int MONTY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指示月份的字段数字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static int DATE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指示一个月份中的第几天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static int DAY_OF_WEEK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指示一个星期中的某天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和设置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时间分量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获取日期及时间分量代码如下：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 c = Calendar.getInstance();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c.set(Calendar.YEAR, 2015);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c.set(Calendar.MONTH, Calendar.DECEMBER);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c.set(Calendar.DATE, 25);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dayOfWeek =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c.get(Calendar.DAY_OF_WEEK);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System.out.println(dayOfWeek);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getActualMaximum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该方法给定此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对象的时间值，返回指定日历字段可能拥有的最大值，例如：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year = 2015;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 c = Calendar.getInstance();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c.set(Calendar.YEAR, year);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c.set(Calendar.DATE, 1);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for(int month = Calendar.JANUARY; monty &lt;=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Calendar.DECEMBER; month++){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c.set(Calendar.MONTH, month);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System.out.println(year+"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"+(month+1)+"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"+c.getActualMaximum(Calendar.DATE)+"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add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该方法为给定的时间分量的值加上给定的值，若给定的值为负数则是减去给定的值：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testAdd(){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 c = Calendar.getInstance();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c.add(Calendar.YEAR, 1);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c.add(Calendar.MONTH, -3);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System.out.println("year:"+c.get(Calendar.YEAR));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System.out.println("month:"+c.get(Calendar.MON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	TH+1));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System.out.println("day:"+c.get(Calendar.DAY_OF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	_MONTH));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setTime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getTime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 getTime()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表示的日期并返回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setTime():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所表示的日期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testSetTime(){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Calendar c = Calendar.getInstance();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date = new Date();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c.setTime(date);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= c.getTime();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练习使用日期类。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集合操作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集合操作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集合框架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Collection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集合持有对象引用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contains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clear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isEmpty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424275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Iterator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1680" y="3341370"/>
            <a:ext cx="915035" cy="11804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568674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泛型机制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011680" y="3341370"/>
            <a:ext cx="915035" cy="26244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20494"/>
          <p:cNvSpPr/>
          <p:nvPr/>
        </p:nvSpPr>
        <p:spPr>
          <a:xfrm>
            <a:off x="5205730" y="56870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泛型在集合中的应用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37788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addAll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containsAll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94"/>
          <p:cNvSpPr/>
          <p:nvPr/>
        </p:nvSpPr>
        <p:spPr>
          <a:xfrm>
            <a:off x="5205730" y="42430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hasNext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47326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remove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可选过程 20494"/>
          <p:cNvSpPr/>
          <p:nvPr/>
        </p:nvSpPr>
        <p:spPr>
          <a:xfrm>
            <a:off x="5205730" y="52120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文档注释规范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/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文档注释表示方法的范例：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/**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... ...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@param ... 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@return ... ...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 @throws ... 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*/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public byte[] getBytes(){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.. 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694805" y="2080895"/>
            <a:ext cx="2033270" cy="495300"/>
          </a:xfrm>
          <a:prstGeom prst="wedgeRectCallout">
            <a:avLst>
              <a:gd name="adj1" fmla="val -66271"/>
              <a:gd name="adj2" fmla="val -153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方法功能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702425" y="2624455"/>
            <a:ext cx="2033270" cy="495300"/>
          </a:xfrm>
          <a:prstGeom prst="wedgeRectCallout">
            <a:avLst>
              <a:gd name="adj1" fmla="val -64865"/>
              <a:gd name="adj2" fmla="val -21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参数说明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694805" y="3154045"/>
            <a:ext cx="2033270" cy="495300"/>
          </a:xfrm>
          <a:prstGeom prst="wedgeRectCallout">
            <a:avLst>
              <a:gd name="adj1" fmla="val -71705"/>
              <a:gd name="adj2" fmla="val -237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702425" y="3689350"/>
            <a:ext cx="2033270" cy="495300"/>
          </a:xfrm>
          <a:prstGeom prst="wedgeRectCallout">
            <a:avLst>
              <a:gd name="adj1" fmla="val -73735"/>
              <a:gd name="adj2" fmla="val -461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异常说明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02082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Collection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Set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在实际开放中，需要将使用的对象存储于特定的数据容器中。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提供了这样的容器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是一个接口，定义了集合相关的操作方法，其有两个子接口：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x-none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：可重复集，元素是否重复，取决于元素的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比较的结果；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：不可重复集。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19" name="矩形 2"/>
          <p:cNvSpPr/>
          <p:nvPr/>
        </p:nvSpPr>
        <p:spPr>
          <a:xfrm>
            <a:off x="5739130" y="4284980"/>
            <a:ext cx="1764030" cy="60198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interface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Collection</a:t>
            </a:r>
            <a:endParaRPr lang="en-US" altLang="x-none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4020" name="直接连接符 3"/>
          <p:cNvCxnSpPr/>
          <p:nvPr/>
        </p:nvCxnSpPr>
        <p:spPr>
          <a:xfrm>
            <a:off x="5279390" y="5329873"/>
            <a:ext cx="279463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21" name="直接连接符 4"/>
          <p:cNvCxnSpPr/>
          <p:nvPr/>
        </p:nvCxnSpPr>
        <p:spPr>
          <a:xfrm>
            <a:off x="5279390" y="5316855"/>
            <a:ext cx="0" cy="51498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22" name="直接连接符 5"/>
          <p:cNvCxnSpPr/>
          <p:nvPr/>
        </p:nvCxnSpPr>
        <p:spPr>
          <a:xfrm>
            <a:off x="8074025" y="5316855"/>
            <a:ext cx="0" cy="51371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024" name="矩形 7"/>
          <p:cNvSpPr/>
          <p:nvPr/>
        </p:nvSpPr>
        <p:spPr>
          <a:xfrm>
            <a:off x="4397375" y="5834380"/>
            <a:ext cx="1764030" cy="60198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interface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x-none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4025" name="矩形 8"/>
          <p:cNvSpPr/>
          <p:nvPr/>
        </p:nvSpPr>
        <p:spPr>
          <a:xfrm>
            <a:off x="7192010" y="5834380"/>
            <a:ext cx="1764030" cy="60198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interface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en-US" altLang="x-none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endParaRPr lang="en-US" altLang="x-none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4"/>
          <p:cNvCxnSpPr/>
          <p:nvPr/>
        </p:nvCxnSpPr>
        <p:spPr>
          <a:xfrm>
            <a:off x="6642735" y="4886960"/>
            <a:ext cx="0" cy="44323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集合持有对象引用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集合中存储的都是引用类型元素，并且集合只保存每个元素对象的引用，而并非将元素对象本身存入集合；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6067" name="流程图: 过程 1"/>
          <p:cNvSpPr/>
          <p:nvPr/>
        </p:nvSpPr>
        <p:spPr>
          <a:xfrm>
            <a:off x="970915" y="3003868"/>
            <a:ext cx="1990725" cy="335597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68" name="椭圆 9"/>
          <p:cNvSpPr/>
          <p:nvPr/>
        </p:nvSpPr>
        <p:spPr>
          <a:xfrm>
            <a:off x="3779520" y="2757805"/>
            <a:ext cx="5007610" cy="3774440"/>
          </a:xfrm>
          <a:prstGeom prst="ellips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6069" name="直接连接符 13"/>
          <p:cNvCxnSpPr/>
          <p:nvPr/>
        </p:nvCxnSpPr>
        <p:spPr>
          <a:xfrm>
            <a:off x="970915" y="5847080"/>
            <a:ext cx="199072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070" name="文本框 14"/>
          <p:cNvSpPr txBox="1"/>
          <p:nvPr/>
        </p:nvSpPr>
        <p:spPr>
          <a:xfrm>
            <a:off x="1459865" y="5950268"/>
            <a:ext cx="1562100" cy="358775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集合地址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1" name="矩形 15"/>
          <p:cNvSpPr/>
          <p:nvPr/>
        </p:nvSpPr>
        <p:spPr>
          <a:xfrm>
            <a:off x="4811078" y="3640455"/>
            <a:ext cx="1435100" cy="240030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6072" name="直接连接符 16"/>
          <p:cNvCxnSpPr/>
          <p:nvPr/>
        </p:nvCxnSpPr>
        <p:spPr>
          <a:xfrm>
            <a:off x="4811078" y="5302568"/>
            <a:ext cx="14351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073" name="直接连接符 18"/>
          <p:cNvCxnSpPr/>
          <p:nvPr/>
        </p:nvCxnSpPr>
        <p:spPr>
          <a:xfrm>
            <a:off x="4811078" y="4459605"/>
            <a:ext cx="14351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074" name="文本框 19"/>
          <p:cNvSpPr txBox="1"/>
          <p:nvPr/>
        </p:nvSpPr>
        <p:spPr>
          <a:xfrm>
            <a:off x="5026978" y="5502593"/>
            <a:ext cx="1441450" cy="360362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元素地址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5" name="文本框 20"/>
          <p:cNvSpPr txBox="1"/>
          <p:nvPr/>
        </p:nvSpPr>
        <p:spPr>
          <a:xfrm>
            <a:off x="5033328" y="4688205"/>
            <a:ext cx="1441450" cy="360363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元素地址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6" name="文本框 21"/>
          <p:cNvSpPr txBox="1"/>
          <p:nvPr/>
        </p:nvSpPr>
        <p:spPr>
          <a:xfrm>
            <a:off x="5033328" y="3845243"/>
            <a:ext cx="1441450" cy="360362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元素地址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7" name="文本框 22"/>
          <p:cNvSpPr txBox="1"/>
          <p:nvPr/>
        </p:nvSpPr>
        <p:spPr>
          <a:xfrm>
            <a:off x="4817745" y="3155315"/>
            <a:ext cx="1435100" cy="374015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集合对象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8" name="矩形 23"/>
          <p:cNvSpPr/>
          <p:nvPr/>
        </p:nvSpPr>
        <p:spPr>
          <a:xfrm>
            <a:off x="6816725" y="3122930"/>
            <a:ext cx="873125" cy="72390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79" name="文本框 24"/>
          <p:cNvSpPr txBox="1"/>
          <p:nvPr/>
        </p:nvSpPr>
        <p:spPr>
          <a:xfrm>
            <a:off x="6931025" y="3169285"/>
            <a:ext cx="668020" cy="617855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元素对象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80" name="矩形 25"/>
          <p:cNvSpPr/>
          <p:nvPr/>
        </p:nvSpPr>
        <p:spPr>
          <a:xfrm>
            <a:off x="6816090" y="4086543"/>
            <a:ext cx="882650" cy="92075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6082" name="矩形 27"/>
          <p:cNvSpPr/>
          <p:nvPr/>
        </p:nvSpPr>
        <p:spPr>
          <a:xfrm>
            <a:off x="6817678" y="5172393"/>
            <a:ext cx="881062" cy="922337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6084" name="直接箭头连接符 29"/>
          <p:cNvCxnSpPr/>
          <p:nvPr/>
        </p:nvCxnSpPr>
        <p:spPr>
          <a:xfrm flipV="1">
            <a:off x="2961640" y="4025900"/>
            <a:ext cx="1849755" cy="1880235"/>
          </a:xfrm>
          <a:prstGeom prst="straightConnector1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85" name="曲线连接符 216085"/>
          <p:cNvCxnSpPr>
            <a:endCxn id="216078" idx="1"/>
          </p:cNvCxnSpPr>
          <p:nvPr/>
        </p:nvCxnSpPr>
        <p:spPr>
          <a:xfrm flipV="1">
            <a:off x="6252845" y="3484880"/>
            <a:ext cx="563880" cy="541020"/>
          </a:xfrm>
          <a:prstGeom prst="curvedConnector3">
            <a:avLst>
              <a:gd name="adj1" fmla="val 50113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86" name="曲线连接符 216086"/>
          <p:cNvCxnSpPr/>
          <p:nvPr/>
        </p:nvCxnSpPr>
        <p:spPr>
          <a:xfrm flipV="1">
            <a:off x="6252845" y="4453890"/>
            <a:ext cx="588645" cy="414655"/>
          </a:xfrm>
          <a:prstGeom prst="curvedConnector3">
            <a:avLst>
              <a:gd name="adj1" fmla="val 50054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87" name="曲线连接符 216087"/>
          <p:cNvCxnSpPr/>
          <p:nvPr/>
        </p:nvCxnSpPr>
        <p:spPr>
          <a:xfrm flipV="1">
            <a:off x="6246495" y="5541010"/>
            <a:ext cx="598170" cy="142240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341630" y="4359910"/>
            <a:ext cx="540385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6931025" y="4257675"/>
            <a:ext cx="668020" cy="617855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元素对象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6931025" y="5302885"/>
            <a:ext cx="668020" cy="617855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元素对象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7025" y="4352925"/>
            <a:ext cx="540385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add</a:t>
            </a:r>
            <a:r>
              <a:rPr lang="zh-CN" dirty="0">
                <a:solidFill>
                  <a:schemeClr val="bg1"/>
                </a:solidFill>
                <a:sym typeface="+mn-ea"/>
              </a:rPr>
              <a:t>方法</a:t>
            </a:r>
            <a:endParaRPr 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Collection定义了一个add方法用于向集合中添加新元素：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boolean add(E e)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该方法会将给定的元素添加进集合，若添加成功返回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，否则返回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add</a:t>
            </a:r>
            <a:r>
              <a:rPr lang="zh-CN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testAdd(){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 = new 		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ArrayList&lt;String&gt;();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c.add("a");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c.add("b");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c.add("c");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System.out.println(c);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contains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该方法用于用于判断给定的元素是否被包含在集合中，若包含则返回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，否则返回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boolean contains(Object o)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这里需要注意的是，集合在判断元素是否被包含在集合中是根据每个元素的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方法进行比较后的结果。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通常有必要重写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方法保证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方法的合理性。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contains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testContains(){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 = new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ArrayList&lt;String&gt;();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c.add("a");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c.add("b");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c.add("c");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boolean flag = c.contains("a");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System.out.println(flag);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size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clear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isEmpty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size()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该方法用于返回当前集合中元素总和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clear()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36625" lvl="2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该方法用于清空当前集合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isEmpty()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36625" lvl="2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该方法用于判断当前集合是否为空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size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clear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isEmpty(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)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testFuns(){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 = new 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HashSet&lt;String&gt;();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System.out.println(c.isEmpty());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c.add("java");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c.add("php");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c.add("c#");		c.add("oc");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System.out.println(c.isEmpty()+":"+c.size());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c.clear();	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清空集合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System.out.println(c.isEmpty()+":"+c.size());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addAll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containsAll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addAll(Collection&lt;? extedns E&gt; c)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，该方法需要我们传入一个集合，并将该集合中所有元素添加到当前集合中。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如果此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由于调用而发生更改，则返回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containsAll(Collection&lt;?&gt; c)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，该方法用于判断当前集合是否包含给定集合中的所有元素，若包含则返回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javadoc</a:t>
            </a:r>
            <a:r>
              <a:rPr lang="zh-CN" altLang="en-US"/>
              <a:t>命令生成文档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文档存储到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docDir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下，执行以下步骤：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切换到包含想要生成文档的源代码目录；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如果是一个包，运行命令：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javadoc -d docDir nameOfPackage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如果是多个包，运行命令：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javadoc -d docDir nameOfPageage1, name...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如果文件在默认包中，运行命令：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javadoc -d docDir *.java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addAll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containsAll(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testAddAllAndContainsAll(){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c1 = new 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ArrayList&lt;String&gt;();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c1.add("java"); 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c1.add("cpp"); c1.add("oc");</a:t>
            </a:r>
            <a:endParaRPr lang="en-US" altLang="zh-CN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System.out.println(c1);</a:t>
            </a:r>
            <a:r>
              <a:rPr lang="en-US" altLang="zh-CN" sz="27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//java cpp oc</a:t>
            </a:r>
            <a:endParaRPr lang="en-US" altLang="zh-CN" sz="27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c2 = new </a:t>
            </a:r>
            <a:endParaRPr lang="en-US" altLang="zh-CN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HashSet&lt;String&gt;();</a:t>
            </a:r>
            <a:endParaRPr lang="en-US" altLang="zh-CN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c2.addAll(c1);</a:t>
            </a:r>
            <a:r>
              <a:rPr lang="en-US" altLang="zh-CN" sz="27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7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传入</a:t>
            </a:r>
            <a:r>
              <a:rPr lang="en-US" altLang="zh-CN" sz="27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c1</a:t>
            </a:r>
            <a:r>
              <a:rPr lang="zh-CN" altLang="en-US" sz="27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集合所有元素</a:t>
            </a:r>
            <a:endParaRPr lang="zh-CN" altLang="en-US" sz="27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System.out.println(c1.containsAll(c2));</a:t>
            </a:r>
            <a:endParaRPr lang="en-US" altLang="zh-CN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09308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Iterator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hasNext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next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迭代器用于遍历元素集合。获取迭代器可以使用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定义的方法：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Iterator iterator();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迭代器是一个接口，集合在重写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iterator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方法时利用内部类提供了迭代器的实现。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Iterator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提供了统一的遍历集合元素的方式，其提供了用于遍历的两个方法：</a:t>
            </a:r>
            <a:b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boolean hasNext()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：判断集合是否可遍历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50595" lvl="2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E next()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：返回迭代器的下一个元素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hasNext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next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testHasNextAndNext(){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HashSet&lt;String&gt;();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c.add("java"); c.add("cpp"); c.add("oc");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Iterator it = c.iterator();//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获取迭代器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while(it.hasNext()){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 str = it.next();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remove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在使用迭代器遍历集合时，不同通过集合的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remove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方法删除集合元素，否则会抛出并发更改异常。我们可以通过迭代器自身提供的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remove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方法来删除通过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迭代出的元素。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remove();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迭代器的删除方法是在原集合中删除元素。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需要注意：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remove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的是迭代器通过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迭代后的元素，并且不能重复删除同一个元素，除非再次调用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后方可再次调用。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ym typeface="+mn-ea"/>
              </a:rPr>
              <a:t>remove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testRemove(){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Collection&lt;String&gt; c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HashSet&lt;String&gt;();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c.add("java"); c.add("cpp"); c.add("oc");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System.out.println(c);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//java cpp oc</a:t>
            </a:r>
            <a:endParaRPr lang="en-US" altLang="zh-CN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Iterator it = c.iterator();//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获取迭代器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while(it.hasNext()){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 str = it.next();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if(str.indexOf('c') != -1){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it.remove();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删除包含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</a:t>
            </a:r>
            <a:endParaRPr lang="zh-CN" altLang="en-US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System.out.println(c);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增强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for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循环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Java5.0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之后推出一个新特性，增强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循环，也称为新循环。该循环不通用于传统循环的工作，其只用于遍历集合或数组。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元素类型 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 :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集合或数组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新循环并非新语法，只是在编译期会转成迭代器模式，故其本质属于迭代器。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泛型机制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泛型在集合中的应用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泛型是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Java5.0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之后推出一个新特性，泛型的本质是参数化类型。在类、接口或方法的定义过程中，所操作的数据类型被传入的参数指定。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93395" lvl="1" indent="-457200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的泛型机制广泛的运用在集合框架中。所有的集合类型都带有泛型参数，这样在创建集合时可以指定放入集合中元素的类型。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编译器会根据此类型进行检查，这样可减少代码在运行时的错误。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泛型在集合中的应用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类的定义中，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&lt;E&gt;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为泛型参数，在创建对象时可以将类型作为参数传递，此时，类定义所有的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将被替换成传入的参数；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ArrayList&lt;E&gt;{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... ... ...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boolean add(E e){...}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E get(){...}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ArrayList&lt;String&gt; a = new ArrayList&lt;String&gt;();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a.add("One"); a.add(2);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87370" y="5665470"/>
            <a:ext cx="1439545" cy="360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javadoc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工具生成文档注释。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练习使用集合框架基础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集合操作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插入和删除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subList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ArrayList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LinkedList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转换为数组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424275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1680" y="3341370"/>
            <a:ext cx="915035" cy="11804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568674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队列和栈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011680" y="3341370"/>
            <a:ext cx="915035" cy="26244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20494"/>
          <p:cNvSpPr/>
          <p:nvPr/>
        </p:nvSpPr>
        <p:spPr>
          <a:xfrm>
            <a:off x="5205730" y="56870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37788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数组转换为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94"/>
          <p:cNvSpPr/>
          <p:nvPr/>
        </p:nvSpPr>
        <p:spPr>
          <a:xfrm>
            <a:off x="5205730" y="42430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Collection.sort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47326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Comparable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可选过程 20494"/>
          <p:cNvSpPr/>
          <p:nvPr/>
        </p:nvSpPr>
        <p:spPr>
          <a:xfrm>
            <a:off x="5205730" y="52012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Comparator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61550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Deque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5163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ArrayList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LinkedList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接口是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的子接口，用于定义线性表数据结构，可以将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理解为存储对象的数组，只不过其元素个数可动态增减；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接口两个实现类为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LinkedList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，分别用动态数组和链表方式实现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两个实现类的方法基本一样，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更适合随机访问，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LinkedList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更适合插入和删除。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ArrayList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LinkedList(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)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4498" name="矩形 1"/>
          <p:cNvSpPr/>
          <p:nvPr/>
        </p:nvSpPr>
        <p:spPr>
          <a:xfrm>
            <a:off x="1457960" y="1875155"/>
            <a:ext cx="1871980" cy="431673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rgbClr val="5F5F5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4499" name="矩形 2"/>
          <p:cNvSpPr/>
          <p:nvPr/>
        </p:nvSpPr>
        <p:spPr>
          <a:xfrm>
            <a:off x="1457960" y="2615248"/>
            <a:ext cx="1871663" cy="650875"/>
          </a:xfrm>
          <a:prstGeom prst="rect">
            <a:avLst/>
          </a:prstGeom>
          <a:solidFill>
            <a:srgbClr val="FFCC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rgbClr val="5F5F5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4500" name="直接连接符 3"/>
          <p:cNvCxnSpPr/>
          <p:nvPr/>
        </p:nvCxnSpPr>
        <p:spPr>
          <a:xfrm>
            <a:off x="1457960" y="3983673"/>
            <a:ext cx="1871663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501" name="直接连接符 5"/>
          <p:cNvCxnSpPr/>
          <p:nvPr/>
        </p:nvCxnSpPr>
        <p:spPr>
          <a:xfrm>
            <a:off x="1951673" y="5526723"/>
            <a:ext cx="896937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4502" name="文本框 6"/>
          <p:cNvSpPr txBox="1"/>
          <p:nvPr/>
        </p:nvSpPr>
        <p:spPr>
          <a:xfrm>
            <a:off x="1061085" y="1743710"/>
            <a:ext cx="200025" cy="53721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en-US" altLang="x-none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x-none" sz="2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4503" name="文本框 7"/>
          <p:cNvSpPr txBox="1"/>
          <p:nvPr/>
        </p:nvSpPr>
        <p:spPr>
          <a:xfrm>
            <a:off x="248285" y="5581650"/>
            <a:ext cx="1294765" cy="504825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en-US" altLang="x-none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size()-1</a:t>
            </a:r>
            <a:endParaRPr lang="en-US" altLang="x-none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4506" name="矩形 10"/>
          <p:cNvSpPr/>
          <p:nvPr/>
        </p:nvSpPr>
        <p:spPr>
          <a:xfrm>
            <a:off x="6128385" y="3577908"/>
            <a:ext cx="774700" cy="993775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rgbClr val="5F5F5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4507" name="矩形 11"/>
          <p:cNvSpPr/>
          <p:nvPr/>
        </p:nvSpPr>
        <p:spPr>
          <a:xfrm>
            <a:off x="6903085" y="3577908"/>
            <a:ext cx="774700" cy="993775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rgbClr val="5F5F5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4508" name="曲线连接符 232460"/>
          <p:cNvCxnSpPr>
            <a:stCxn id="234506" idx="0"/>
            <a:endCxn id="234509" idx="3"/>
          </p:cNvCxnSpPr>
          <p:nvPr/>
        </p:nvCxnSpPr>
        <p:spPr>
          <a:xfrm rot="16200000" flipV="1">
            <a:off x="5104448" y="2166938"/>
            <a:ext cx="1345565" cy="1477010"/>
          </a:xfrm>
          <a:prstGeom prst="curvedConnector2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509" name="文本框 13"/>
          <p:cNvSpPr txBox="1"/>
          <p:nvPr/>
        </p:nvSpPr>
        <p:spPr>
          <a:xfrm>
            <a:off x="4611370" y="2052955"/>
            <a:ext cx="427038" cy="358775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头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4510" name="曲线连接符 232462"/>
          <p:cNvCxnSpPr>
            <a:stCxn id="234506" idx="2"/>
            <a:endCxn id="234511" idx="1"/>
          </p:cNvCxnSpPr>
          <p:nvPr/>
        </p:nvCxnSpPr>
        <p:spPr>
          <a:xfrm rot="5400000" flipV="1">
            <a:off x="6734493" y="4353243"/>
            <a:ext cx="1064260" cy="1501775"/>
          </a:xfrm>
          <a:prstGeom prst="curvedConnector2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511" name="文本框 15"/>
          <p:cNvSpPr txBox="1"/>
          <p:nvPr/>
        </p:nvSpPr>
        <p:spPr>
          <a:xfrm>
            <a:off x="8017510" y="5455920"/>
            <a:ext cx="430213" cy="360363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尾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4512" name="曲线连接符 16"/>
          <p:cNvCxnSpPr>
            <a:stCxn id="234506" idx="0"/>
            <a:endCxn id="234505" idx="0"/>
          </p:cNvCxnSpPr>
          <p:nvPr/>
        </p:nvCxnSpPr>
        <p:spPr>
          <a:xfrm rot="16200000" flipH="1" flipV="1">
            <a:off x="6126163" y="3208338"/>
            <a:ext cx="19685" cy="759460"/>
          </a:xfrm>
          <a:prstGeom prst="curvedConnector3">
            <a:avLst>
              <a:gd name="adj1" fmla="val -1211290"/>
            </a:avLst>
          </a:prstGeom>
          <a:ln w="38100" cap="flat" cmpd="sng">
            <a:solidFill>
              <a:schemeClr val="bg1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234513" name="曲线连接符 17"/>
          <p:cNvCxnSpPr/>
          <p:nvPr/>
        </p:nvCxnSpPr>
        <p:spPr>
          <a:xfrm rot="16200000" flipV="1">
            <a:off x="4686935" y="2654935"/>
            <a:ext cx="1341755" cy="593090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dashDot"/>
            <a:round/>
            <a:headEnd type="none" w="med" len="med"/>
            <a:tailEnd type="triangle" w="med" len="med"/>
          </a:ln>
        </p:spPr>
      </p:cxnSp>
      <p:cxnSp>
        <p:nvCxnSpPr>
          <p:cNvPr id="234514" name="曲线连接符 18"/>
          <p:cNvCxnSpPr>
            <a:stCxn id="234506" idx="2"/>
            <a:endCxn id="234507" idx="2"/>
          </p:cNvCxnSpPr>
          <p:nvPr/>
        </p:nvCxnSpPr>
        <p:spPr>
          <a:xfrm rot="5400000" flipV="1">
            <a:off x="6903085" y="4140200"/>
            <a:ext cx="3175" cy="77470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chemeClr val="bg1"/>
            </a:solidFill>
            <a:prstDash val="sysDash"/>
            <a:round/>
            <a:headEnd type="none" w="med" len="med"/>
            <a:tailEnd type="arrow" w="med" len="med"/>
          </a:ln>
        </p:spPr>
      </p:cxnSp>
      <p:cxnSp>
        <p:nvCxnSpPr>
          <p:cNvPr id="234515" name="曲线连接符 232467"/>
          <p:cNvCxnSpPr>
            <a:stCxn id="234507" idx="2"/>
            <a:endCxn id="234511" idx="0"/>
          </p:cNvCxnSpPr>
          <p:nvPr/>
        </p:nvCxnSpPr>
        <p:spPr>
          <a:xfrm rot="5400000" flipV="1">
            <a:off x="7319645" y="4542790"/>
            <a:ext cx="883920" cy="942340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32469" name="文本框 20"/>
          <p:cNvSpPr txBox="1"/>
          <p:nvPr/>
        </p:nvSpPr>
        <p:spPr>
          <a:xfrm>
            <a:off x="6695440" y="1435735"/>
            <a:ext cx="1854835" cy="1602105"/>
          </a:xfrm>
          <a:prstGeom prst="rect">
            <a:avLst/>
          </a:prstGeom>
          <a:noFill/>
          <a:ln w="12700">
            <a:solidFill>
              <a:schemeClr val="bg1"/>
            </a:solidFill>
            <a:miter/>
          </a:ln>
        </p:spPr>
        <p:txBody>
          <a:bodyPr wrap="square" lIns="113888" tIns="56944" rIns="113888" bIns="56944" anchor="t">
            <a:spAutoFit/>
          </a:bodyPr>
          <a:p>
            <a:pPr lvl="0" fontAlgn="base"/>
            <a:r>
              <a:rPr lang="zh-CN" altLang="en-US" sz="2400" strike="noStrike" noProof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在删除和插入时，只要改变头尾指针即可</a:t>
            </a:r>
            <a:endParaRPr lang="zh-CN" altLang="en-US" sz="2400" strike="noStrike" noProof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061085" y="2480310"/>
            <a:ext cx="200025" cy="53721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en-US" altLang="x-none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x-none" sz="2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372235" y="1132840"/>
            <a:ext cx="3093720" cy="74422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en-US" altLang="x-none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ArrayList</a:t>
            </a:r>
            <a:endParaRPr lang="en-US" altLang="x-none" sz="20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x-none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动态数组实现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5955" y="1165860"/>
            <a:ext cx="3093720" cy="74422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113888" tIns="56944" rIns="113888" bIns="56944" anchor="t">
            <a:spAutoFit/>
          </a:bodyPr>
          <a:p>
            <a:pPr lvl="0"/>
            <a:r>
              <a:rPr lang="en-US" altLang="x-none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LinkedList</a:t>
            </a:r>
            <a:endParaRPr lang="en-US" altLang="x-none" sz="20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x-none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链表实现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10"/>
          <p:cNvSpPr/>
          <p:nvPr/>
        </p:nvSpPr>
        <p:spPr>
          <a:xfrm>
            <a:off x="5353685" y="3577908"/>
            <a:ext cx="774700" cy="993775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ctr"/>
          <a:p>
            <a:pPr lvl="0" algn="ctr"/>
            <a:endParaRPr lang="zh-CN" altLang="en-US" sz="1600" dirty="0">
              <a:solidFill>
                <a:srgbClr val="5F5F5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3499485" y="2992120"/>
            <a:ext cx="1562100" cy="3065145"/>
          </a:xfrm>
          <a:prstGeom prst="rect">
            <a:avLst/>
          </a:prstGeom>
          <a:noFill/>
          <a:ln w="12700">
            <a:solidFill>
              <a:schemeClr val="bg1"/>
            </a:solidFill>
            <a:miter/>
          </a:ln>
        </p:spPr>
        <p:txBody>
          <a:bodyPr wrap="square" lIns="113888" tIns="56944" rIns="113888" bIns="56944" anchor="t">
            <a:spAutoFit/>
          </a:bodyPr>
          <a:p>
            <a:pPr lvl="0" fontAlgn="base"/>
            <a:r>
              <a:rPr lang="zh-CN" altLang="en-US" sz="2400" strike="noStrike" noProof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可以通过下标迅速检索到对应元素，但在插入和删除时移动较多元素。</a:t>
            </a:r>
            <a:endParaRPr lang="zh-CN" altLang="en-US" sz="2400" strike="noStrike" noProof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除了继承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外，还根据线性表结构定义了一系列方法，其中最常用就是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存取方法；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E get(int index)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获取集合中指定下标的元素，从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E set(int inde, E element)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将给定的元素存入给定位置，并将原位置的元素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testGetAndSet(){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List&lt;String&gt; list = new ArraysList&lt;String&gt;();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list.add("java"); list.add("cpp");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list.add("php");  list.add("c#");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for(int i = 0; i &lt; list.size(); i++){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System.out.println(list.get(i));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value = list.set(1, "c++");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System.out.println(value);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System.out.println(list);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插入和删除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根据下标的操作还支持插入与删除操作：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void add(int index, E element)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将给定的元素插入到指定位置，原始位置全部向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后移动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E remove(int index)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删除给定的元素，并将被删除的元素返回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插入和删除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testInsertAndRemove(){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List&lt;String&gt; list = new 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ArraysList&lt;String&gt;();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list.add("java"); list.add("c#");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System.out.println(list); </a:t>
            </a:r>
            <a:r>
              <a:rPr lang="en-US" altLang="x-none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//java c#</a:t>
            </a:r>
            <a:endParaRPr lang="en-US" altLang="x-none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list.add(1, "cpp");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System.out.println(list);	</a:t>
            </a:r>
            <a:r>
              <a:rPr lang="en-US" altLang="x-none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//java cpp c#</a:t>
            </a:r>
            <a:endParaRPr lang="en-US" altLang="x-none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list.remove(2);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System.out.println(list);	</a:t>
            </a:r>
            <a:r>
              <a:rPr lang="en-US" altLang="x-none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//java cpp</a:t>
            </a:r>
            <a:endParaRPr lang="en-US" altLang="x-none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x-none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x-none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>
                <a:solidFill>
                  <a:schemeClr val="bg1"/>
                </a:solidFill>
                <a:sym typeface="+mn-ea"/>
              </a:rPr>
              <a:t>subList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用于获取子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需要注意的是，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占有相同的存储空间，对子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的操作会影响原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List&lt;E&gt; subList(int fromIndex, int toIndex)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fromIndex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toIndex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是截取子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的首尾下标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含前不含后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7270" y="5678805"/>
            <a:ext cx="5984875" cy="68135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749425" y="5670550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12365" y="5678805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54350" y="5661660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17290" y="5669915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9910" y="5662295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22850" y="5670550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64835" y="5684520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27775" y="5661660"/>
            <a:ext cx="0" cy="6902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86815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2775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1590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13100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0640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3260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6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0645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26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98185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en-US" altLang="zh-CN" sz="26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1125" y="5805805"/>
            <a:ext cx="459740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sz="2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右大括号 21"/>
          <p:cNvSpPr/>
          <p:nvPr/>
        </p:nvSpPr>
        <p:spPr>
          <a:xfrm rot="16200000">
            <a:off x="5245735" y="4624070"/>
            <a:ext cx="216535" cy="1947545"/>
          </a:xfrm>
          <a:prstGeom prst="rightBrace">
            <a:avLst>
              <a:gd name="adj1" fmla="val 74835"/>
              <a:gd name="adj2" fmla="val 5001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转换为数组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toArray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方法用于将集合转换为数组。但实际上该方法是在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中定义的，所以所有的集合都具备这个功能。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其中有两个方法：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Object[] toArray()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&lt;T&gt;T[] toArray(T[] a)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其中第二个方法比较常用，我们可以传入一个指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定类型的数组，该数组的元素类型与集合类型一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致。返回值是转换后的数组，该数组会保存集合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数组</a:t>
            </a:r>
            <a:r>
              <a:rPr lang="zh-CN" altLang="en-US">
                <a:sym typeface="+mn-ea"/>
              </a:rPr>
              <a:t>转换为</a:t>
            </a:r>
            <a:r>
              <a:rPr lang="en-US">
                <a:sym typeface="+mn-ea"/>
              </a:rPr>
              <a:t>List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中提供了一个静态方法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，使用该方法我们可以将一个数组转换为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其定义方法为：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static &lt;T&gt; List&lt;T&gt; asList&lt;T ... a&gt;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集合元素类型由传入的数组元素类型决定。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并要注意的是，返回的集合我们不能对其增删元素，否则会抛出异常，并且对集合元素修改会影响数组元素。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数组</a:t>
            </a:r>
            <a:r>
              <a:rPr lang="zh-CN" altLang="en-US">
                <a:sym typeface="+mn-ea"/>
              </a:rPr>
              <a:t>转换为</a:t>
            </a:r>
            <a:r>
              <a:rPr lang="en-US">
                <a:sym typeface="+mn-ea"/>
              </a:rPr>
              <a:t>List(</a:t>
            </a:r>
            <a:r>
              <a:rPr lang="zh-CN" altLang="en-US">
                <a:sym typeface="+mn-ea"/>
              </a:rPr>
              <a:t>续</a:t>
            </a:r>
            <a:r>
              <a:rPr lang="en-US"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testArrayToList(){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String[] arr = {"a", "b", "c"};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List&lt;String&gt; list = Arrays.asList(arr);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System.out.println(arr);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List&lt;String&gt; list1 = new ArrayList&lt;String&gt;();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list1.addAll(Arrays.asList(arr));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0403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Collection.sort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排序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是集合的工具类，它提供了很多便于我们操作的方法，其中就有用于集合排序的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sort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其方法定义为：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sort(List&lt;T&gt; list)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该方法就是对于给定的集合进行自然排序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Comparable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sort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方法是对集合元素进行自然排序，那么两个元素对象之间就一定要有大小之分。这个大小之分是如何界定的？实际上，在使用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Collections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sort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排序的集合都必须是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Comparable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接口的实现类，该接口表示其子类是可比较的，重写方法：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compareTo(T t)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该方法用于使当前与给定对象进行比较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若当前对象大于给定对象，返回大于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若当前对象小于给定对象，返回小于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若两个对象相等，返回等于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Comparable(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testComparable(){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List&lt;Person&gt; list = new ArrayList&lt;Person&gt;();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//Person</a:t>
            </a:r>
            <a:r>
              <a:rPr lang="zh-CN" altLang="en-US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对象实现了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Comparable</a:t>
            </a:r>
            <a:r>
              <a:rPr lang="zh-CN" altLang="en-US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</a:t>
            </a:r>
            <a:endParaRPr lang="zh-CN" altLang="en-US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//compareTo</a:t>
            </a:r>
            <a:r>
              <a:rPr lang="zh-CN" altLang="en-US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方法按照年龄大小比较</a:t>
            </a:r>
            <a:endParaRPr lang="zh-CN" altLang="en-US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int compareTo(Person p){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this.age - p.age;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Person(1));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Person(2));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Person(3));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Comparator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类实现了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Comparable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接口，其比较逻辑就已经确定；如果希望在排序中临时指定规则，可以采用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Comparator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接口回调方式。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Comparator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接口要求对象必须重写其定义方法：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compare(T t1, T t2)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该方法返回值：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t1 &gt; t2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，返回值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0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t1 &lt; t2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，返回值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 0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t1 == t2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，返回值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0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Comparator(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testComparator(){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List&lt;Person&gt; list = new ArrayList&lt;Person&gt;();</a:t>
            </a:r>
            <a:endParaRPr lang="en-US" altLang="zh-CN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Person(1));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Person(2));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list.add(new Person(3));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Collection.sort(list, new Comparator&lt;Person&gt;(){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public int compara(Person p1, Person p2){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return p1.age - p2.age;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字符串操作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队列和栈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Queue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(Queue)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是常用的数据结构，可以将队列看成特殊的线性表，队列限制了对线性表的访问方式：只能从一端添加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(offer)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元素，从另一端取出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(poll)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队列遵循先进先出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(FIFO First Input First Output)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的原则。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中提供了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接口，同时使得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LinkedList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实现了该接口，选择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LinkedListy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的原因是因为增删效率高。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Queue(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(Queue)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接口的主要方法如下：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08380" y="2258695"/>
          <a:ext cx="772096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255"/>
                <a:gridCol w="4156710"/>
              </a:tblGrid>
              <a:tr h="11912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 offer(E e);</a:t>
                      </a:r>
                      <a:endParaRPr lang="en-US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讲一个对象添加至队尾，添加成功返回</a:t>
                      </a:r>
                      <a:r>
                        <a:rPr lang="en-US" altLang="zh-CN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zh-CN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</a:tr>
              <a:tr h="11493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 poll()</a:t>
                      </a:r>
                      <a:endParaRPr lang="en-US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从队首删除并返回一个元素</a:t>
                      </a:r>
                      <a:endParaRPr lang="zh-CN" altLang="en-US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</a:tr>
              <a:tr h="11493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 peek()</a:t>
                      </a:r>
                      <a:endParaRPr lang="en-US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返回队首元素不删除</a:t>
                      </a:r>
                      <a:endParaRPr lang="zh-CN" sz="28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 anchorCtr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Queue(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testQueue(){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Queue&lt;String&gt; queue = new 	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LinkedList&lt;String&gt;();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queue.offer("a");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queue.offer("b");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queue.offer("c");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System.out.println(queue);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//[a, b, c]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queue.peek();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System.out.println(queue);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//[a]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Deque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Deque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的子接口，定义了所谓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双端队列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，即从队列的两端分别可以入队和出队，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LinkedList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实现了该接口。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Deque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限制为只能从一端入队和出队，则可实现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”(Stack)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的数据结构，对于栈而言，入栈称为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push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，出栈为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栈遵循先进后出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(FILO First Input Last Output)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的原则。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Deque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testStack(){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Deque&lt;String&gt; stack = new 	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LinkedList&lt;String&gt;();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stack.push("a");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stack.push("b");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stack.push("c");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System.out.println(queue);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//[c, b, a]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queue.peek();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System.out.println(queue);</a:t>
            </a:r>
            <a:r>
              <a:rPr lang="en-US" altLang="zh-CN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//[c]</a:t>
            </a:r>
            <a:endParaRPr lang="en-US" altLang="zh-CN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练习使用线性表以及队列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集合操作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187950" y="253047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187950" y="294005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containsKey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187950" y="337693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187950" y="199802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put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187950" y="38404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hashCode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337661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HashMap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1680" y="3304540"/>
            <a:ext cx="915035" cy="3511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47901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的遍历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011680" y="3362325"/>
            <a:ext cx="915035" cy="17068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20494"/>
          <p:cNvSpPr/>
          <p:nvPr/>
        </p:nvSpPr>
        <p:spPr>
          <a:xfrm>
            <a:off x="5187950" y="57448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实现有序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187950" y="43148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装载因子及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187950" y="47904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keySet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可选过程 20494"/>
          <p:cNvSpPr/>
          <p:nvPr/>
        </p:nvSpPr>
        <p:spPr>
          <a:xfrm>
            <a:off x="5187950" y="52590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entrySet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可选过程 20484"/>
          <p:cNvSpPr/>
          <p:nvPr/>
        </p:nvSpPr>
        <p:spPr>
          <a:xfrm>
            <a:off x="2926715" y="574452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有序的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11680" y="3304540"/>
            <a:ext cx="915035" cy="2810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2293"/>
          <p:cNvSpPr/>
          <p:nvPr/>
        </p:nvSpPr>
        <p:spPr>
          <a:xfrm>
            <a:off x="518795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43789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字符串操作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内存编码及长度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indexOf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substring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获取子串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基本特性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2912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trim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chatAt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4689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StringBuilder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4220" y="3252470"/>
            <a:ext cx="915035" cy="17164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37585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startsWith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endsWith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42310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大小写转换和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valueOf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69011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StringBuilder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1511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append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60387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94"/>
          <p:cNvSpPr/>
          <p:nvPr/>
        </p:nvSpPr>
        <p:spPr>
          <a:xfrm>
            <a:off x="5205730" y="60547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接口简介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Map接口定义的集合又称为查找表，用于存储所谓“Key-Value”映射对。Key可以看成是Value的索引，作为Key的对象在集合中不可重复；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根据内部数据结构的不同，Map接口有多种实现，其中常用的有内部为hash表实现的HashMap和内部为排序实现的二叉树TreeMap。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put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Map接口中定义了向Mpa中存放元素的put方法：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 put(K key, V value)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将Key-Value对存入Map，如果集合中以及存在了该Key，则操作将替换该Key的Value值，返回值为该Key原来的Value。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put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testPut(){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//向map中添加雇员对象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e.put("张三", new Emp("张三", 23,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e.put("李四", new Emp("李四", 34,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Map接口中定义了从Map中获取元素的方法：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 get(Object key)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返回参数Key所对应的Value对象，没有则返回null。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//向map中添加元素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Emp e = employees.get("张三");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System.out.println(emp);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containsKey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Map接口中定义了判断某个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中存在的方法：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 containsKey(Object  key)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中包含给定的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则返回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，否则返回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containsKey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containsKey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ContainsKey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has = e.containsKey("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是否有员工李四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:" + has);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84810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HashMap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Hash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表原理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57026" name="流程图: 过程 254978"/>
          <p:cNvSpPr/>
          <p:nvPr/>
        </p:nvSpPr>
        <p:spPr>
          <a:xfrm>
            <a:off x="4212590" y="1183005"/>
            <a:ext cx="2085340" cy="5200015"/>
          </a:xfrm>
          <a:prstGeom prst="flowChartProcess">
            <a:avLst/>
          </a:prstGeom>
          <a:solidFill>
            <a:srgbClr val="00206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27" name="流程图: 可选过程 254979"/>
          <p:cNvSpPr/>
          <p:nvPr/>
        </p:nvSpPr>
        <p:spPr>
          <a:xfrm>
            <a:off x="4439920" y="1346835"/>
            <a:ext cx="1689735" cy="1239520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28" name="直接连接符 254980"/>
          <p:cNvSpPr/>
          <p:nvPr/>
        </p:nvSpPr>
        <p:spPr>
          <a:xfrm>
            <a:off x="4439920" y="1988820"/>
            <a:ext cx="1689735" cy="635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29" name="文本框 254981"/>
          <p:cNvSpPr txBox="1"/>
          <p:nvPr/>
        </p:nvSpPr>
        <p:spPr>
          <a:xfrm>
            <a:off x="4693920" y="1466850"/>
            <a:ext cx="960755" cy="41783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0" name="文本框 254982"/>
          <p:cNvSpPr txBox="1"/>
          <p:nvPr/>
        </p:nvSpPr>
        <p:spPr>
          <a:xfrm>
            <a:off x="4606290" y="2054225"/>
            <a:ext cx="102552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1" name="流程图: 可选过程 254983"/>
          <p:cNvSpPr/>
          <p:nvPr/>
        </p:nvSpPr>
        <p:spPr>
          <a:xfrm>
            <a:off x="4439920" y="3112135"/>
            <a:ext cx="1689735" cy="1238885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2" name="直接连接符 254984"/>
          <p:cNvSpPr/>
          <p:nvPr/>
        </p:nvSpPr>
        <p:spPr>
          <a:xfrm>
            <a:off x="4439920" y="3764280"/>
            <a:ext cx="1689735" cy="1905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3" name="文本框 254985"/>
          <p:cNvSpPr txBox="1"/>
          <p:nvPr/>
        </p:nvSpPr>
        <p:spPr>
          <a:xfrm>
            <a:off x="4693920" y="3228975"/>
            <a:ext cx="960755" cy="41783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4" name="文本框 254986"/>
          <p:cNvSpPr txBox="1"/>
          <p:nvPr/>
        </p:nvSpPr>
        <p:spPr>
          <a:xfrm>
            <a:off x="4606290" y="3818255"/>
            <a:ext cx="102552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5" name="直接连接符 254987"/>
          <p:cNvSpPr/>
          <p:nvPr/>
        </p:nvSpPr>
        <p:spPr>
          <a:xfrm flipV="1">
            <a:off x="4213225" y="2838450"/>
            <a:ext cx="2083435" cy="285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6" name="流程图: 可选过程 254988"/>
          <p:cNvSpPr/>
          <p:nvPr/>
        </p:nvSpPr>
        <p:spPr>
          <a:xfrm>
            <a:off x="550545" y="2413000"/>
            <a:ext cx="1671955" cy="1393825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7" name="直接连接符 254989"/>
          <p:cNvSpPr/>
          <p:nvPr/>
        </p:nvSpPr>
        <p:spPr>
          <a:xfrm>
            <a:off x="550545" y="3119120"/>
            <a:ext cx="1671955" cy="635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8" name="文本框 254990"/>
          <p:cNvSpPr txBox="1"/>
          <p:nvPr/>
        </p:nvSpPr>
        <p:spPr>
          <a:xfrm>
            <a:off x="939165" y="2597785"/>
            <a:ext cx="951230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39" name="文本框 254991"/>
          <p:cNvSpPr txBox="1"/>
          <p:nvPr/>
        </p:nvSpPr>
        <p:spPr>
          <a:xfrm>
            <a:off x="861060" y="3275965"/>
            <a:ext cx="101536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0" name="流程图: 过程 254992"/>
          <p:cNvSpPr/>
          <p:nvPr/>
        </p:nvSpPr>
        <p:spPr>
          <a:xfrm>
            <a:off x="918845" y="2525395"/>
            <a:ext cx="755015" cy="48196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1" name="流程图: 可选过程 254993"/>
          <p:cNvSpPr/>
          <p:nvPr/>
        </p:nvSpPr>
        <p:spPr>
          <a:xfrm>
            <a:off x="550545" y="4125595"/>
            <a:ext cx="1671955" cy="1393825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2" name="直接连接符 254994"/>
          <p:cNvSpPr/>
          <p:nvPr/>
        </p:nvSpPr>
        <p:spPr>
          <a:xfrm>
            <a:off x="550545" y="4831715"/>
            <a:ext cx="1671955" cy="127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3" name="文本框 254995"/>
          <p:cNvSpPr txBox="1"/>
          <p:nvPr/>
        </p:nvSpPr>
        <p:spPr>
          <a:xfrm>
            <a:off x="939165" y="4311015"/>
            <a:ext cx="951230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4" name="文本框 254996"/>
          <p:cNvSpPr txBox="1"/>
          <p:nvPr/>
        </p:nvSpPr>
        <p:spPr>
          <a:xfrm>
            <a:off x="861060" y="4988560"/>
            <a:ext cx="101536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5" name="流程图: 过程 254997"/>
          <p:cNvSpPr/>
          <p:nvPr/>
        </p:nvSpPr>
        <p:spPr>
          <a:xfrm>
            <a:off x="918845" y="4238625"/>
            <a:ext cx="755015" cy="4730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6" name="正圆 1561"/>
          <p:cNvSpPr/>
          <p:nvPr/>
        </p:nvSpPr>
        <p:spPr>
          <a:xfrm>
            <a:off x="2400935" y="3618865"/>
            <a:ext cx="1468755" cy="1637665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lvl="0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Hash算法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7" name="文本框 254999"/>
          <p:cNvSpPr txBox="1"/>
          <p:nvPr/>
        </p:nvSpPr>
        <p:spPr>
          <a:xfrm>
            <a:off x="506095" y="1229995"/>
            <a:ext cx="2944495" cy="10274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获取Key的hashCode值，通过hash算法确认将要存储的空间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(bucket)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8" name="箭头 1564"/>
          <p:cNvSpPr/>
          <p:nvPr/>
        </p:nvSpPr>
        <p:spPr>
          <a:xfrm>
            <a:off x="1737995" y="2721610"/>
            <a:ext cx="688975" cy="1332865"/>
          </a:xfrm>
          <a:prstGeom prst="line">
            <a:avLst/>
          </a:prstGeom>
          <a:ln w="381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49" name="箭头 1566"/>
          <p:cNvSpPr/>
          <p:nvPr/>
        </p:nvSpPr>
        <p:spPr>
          <a:xfrm flipV="1">
            <a:off x="1739900" y="4130040"/>
            <a:ext cx="715010" cy="276225"/>
          </a:xfrm>
          <a:prstGeom prst="line">
            <a:avLst/>
          </a:prstGeom>
          <a:ln w="38100" cap="flat" cmpd="sng">
            <a:solidFill>
              <a:schemeClr val="bg1"/>
            </a:solidFill>
            <a:prstDash val="dashDot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050" name="文本框 255002"/>
          <p:cNvSpPr txBox="1"/>
          <p:nvPr/>
        </p:nvSpPr>
        <p:spPr>
          <a:xfrm>
            <a:off x="6519545" y="4745990"/>
            <a:ext cx="2208530" cy="16370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鉴于HashMap的存储原理，存入HashMap的Key必须妥善重写hashCode方法。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>
            <a:stCxn id="257046" idx="7"/>
            <a:endCxn id="257033" idx="1"/>
          </p:cNvCxnSpPr>
          <p:nvPr/>
        </p:nvCxnSpPr>
        <p:spPr>
          <a:xfrm flipV="1">
            <a:off x="3654425" y="3437890"/>
            <a:ext cx="1039495" cy="421005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257029" idx="1"/>
          </p:cNvCxnSpPr>
          <p:nvPr/>
        </p:nvCxnSpPr>
        <p:spPr>
          <a:xfrm flipV="1">
            <a:off x="3655060" y="1675765"/>
            <a:ext cx="1038860" cy="218313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54983"/>
          <p:cNvSpPr/>
          <p:nvPr/>
        </p:nvSpPr>
        <p:spPr>
          <a:xfrm>
            <a:off x="4429760" y="4902835"/>
            <a:ext cx="1689735" cy="1238885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直接连接符 254984"/>
          <p:cNvSpPr/>
          <p:nvPr/>
        </p:nvSpPr>
        <p:spPr>
          <a:xfrm>
            <a:off x="4429760" y="5554980"/>
            <a:ext cx="1689735" cy="1905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54985"/>
          <p:cNvSpPr txBox="1"/>
          <p:nvPr/>
        </p:nvSpPr>
        <p:spPr>
          <a:xfrm>
            <a:off x="4683760" y="5019675"/>
            <a:ext cx="960755" cy="41783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254986"/>
          <p:cNvSpPr txBox="1"/>
          <p:nvPr/>
        </p:nvSpPr>
        <p:spPr>
          <a:xfrm>
            <a:off x="4596130" y="5608955"/>
            <a:ext cx="102552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直接连接符 254987"/>
          <p:cNvSpPr/>
          <p:nvPr/>
        </p:nvSpPr>
        <p:spPr>
          <a:xfrm flipV="1">
            <a:off x="4203065" y="4629150"/>
            <a:ext cx="2083435" cy="285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54993"/>
          <p:cNvSpPr/>
          <p:nvPr/>
        </p:nvSpPr>
        <p:spPr>
          <a:xfrm>
            <a:off x="6910070" y="1183005"/>
            <a:ext cx="1671955" cy="1393825"/>
          </a:xfrm>
          <a:prstGeom prst="flowChartAlternateProcess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接连接符 254994"/>
          <p:cNvSpPr/>
          <p:nvPr/>
        </p:nvSpPr>
        <p:spPr>
          <a:xfrm>
            <a:off x="6910070" y="1889125"/>
            <a:ext cx="1671955" cy="127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254995"/>
          <p:cNvSpPr txBox="1"/>
          <p:nvPr/>
        </p:nvSpPr>
        <p:spPr>
          <a:xfrm>
            <a:off x="7298690" y="1368425"/>
            <a:ext cx="951230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254996"/>
          <p:cNvSpPr txBox="1"/>
          <p:nvPr/>
        </p:nvSpPr>
        <p:spPr>
          <a:xfrm>
            <a:off x="7220585" y="2045970"/>
            <a:ext cx="1015365" cy="4178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过程 254997"/>
          <p:cNvSpPr/>
          <p:nvPr/>
        </p:nvSpPr>
        <p:spPr>
          <a:xfrm>
            <a:off x="7278370" y="1296035"/>
            <a:ext cx="755015" cy="4730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930265" y="1655445"/>
            <a:ext cx="95504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4999"/>
          <p:cNvSpPr txBox="1"/>
          <p:nvPr/>
        </p:nvSpPr>
        <p:spPr>
          <a:xfrm>
            <a:off x="6520180" y="3250565"/>
            <a:ext cx="2028825" cy="102743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以链表的方式存入对应的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hashCode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的原理中我们可以看到，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方法的返回值对存储元素起到很重要的作用。而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方法实际就在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中定义的，所以应妥善重写此方法：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对于重写了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方法，继承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时应该重写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方法应注意两点：一、与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一致性，即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的两个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一样；二、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返回值应符合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算法要求，一般可使用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32257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hashCode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int  hashCode(){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final int prime = 31;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result = 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result = prime * result + age;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result = prime * result + (name == null) ? 0: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name.hashCode());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long temp;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temp = Double.doubleToLongBits(salary);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result = prime * result + (int) (temp &gt;&gt; 31)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result;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装载因子及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优化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p>
            <a:pPr marL="457200" indent="-45720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Capacity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：容量，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表里桶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(bucket)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的数量，也就是散列组的大小；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Initial Capacity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：初始容量，创建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表时，初始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大小，默认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，也可以自定义。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Size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：大小，当前散列表中存储数据数量。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 factor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：加载因子，默认值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0.75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，当向散列表中增加数据时如果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size/capacity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的值大于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 factor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则发生扩容并重组新散列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(rehash)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性能优化：加载因子较小时，性能较高，但浪费容量；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0.75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是性能和空间相对平衡值。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19989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的遍历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KeySet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提供了三种遍历方式：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遍历所有的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遍历所有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Key-Value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遍历所有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Value(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不常用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遍历所有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Set&lt;K&gt; keySet()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该方法会将当前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存入一个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后返回。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KeySet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keySet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void  testKetSet(){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Set&lt;String&gt; keySet = map.keySet();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for(String key : keySet){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... ...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entrySet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遍历所有键值对方法：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Set&lt;Entry&lt;K, V&gt;&gt; entrySet()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该方法会将当前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中每一组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key-value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对封装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Entry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对象并存入一个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集合中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entrySet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entrySet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void  testE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ntrySet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Set&lt;Entry&lt;String, Integer&gt;&gt; entrySet =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map.keySet();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for(Entry&lt;String, Integer&gt; entry : entrySet){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... ...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19989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有序的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实现有序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Map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接口的哈希表和链表实现，具有可预知的迭代顺序。此实现与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的不同之处在于：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LinkedHashMap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维护着一个双向循环链表。此链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表定义了迭代顺序，该顺序通常就是存放元素的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需要注意的是，如果在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中重新存入已有的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，那么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的位置不会发生改变，只是将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的值替换。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实现有序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Map(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void  testLinkedMap(String[] s,int[] data){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LinkedHashMap&lt;String, Integer&gt; map = new 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LinkedHashMap&lt;String, Integer&gt;();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for(int i = 0; i &lt; s.length; i++){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Integer d = map.get(s[i]);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int max = d == null ? 0 : d;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max = max &gt; data[i] ? max : data[i];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map.put(s[i], max);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String</a:t>
            </a:r>
            <a:r>
              <a:rPr lang="zh-CN" altLang="en-US"/>
              <a:t>基本特性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String使用了final关键字修饰，不能被继承；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字符串底层封装了对字符数组以及针对字符数组的操作算法；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字符串一旦创建，对象永远无法改变，但字符串引用可以重新赋值。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练习使用查询表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文件操作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File(File p, String c)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8486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2854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exists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File(String pathname)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7490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createNewFile方法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8482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表示文件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3127375"/>
            <a:ext cx="915035" cy="1771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5145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011680" y="3341370"/>
            <a:ext cx="915035" cy="2082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可选过程 20494"/>
          <p:cNvSpPr/>
          <p:nvPr/>
        </p:nvSpPr>
        <p:spPr>
          <a:xfrm>
            <a:off x="5205730" y="42233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94"/>
          <p:cNvSpPr/>
          <p:nvPr/>
        </p:nvSpPr>
        <p:spPr>
          <a:xfrm>
            <a:off x="5205730" y="51454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mkdir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56349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mkdirs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可选过程 20492"/>
          <p:cNvSpPr/>
          <p:nvPr/>
        </p:nvSpPr>
        <p:spPr>
          <a:xfrm>
            <a:off x="5205730" y="241871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isFile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46824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isDirectory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流程图: 可选过程 20494"/>
          <p:cNvSpPr/>
          <p:nvPr/>
        </p:nvSpPr>
        <p:spPr>
          <a:xfrm>
            <a:off x="5205730" y="61296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FileFilter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55041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File(String pathname)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File用于表示文件(目录)，也可以是说是程序员通过该类操作硬盘上的文件和目录；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File类只用于表示文件(目录)的信息，不能对文件进访问；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File(String path)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通过将给定的路径名字字符串转成抽象路径在硬	盘上创建一个File实例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抽象路径应尽量使用相对路径，并且目录的层级	分割应使用File.separator这个常量表示，以区分不	同操作系统。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File(String pathname)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testFile(){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file = new File("demo" + File.separator + 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"HelloWorld.txt");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System.out.println(file);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8305" y="239395"/>
            <a:ext cx="8312150" cy="951230"/>
          </a:xfrm>
        </p:spPr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File(File p, String c)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File还提供了另一个构造方法：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File(File par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String chi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ld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根据par抽象路径名和chi路径名字符串创建一个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File实例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File(File p, String c)(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testFile2(){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par = new File("demo");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file = new File(par, "HelloWorld.txt");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System.out.println(file);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isFile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File的isFile方法用于判断当前File对象所表示的是否为一个文件：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boolean isFile()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当前File对象是文件返回true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核心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本章节主要介绍：基本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类的使用，字符串的使用，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对象类，日期类，集合框架操作，文件操作，多线程，网络通讯以及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解析等；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涵盖了知识剖析、案例讲解以及项目开发；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通过核心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知识点讲解，学习者能够独立完成高级应用开发，更好理解面向对象原理。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String</a:t>
            </a:r>
            <a:r>
              <a:rPr lang="zh-CN" altLang="en-US"/>
              <a:t>基本特性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Java为了提高性能，静态字符串(字面量\常量)在常量池中定义，并尽可能使用同一个对象，重用静态字符串；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对于重复出现的字符串直接量，JVM会首先在常量池中查找；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字符串一旦创建，对象永远无法改变，但字符串引用可以重新赋值。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isFile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testIsFile(){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 file = new File("C:\\HelloWorld.txt");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System.out.println(file+"是否是一个文件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"+file.isFile());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55041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表示文件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length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File的length方法用于返回由此抽象路径名表示的文件长度(占用字节量)：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long length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返回值：当前File对象所表示的文件所占用字节量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length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File的length方法用于返回由此抽象路径名表示的文件长度(占用字节量)：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testLength(){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file = new File("demo"+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File.separator+"HelloWorld.	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System.out.println(file+"占用字节量：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"+file.length());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exists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File的exists方法用于测试此抽象路径名表示的文件或目录是否存在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boolean exists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返回值：若存在返回true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createNewFile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File的createNewFile方法用于用于当且仅当不存在该文件名时，创建此路径名所表示的新文件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createNewFile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返回值：若文件不存在则成功创建新文件，返回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true；反之，返回false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createNewFile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testCreateNewFile(){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file = new File("demo"+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File.separator+"Hello.txt");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//若不存在，就创建该文件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if(!file.exitst()){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file.createNewFile();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delete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File的delete方法用于删除此抽象路径名表示的文件或目录。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delete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返回值：当且仅当成功删除，返回true；反之，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返回false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需要注意的是，若File在此表示目录，删除时必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须保证目录为空。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delete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testDelete(){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 file = new 		File("demo"+File.separator+"Hello.txt");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file.delete();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isDirectory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File的isDirectory方法用于判断当前File表示的是否为一个目录。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 isDirectory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返回值：当File对象表示的是一个目录时返回true。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反之，返回false。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String</a:t>
            </a:r>
            <a:r>
              <a:rPr lang="zh-CN" altLang="en-US"/>
              <a:t>基本特性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常量池代码如下：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testString(){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str1 = "Hello";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不会创建新对象，使用常量池对象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str2 = "Hello";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System.out.println(str1==str2);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//new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创建新对象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str3 = new String("Hello");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System.out.println(str1==str3);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isDirectory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testIsDirectory(){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 file = new File("demo");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System.out.println(file+"是否为目录	"+file.isDirectory());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55041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表示目录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mkdir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File的mkdir方法用于创建此抽象路径名指定的目录。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boolean mkdir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返回值：当且仅当已创建目录时，返回true，	否则false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mkdir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public void testMkdir(){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175" lvl="0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 dir = new File("myDir");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175" lvl="0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dir.mkdir();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mkdirs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File的mkdir方法用于创建此抽象路径名指定的目录，包括所有必需但不存在的父目录。注意，此方法失败时，部分父目录已创建。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boolean mkdirs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返回值：当且仅当已创建目录以及所有父目	录时，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返回true，否则false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mkdirs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testMkDirs(){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dir = new File("a"+File.separator+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"b" + File.separator + "c");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dir.mkdirs();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listFiles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File的listFile方法用于返回一个抽象路径名数组，这些路径名表示此抽象路径名表示的目录中的子项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文件或目录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File[] listFile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返回值：抽象路径名数组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listFiles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testListFile(){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dir = new File(".");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File[] subs = dir.listFiles();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//增强型for循环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for(File sub: subs){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System.out.println(sub);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FileFilter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接口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FileFilter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用于抽象路径名的过滤器。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此接口的实例可传递给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listFiles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方法。用于返回满足该过滤器要求的子项。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File[] listFile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s(FileFilter filter)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File[] list = dir.listFiles(new FileFilter(){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public boolean accept(File pathname){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	return pathname.getName().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			startsWith(".");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FileFilter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接口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FileFilter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 dir = new File(".");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File[] subs = dir.listFiles(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 FileFilter(){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boolean accept(File file){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file.getName().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endsWith(".txt");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//增强型for循环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for(File sub: subs){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内存编码及长度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在内存中采用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Unicode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编码，每个字符占用两个字节；任何一个字符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无论中英文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都算一个字符长度，占用两个字节；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获取字符串长度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*/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testLength(){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str1 = "Hello";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System.out.println(str1.length());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str2 = 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你好，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System.out.println(str2.length());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</a:t>
            </a:r>
            <a:r>
              <a:rPr 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文件操作</a:t>
            </a:r>
            <a:r>
              <a:rPr lang="en-US" altLang="zh-CN"/>
              <a:t>(</a:t>
            </a:r>
            <a:r>
              <a:rPr lang="en-US" altLang="zh-CN" dirty="0">
                <a:sym typeface="+mn-ea"/>
              </a:rPr>
              <a:t>RandomAccessFile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随机访问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796415"/>
            <a:ext cx="948055" cy="15449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6715" y="150399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创建对象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5723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读写模式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342646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86334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write(byte[] b)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20399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只读模式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43268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read(byte[] b)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99624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字节数据读写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1680" y="3275330"/>
            <a:ext cx="9150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526510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文件指针操作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011680" y="3336290"/>
            <a:ext cx="915035" cy="22078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20494"/>
          <p:cNvSpPr/>
          <p:nvPr/>
        </p:nvSpPr>
        <p:spPr>
          <a:xfrm>
            <a:off x="5205730" y="52654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getFilePoint()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57550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seek()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可选过程 20492"/>
          <p:cNvSpPr/>
          <p:nvPr/>
        </p:nvSpPr>
        <p:spPr>
          <a:xfrm>
            <a:off x="5205730" y="299656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write(int b)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48025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close()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12293"/>
          <p:cNvSpPr/>
          <p:nvPr/>
        </p:nvSpPr>
        <p:spPr>
          <a:xfrm>
            <a:off x="5205730" y="150399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随机访问简介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创建对象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随机访问简介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提供了一个可以对文件随机访问的操作，访问包括读和写操作。该类名为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。该类的读写是基于指针的操作。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只读模式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在对文件进行随机访问的时候有两个模式，为只读模式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只读取文件数据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和读写模式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对文件数据进行读写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在创建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时，构造方法要求提供访问模式：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RandomAccessFile(File file, String mode)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RandomAccessFile(String file, String mode)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”r“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表示对文件只有读模式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读写模式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创建一个读写模式的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，我们只需要在第二个参数给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”rw“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此时的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操作文件可读又可写：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RandomAccessFile(file, "rw")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27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字节数据读写操作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write(int d)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提供了一个可向文件中写出字节的方法：。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write(int d)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该方法可根据当前指针所在位置写入一个字节，是将参数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低八位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write(int d)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写出低八位代码实现：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testWrite(){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"rw");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写出一个字节，写的就是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的低八位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raf.write(1);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indexOf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检索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indexOf方法用于实现在字符串中检索另外一个字符串；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String提供了几个重载的indexOf方法。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58724" name="表格 158723"/>
          <p:cNvGraphicFramePr/>
          <p:nvPr/>
        </p:nvGraphicFramePr>
        <p:xfrm>
          <a:off x="1017270" y="3203258"/>
          <a:ext cx="7505700" cy="2694305"/>
        </p:xfrm>
        <a:graphic>
          <a:graphicData uri="http://schemas.openxmlformats.org/drawingml/2006/table">
            <a:tbl>
              <a:tblPr/>
              <a:tblGrid>
                <a:gridCol w="3618230"/>
                <a:gridCol w="3887470"/>
              </a:tblGrid>
              <a:tr h="156845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 indexOf(String str)</a:t>
                      </a:r>
                      <a:endParaRPr lang="en-US" altLang="x-none" sz="2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在字符串中检索</a:t>
                      </a:r>
                      <a:r>
                        <a:rPr lang="en-US" altLang="x-none" sz="2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</a:t>
                      </a:r>
                      <a:r>
                        <a:rPr lang="zh-CN" altLang="en-US" sz="2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，返回其第一次出现的位置，如果找不到返回</a:t>
                      </a:r>
                      <a:r>
                        <a:rPr lang="en-US" altLang="x-none" sz="2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-1</a:t>
                      </a:r>
                      <a:endParaRPr lang="en-US" altLang="x-none" sz="2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538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 indexOf(String str, int fromIndex)</a:t>
                      </a:r>
                      <a:endParaRPr lang="en-US" altLang="x-none" sz="2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从字符串中的</a:t>
                      </a:r>
                      <a:r>
                        <a:rPr lang="en-US" altLang="x-none" sz="2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fromIndex</a:t>
                      </a: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开始找</a:t>
                      </a:r>
                      <a:endParaRPr lang="zh-CN" altLang="en-US" sz="2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read()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提供了一个可从文件中读取字节的方法：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read()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该方法会从文件中读取一个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byte(8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填充到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的低八位，高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，返回值范围整数：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0~255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，如果返回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表示读取到文件末尾，每次读取后自动移动指针，准备下次读取。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read()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读取低八位代码实现：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testWrite(){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读取一个字节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 = raf.read();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write(byte[] b)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提供了一个可向文件中写出一组字节的方法：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write(byte[] b)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该方法会根据当前指针的位置连续写出给定数组中的所有字节。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与该方法相似的还有一个常用方法：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write(byte[] b, int offset, int len)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该方法会根据当期指针所在位置处连续写出给定数组中的部分字节，这个部分是从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长度个字节。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write(byte[] b)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写出一组字节方法的代码实现：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testWriteByteArray(){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"rw");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将字符串按照默认编码转换为字节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byte[] buf = "helloworld".getBytes();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将字节数组中所有字节一次性写出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read(byte[] b)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提供了一个可从文件中批量读取的方法：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read(byte[] b)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该方法会从指针位置处尝试最多读取给定数组的总长度的字节量，并从给定的字节数组第一个位置开始，将读取到的字节顺序存放到数组中，返回实际读取的字节量。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read(byte[] b)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批量读取方法的代码实现：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testReadByteArray(){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byte[] buf = new byte[10];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尝试读取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个字节存入数组，返回实际读取量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len = raf.read(buf);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读取到了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"+len+"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个元素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close()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在对文件访问的操作全部结束后，要调用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close()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方法来释放与其关联的所有系统资源。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close()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 raf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RandomAccessFile(file, "rw");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raf.close();//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关闭前面操作过的文件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文件指针操作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getFilePoint()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327390" cy="5078730"/>
          </a:xfrm>
        </p:spPr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的读写操作都是基于指针的，也就是说总是在指针当前所在的位置开始操作的。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long getFilePoint()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该方法用于获取当前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的指针位置。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getFilePoint()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getFilePoint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testGetFilePoint(){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"rw");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System.out.println(raf.getFilePoint());//0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raf.write('A');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System.out.println(raf.getFilePoint());//1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raf.writeInt(3);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System.out.println(raf.getFilePoint());//5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indexOf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检索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indexOf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实现检索代码如下：</a:t>
            </a:r>
            <a:endParaRPr lang="zh-CN" altLang="en-US" sz="222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/**在一个字符串中检索另外一个字符串*/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testIndexOf(){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"I can because i think i can";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index = str.indexOf("can");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System.out.println(index);			//2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index = str.indexOf("can", 6);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System.out.println(index);			//24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index = str.indexOf("Can");			//-1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seek()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提供了一个方法用于移动指针的位置。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seek()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该方法用于获取当前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的指针位置。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seek()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seek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testSeek(){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RandomAccessFile raf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RandomAccessFile("raf.dat", "rw");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System.out.println(raf.getFilePoint());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endParaRPr lang="en-US" altLang="zh-CN" sz="26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raf.write('A');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指针位置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26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raf.writeInt(3);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指针位置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endParaRPr lang="en-US" altLang="zh-CN" sz="26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将指针移动到文件开始处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第一个字节位置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raf.seek(0);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raf.close();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skipBytes()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提供了一个方法可以尝试跳过输入的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个字节以丢弃跳过的字节。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skipBytes(int 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该方法可能跳过一些较少数量的字节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可能包括零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，这可能有任意数量的条件引起；在跳过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字节之前已达到文件末尾只是一种可能。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为负数，不跳过任何字节。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RandomAccessFile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文件操作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796415"/>
            <a:ext cx="948055" cy="15449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6715" y="150399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4834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327533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read(byte[] b)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write(byte)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68109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9954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两种模式创建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410019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flush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14280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421890"/>
            <a:ext cx="915035" cy="8534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84"/>
          <p:cNvSpPr/>
          <p:nvPr/>
        </p:nvSpPr>
        <p:spPr>
          <a:xfrm>
            <a:off x="2926715" y="368077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缓冲流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1978660" y="3341370"/>
            <a:ext cx="948055" cy="6184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20494"/>
          <p:cNvSpPr/>
          <p:nvPr/>
        </p:nvSpPr>
        <p:spPr>
          <a:xfrm>
            <a:off x="5205730" y="498983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对象序列化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54349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序列化和反序列化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可选过程 20492"/>
          <p:cNvSpPr/>
          <p:nvPr/>
        </p:nvSpPr>
        <p:spPr>
          <a:xfrm>
            <a:off x="5205730" y="287655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write(int b)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454469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原理和缓冲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12293"/>
          <p:cNvSpPr/>
          <p:nvPr/>
        </p:nvSpPr>
        <p:spPr>
          <a:xfrm>
            <a:off x="5205730" y="150399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84"/>
          <p:cNvSpPr/>
          <p:nvPr/>
        </p:nvSpPr>
        <p:spPr>
          <a:xfrm>
            <a:off x="2926715" y="498951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可选过程 20494"/>
          <p:cNvSpPr/>
          <p:nvPr/>
        </p:nvSpPr>
        <p:spPr>
          <a:xfrm>
            <a:off x="5205730" y="58851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Serializable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流程图: 可选过程 20494"/>
          <p:cNvSpPr/>
          <p:nvPr/>
        </p:nvSpPr>
        <p:spPr>
          <a:xfrm>
            <a:off x="5205730" y="63296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Transient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endCxn id="10" idx="1"/>
          </p:cNvCxnSpPr>
          <p:nvPr/>
        </p:nvCxnSpPr>
        <p:spPr>
          <a:xfrm>
            <a:off x="2014855" y="3242310"/>
            <a:ext cx="911860" cy="2026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74129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简介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实际开发过程中，经常要对文本文件进行读写操作。比如，我们程序需要读取文件或保存数据到文件中。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什么是输入：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输入是从外界到程序的方向，读取外界数据时，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使用输入，所以输入用来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什么是输出：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一般写出数据到外界，用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数据。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输入输出是以内存为主导的。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按照流是否直接与特定的地方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如磁盘、内存、设备等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相连，分节点流和处理流。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节点流：可以从或向一个特定的地方读取。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处理流：是对一个已存在的流的连接和封装，通过所封装的流的功能调用数据读写。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处理流的构造总是带一个其他流对象做参数。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节点流称为低级流；处理流为高级流。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是所有字节输入流的父类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，其定义了基础的读取方法，常用方法如下：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read()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读取一个字节，以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形式返回，该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值的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八位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有效，若返回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则表示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EOF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read(byte[] b)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尝试最多读取给定数组的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个字节并存入该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数组，返回值为实际读取到的字节量。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substring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获取子串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substring方法用于返回一个字符串的子串；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subString常用重载方法如下：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62820" name="表格 162819"/>
          <p:cNvGraphicFramePr/>
          <p:nvPr/>
        </p:nvGraphicFramePr>
        <p:xfrm>
          <a:off x="1022350" y="2798763"/>
          <a:ext cx="7247255" cy="3159125"/>
        </p:xfrm>
        <a:graphic>
          <a:graphicData uri="http://schemas.openxmlformats.org/drawingml/2006/table">
            <a:tbl>
              <a:tblPr/>
              <a:tblGrid>
                <a:gridCol w="3206750"/>
                <a:gridCol w="4040188"/>
              </a:tblGrid>
              <a:tr h="185928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String substring(int      </a:t>
                      </a:r>
                      <a:endParaRPr lang="en-US" altLang="x-none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beginIndex</a:t>
                      </a: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endParaRPr lang="zh-CN" altLang="en-US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</a:t>
                      </a: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int endIndex)</a:t>
                      </a:r>
                      <a:endParaRPr lang="en-US" altLang="x-none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返回字符串中从下标</a:t>
                      </a:r>
                      <a:endParaRPr lang="zh-CN" altLang="en-US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beginIndex</a:t>
                      </a: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开始到</a:t>
                      </a: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endIndex</a:t>
                      </a: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结束的子字符串</a:t>
                      </a:r>
                      <a:endParaRPr lang="zh-CN" altLang="en-US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162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String substring(int </a:t>
                      </a:r>
                      <a:endParaRPr lang="en-US" altLang="x-none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beginIndex)</a:t>
                      </a:r>
                      <a:endParaRPr lang="en-US" altLang="x-none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返回字符串中从下标</a:t>
                      </a:r>
                      <a:r>
                        <a:rPr lang="en-US" altLang="x-none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beginIndex</a:t>
                      </a:r>
                      <a:r>
                        <a:rPr lang="zh-CN" altLang="en-US" sz="22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开始到结束的子字符串</a:t>
                      </a:r>
                      <a:endParaRPr lang="zh-CN" altLang="en-US" sz="2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是所有字节输出流的父类，其定义了基础的写出方法，常用方法如下：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write(int b)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写出一个字节，写的是给定的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低八位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write(byte[] b)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将给定的字节数组中的所有字节全部写出。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文件流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两种模式创建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FOS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是文件的字节输出流、该流可以以字节为单位将数据写入文件：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FileOutputStream(File file)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创建一个写入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的输出流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FileOutputStream(String filename)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创建一个写入以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filename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为名字的输出流。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550" y="5336540"/>
            <a:ext cx="5675630" cy="102425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注意：若指定文件已包含内容，使用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FOS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写入数据，会将源数据清除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两种模式创建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FOS(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重写模式创建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代码如下：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testFosByAppend(){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创建文件字节输出流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ofs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FileOutputStream("fos.dat");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写出一组字节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fos.write("helloworld".getBytes());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fos.close();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两种模式创建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FOS(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上一种构造方法创建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操作数据会覆盖原有数据，如下方式则追加数据：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FileOutputStream(File file, boolean append)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创建一个写入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的输出流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FileOutputStream(String name, boolean app)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创建一个写入以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为名字的输出流。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550" y="5336540"/>
            <a:ext cx="5675630" cy="102425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以上两个构造方法第二参数为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，则以追加方式创建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FOS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两种模式创建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FOS(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重写模式创建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代码如下：</a:t>
            </a: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testFosByAppend(){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创建文件字节输出流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ofs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FileOutputStream("fos.dat",true);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写出一组字节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fos.write("helloworld".getBytes());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fos.close();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FIS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是文件的字节输入流、该流以字节为单位从文件中读取数据。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两个常用构造：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FileInputStream(File file)</a:t>
            </a:r>
            <a:endParaRPr lang="en-US" altLang="zh-CN" sz="234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创建一个从</a:t>
            </a:r>
            <a:r>
              <a:rPr lang="en-US" altLang="zh-CN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lang="zh-CN" altLang="en-US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中读取数据的输入流</a:t>
            </a:r>
            <a:endParaRPr lang="zh-CN" altLang="en-US" sz="234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FileInputStream(String name)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创建一个从以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为名字的文件读数据的输入流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dirty="0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FIS(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r>
              <a:rPr lang="en-US" altLang="zh-CN" sz="234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34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void  testFis(){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根据给定的文件名创建文件输入流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FileInputStream("fis.dat");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 = -1;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while((d = fis.read()) != -1){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fis.close();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read()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write(int b)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，其提供了以字节为单位读取文件数据的方法：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read()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从此输入流中读取一个数据字节，返回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EOF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，其提供了以字节为单位向文件写数据的方法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write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write(int b)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将指定字节写入此文件输出流，这里只写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低八位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实现文件复制代码如下：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testCopyFile(){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FileInputStream("fos.dat");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fos = new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FileOutputStream("fos_copy.dat");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 = -1;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while((d = fis.read) != -1){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fos.write(d);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}fos.close();fis.close();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substring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获取子串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x-none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实现检索代码如下：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/**在一个字符串中截取一个字符串*/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testsubString(){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"http://www.xmsa.com";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subStr = str.substring(11, 18);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System.out.println(subStr);		//xmsa.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subStr= str.substring(7);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System.out.println(subStr);	//www.xms...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read(byte[])</a:t>
            </a:r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sym typeface="+mn-ea"/>
              </a:rPr>
              <a:t>write(byte[])</a:t>
            </a:r>
            <a:endParaRPr lang="en-US" altLang="zh-CN" sz="3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也支持批量读取的方法：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 read(byte[] b)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从此输入流中最多读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b.length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个字节数据存到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也支持批量写出的方法：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write(byte[] b)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b.length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byte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数组写入到此输出流中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write(byte[] b, int offset, int len)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byte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位置开始写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个长度到输出流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批量实现文件复制代码如下：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testCopyFile(){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FileInputStream("fos.dat");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fos = new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FileOutputStream("fos_copy.dat");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len = -1;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byte[] buf = new byte[32];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while((len = fis.read(buf)) != -1){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fos.write(buf, 0, len);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}fos.close();fis.close();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缓冲流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原理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在向硬件设备做写出操作时，增大写出次数无疑会降低写出效率，为此我们可以使用缓冲输出流一次性批量写出若干数据。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BufferedOutputStream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缓冲字节输出流内部维护着一个缓冲区，每当我们向该流写数据时，都会先将数据存入缓冲区，当缓冲区满了，缓冲流会将数据一次性写出。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缓冲和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flush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testBos(){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fos = new 		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FileOutputStream("demo.dat");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创建字节缓冲输出流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BufferedOutputStream bos = new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BufferedOutputStream(fos);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所有字节被存入缓冲区，等待一次性写出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bos.write("helloworld".getBytes());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关闭流之前会一次性写出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缓冲和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flush(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使用缓冲输出流可以提高写效率，但是这也存在着一个问题，就是写出数据缺乏及时性。有时我们希望在执行完某些操作后立马写出数据，这时可以使用缓冲流的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flush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flush()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清空缓冲区，将缓冲区里内容立马写出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原理和缓冲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在读取数据时若以字节为单位读取数据，会导致读取次数过于频繁而大大降低读取效率。为此可以通过缓冲输入流提高效率。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BufferedInputStream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是缓冲字节输入流。其内部维护着一个缓冲区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字节数组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，使用该流读取一个字节时，该流会尽可能一次性读取若干字节存入缓冲区，直到缓冲区内容被读取完毕，会再次读取字节从而反复。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原理和缓冲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缓冲读取代码如下：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testBis(){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FileInputStream("demo.dat");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BufferedInputStream bis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BufferedInputStream(fis);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 = -1;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缓冲读入，不是一个字节一个字节从文件读取</a:t>
            </a:r>
            <a:endParaRPr lang="zh-CN" altLang="en-US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while((d = bis.read()) != -1){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BIS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原理和缓冲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基于缓冲区的文件复制：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testBis(){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BufferedInputStream bis = new 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BufferedInputStream(new FileInputStream("a.dat"));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BufferedOutputStream bos = new 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BufferedOutputStream(new FileOutputStream("b.dat"));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 = -1;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1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1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缓冲读入，不是一个字节一个字节从文件读取</a:t>
            </a:r>
            <a:endParaRPr lang="zh-CN" altLang="en-US" sz="21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while((d = bis.read()) != -1){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bos.write(d);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}bis.close(); bos.close();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对象流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trim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chatAt</a:t>
            </a:r>
            <a:r>
              <a:rPr lang="zh-CN" altLang="en-US" dirty="0">
                <a:sym typeface="+mn-ea"/>
              </a:rPr>
              <a:t>应用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trim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用于去除一个字符串里的前继和后导空字符：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/**去掉一个字符串的前导和后继空字符*/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testTrim(){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userName= " good man 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userName = userName.trim();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System.out.println(userName.length());	//8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System.out.println(userName); //good man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对象序列化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对象是存在于内存中的。有时需要将对象保存到硬盘上，又有时需要将对象传到另一台计算机上。这时需要将对象转换成一个字节序列，这个过程就是对象序列化。相反过程就是反序列化。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185" y="4191635"/>
            <a:ext cx="2025015" cy="197993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00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5210" y="4191635"/>
            <a:ext cx="2025015" cy="197993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000">
                <a:latin typeface="微软雅黑" panose="020B0503020204020204" charset="-122"/>
                <a:ea typeface="微软雅黑" panose="020B0503020204020204" charset="-122"/>
              </a:rPr>
              <a:t>字节序列</a:t>
            </a:r>
            <a:endParaRPr lang="zh-CN" altLang="en-US" sz="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401060" y="4271645"/>
            <a:ext cx="2294890" cy="7512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对象序列化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286125" y="5363845"/>
            <a:ext cx="2417445" cy="807720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对象反序列化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序列化和反序列化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OOS(ObjectOutputStream)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可以实现对象序列化。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其对象序列化的方法为：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writeObject(Object o)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该方法可以将给定的对象转换为一个字节序列后写出。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序列化和反序列化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OIS(ObjectInputStream)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可以实现对象序列化。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其对象反序列化的方法为：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Object readObject()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该方法可以从流中读取字节并转换为对应对象。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Serializable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接口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如果声明类的对象序列化到硬盘上面，之后随着需求的变化更改了类的属性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增加或减少或改名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，那么当反序列化时，就会出现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InvalidClassException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，这样就会造成不兼容性问题。但当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serialVersionUID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相同时，它就会将不一样的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field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预设值反序列化，可避开不兼容性问题。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Transient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关键字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对象在序列化后得到的字节序列一般比较大，有时在对某个对象序列化时可以忽略掉不必要的属性，从而对序列化后的字节序列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瘦身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transient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该关键字修饰的属性在序列化时其值将被忽略。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对象序列化：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testOOS(){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fos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FileOutputStream("emp.obj");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ObjectOutputStream oos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ObjectOutputStream(fos);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Emp emp = new Emp("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15, 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 4000);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oos.write(emp);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oos.close();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对象反序列化：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testOIS(){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FileInputStream("emp.obj");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ObjectInputStream ois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ObjectInputStream(fos);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Emp emp = </a:t>
            </a: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(Emp)ois.readObject();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System.out.println(emp);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ois.close();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文件操作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2214245"/>
            <a:ext cx="613410" cy="112712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592070" y="1729740"/>
            <a:ext cx="2379345" cy="556895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5723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字符流转换原理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342646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OSW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输出字符数据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86334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输入字符数据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20399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57206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转换流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851150"/>
            <a:ext cx="915035" cy="485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20492"/>
          <p:cNvSpPr/>
          <p:nvPr/>
        </p:nvSpPr>
        <p:spPr>
          <a:xfrm>
            <a:off x="5205730" y="299656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转换流指定字符集编码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12293"/>
          <p:cNvSpPr/>
          <p:nvPr/>
        </p:nvSpPr>
        <p:spPr>
          <a:xfrm>
            <a:off x="5205730" y="150399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字符流原理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06107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Reader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Writer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trim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chatAt</a:t>
            </a:r>
            <a:r>
              <a:rPr lang="zh-CN" altLang="en-US" dirty="0">
                <a:sym typeface="+mn-ea"/>
              </a:rPr>
              <a:t>应用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charAt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用于获取一个字符串中指定位置的字符：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/**获取字符串指定位置的字符*/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ame= "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Whatisjava?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for(int i = 0; i &lt; name.length(); i++){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char c = name.charAt(i);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System.out.println(c+" ");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//W h a t i s j a v a ?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字符流原理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Reader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是字符输入流父类；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Writer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是字符输出流父类；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字符流是以字符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(char)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为单位读写数据的。一次处理一个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unicod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18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字符流的底层仍然是基本的字节流。</a:t>
            </a:r>
            <a:endParaRPr lang="zh-CN" altLang="en-US" sz="318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字符流只是操作文本文件，不能操作图片音频视频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Reader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Writer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Reader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的常用方法：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read():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读取一个字符，返回的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16“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位有效。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int read(char[] cha):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从该流中读取一个字符数组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个字符并存入该数组，返回值为实际读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取到的字符量。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Reader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Writer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Writer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的常用方法：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void write(int c):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写出一个字符，写出的是给定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表示的字符。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void write(char[] cha):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将给定字符数组中所有字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符写出。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void write(String str):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将给定的字符串写出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void write(char[] cha, int offset, int len):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将给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定的字符数组中，从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开始写出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个长度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转换流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字符转换流原理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InputStreamReader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：字符输入流；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使用该流可以设置字符集，并按照指定的字符集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从流中按照该编码将字节数据转换为字符并读取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OutputStreamWriter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：字符输出流；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使用该流可以设置字符集，并按照指定的字符集将字符转换为对应的字节通过该流写出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转换流指定字符集编码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InputStreamReader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的构造方法允许设置字符集：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InputStreamReader(InputStream in, String cn)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基于给定的字节输入流以及编码创建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ISR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InputStreamReader(InputStream in)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该构造根据系统默认编码创建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ISR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转换流指定字符集编码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OutputStreamWriter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的构造方法允许设置字符集：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-OutputStreamWriter(OutputStream in, String cn)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基于给定的字节输出流以及编码创建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OSW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-OutputStreamWriter(OutputStream in)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该构造根据系统默认编码创建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OSW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OSW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输出字符数据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OSW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输出字符数据代码如下：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testOutput(){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fos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FileOutputStream("demo.txt");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OutputStreamWriter osw = new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OutpuStreamWriter(fos, "UTF-8");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大家好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osw.write(str);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osw.close();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978400" y="4419600"/>
            <a:ext cx="3382645" cy="1914525"/>
          </a:xfrm>
          <a:prstGeom prst="wedgeRoundRectCallout">
            <a:avLst>
              <a:gd name="adj1" fmla="val -14708"/>
              <a:gd name="adj2" fmla="val -58590"/>
              <a:gd name="adj3" fmla="val 16667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在构造中设置字符集，这里采用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UTF-8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编码将字符串写到文件中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按指定编码将文本写入文件：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testOSW(){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FileOutputStream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FileOutputStream("osw.txt");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OutputStreamWriter osw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OutputStreamWriter(fos, "GBK");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osw.write("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osw.close();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ISR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输入字符数据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输入字符数据代码如下：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testInput(){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FileInputStream("demo.txt");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InputStreamReader isr = new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InputStreamReader(fis, "UTF-8");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c = -1;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while((c = isr.read()) != -1){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1" indent="-45720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467985" y="4509135"/>
            <a:ext cx="3303905" cy="1914525"/>
          </a:xfrm>
          <a:prstGeom prst="wedgeRoundRectCallout">
            <a:avLst>
              <a:gd name="adj1" fmla="val -22461"/>
              <a:gd name="adj2" fmla="val -62205"/>
              <a:gd name="adj3" fmla="val 16667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在构造中设置字符集，这里采用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UTF-8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编码从文件中读字符数据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ym typeface="+mn-ea"/>
              </a:rPr>
              <a:t>startsWith</a:t>
            </a:r>
            <a:r>
              <a:rPr lang="zh-CN" altLang="en-US" dirty="0">
                <a:sym typeface="+mn-ea"/>
              </a:rPr>
              <a:t>和</a:t>
            </a:r>
            <a:r>
              <a:rPr lang="en-US" dirty="0">
                <a:sym typeface="+mn-ea"/>
              </a:rPr>
              <a:t>endsWith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检测一个字符串是否以指定字符串开头和结尾：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/**判断字符串的开头和结尾*/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StartsWithAndEndWith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"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Thinking in Java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System.out.println(str.endsWith("Java"));//true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System.out.println(str.startsWith("T"));//true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System.out.println(str.startsWith("t"));//false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按指定编码从文本中读取文件：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testISR(){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FileInputStream fis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FileInputStream("osw.txt");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InputStreamReader isr = new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InputStreamReader(fis, "GBK");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chs = -1;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while((chs=isr.read()) != -1){ ... ... }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isr.close();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/>
              <a:t>文件操作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796415"/>
            <a:ext cx="948055" cy="15449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6715" y="150399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PrintWriter</a:t>
            </a:r>
            <a:endParaRPr 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5723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PW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输出字符数据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342646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读取一行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20399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PW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的重载方法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99624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BufferedReader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011680" y="3275330"/>
            <a:ext cx="9150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20492"/>
          <p:cNvSpPr/>
          <p:nvPr/>
        </p:nvSpPr>
        <p:spPr>
          <a:xfrm>
            <a:off x="5205730" y="299656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BufferedReader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12293"/>
          <p:cNvSpPr/>
          <p:nvPr/>
        </p:nvSpPr>
        <p:spPr>
          <a:xfrm>
            <a:off x="5205730" y="150399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PrintWriter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49389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PrintWriter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构建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PrintWriter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对象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PrintWriter对象是具有自动行刷新的缓冲字符输出流，其提供了比较丰富了构造方法：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PrintWriter(File file)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PrintWriter(String filename)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PrintWriter(OutputStream out)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PrintWriter(OutputStream out, boolean autoFlush)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PrintWriter(Writer writer)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PrintWriter(Writer writer, boolean autoFlush)</a:t>
            </a:r>
            <a:endParaRPr lang="zh-CN" altLang="en-US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其中参数为OutputStream和Writer的构造方法可以传入一个boolean参数，表示是否进行自动行刷新。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PW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的重载方法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PrintWriter提供了丰富的重载方法，其中println方法在于输出目标数据后自动输出一个系统支持的换行符。若该流是具有自动行刷新，那么通过println方法输出的都立即写出，不缓存。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print(int i)：打印整数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print(char c)：打印字符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print(boolean b)：打印布尔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void print(String str)：打印字符串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输出字符数据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60375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testPrintWriter(){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FileOutputStream fos = new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FileOutputStream("demo.txt");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OutputStreamWriter osw = new 		  	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OutputStreamWriter(fos, "UTF-8");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PrintWriter pw = new PrintWriter(osw, true);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pw.print("大家好");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pw.close();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将日志写入文本文件：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testPrintWriter(){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PrintWriter pw = new PrintWriter(“pw.txt”);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pw.println("大家好");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pw.println("bye");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pw.close();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19379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BufferedReader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构建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BufferedReader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BufferedReader是缓冲字符输入流，其内部提供了缓冲区，可以提高读取效率。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BufferedReader的常用构造方法：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BufferedReader(Reader reader)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目录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lvl="1" indent="-457200"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字符串操作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字符串相关操作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正则表达式操作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Object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对象类、包装类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日期操作类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集合操作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-457200" algn="l"/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集合框架、线性表、查询表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79425" lvl="2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文件操作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79425" lvl="2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多线程和网络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大小写转换和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valueOf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用于切换英文的大小写：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/**切换大小写*/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ToUpperAndToLower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"我喜欢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 = str.toUpperCase();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System.out.println(str));//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我喜欢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 = str.toLowerCase();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System.out.println(str);//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我喜欢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BR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读取一行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BufferedReader提供了一个可以便于读取一行字符串的方法：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readLine()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该方法用于连续读取一行字符串，直接读取到换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行符为止，返回的字符串中不包含该换行符。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zh-CN">
                <a:sym typeface="+mn-ea"/>
              </a:rPr>
              <a:t>案例演示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读取文本文件，将所有内容打印到控制台：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testBuffedReader(){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FileInputStream fis = new 	FileInputStream("pw.txt");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InputStreamReader isr = new 	InputStreamReader(fis);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BufferedRreader br = new 	BufferedReader(isr);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line = null;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while((line = br.readLine()) != null){</a:t>
            </a:r>
            <a:r>
              <a:rPr lang="zh-CN" altLang="en-US" sz="22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2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输出行内容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}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7575" lvl="2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br.close();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lnSpc>
                <a:spcPct val="110000"/>
              </a:lnSpc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lnSpc>
                <a:spcPct val="110000"/>
              </a:lnSpc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PrintWriter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BufferedReader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重构文件复制。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27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异常的捕获和处理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Throwable,Error</a:t>
            </a:r>
            <a:r>
              <a:rPr lang="zh-CN" altLang="en-US"/>
              <a:t>和</a:t>
            </a:r>
            <a:r>
              <a:rPr lang="en-US" altLang="zh-CN"/>
              <a:t>Exception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uFillTx/>
              </a:rPr>
              <a:t>java</a:t>
            </a:r>
            <a:r>
              <a:rPr lang="zh-CN" altLang="en-US">
                <a:solidFill>
                  <a:schemeClr val="bg1"/>
                </a:solidFill>
                <a:uFillTx/>
              </a:rPr>
              <a:t>异常结构中定义有</a:t>
            </a:r>
            <a:r>
              <a:rPr lang="en-US" altLang="zh-CN">
                <a:solidFill>
                  <a:schemeClr val="bg1"/>
                </a:solidFill>
                <a:uFillTx/>
              </a:rPr>
              <a:t>Throwable</a:t>
            </a:r>
            <a:r>
              <a:rPr lang="zh-CN" altLang="en-US">
                <a:solidFill>
                  <a:schemeClr val="bg1"/>
                </a:solidFill>
                <a:uFillTx/>
              </a:rPr>
              <a:t>类，</a:t>
            </a:r>
            <a:r>
              <a:rPr lang="en-US" altLang="zh-CN">
                <a:solidFill>
                  <a:schemeClr val="bg1"/>
                </a:solidFill>
                <a:uFillTx/>
              </a:rPr>
              <a:t>Exception</a:t>
            </a:r>
            <a:r>
              <a:rPr lang="zh-CN" altLang="en-US">
                <a:solidFill>
                  <a:schemeClr val="bg1"/>
                </a:solidFill>
                <a:uFillTx/>
              </a:rPr>
              <a:t>和</a:t>
            </a:r>
            <a:r>
              <a:rPr lang="en-US" altLang="zh-CN">
                <a:solidFill>
                  <a:schemeClr val="bg1"/>
                </a:solidFill>
                <a:uFillTx/>
              </a:rPr>
              <a:t>Error</a:t>
            </a:r>
            <a:r>
              <a:rPr lang="zh-CN" altLang="en-US">
                <a:solidFill>
                  <a:schemeClr val="bg1"/>
                </a:solidFill>
                <a:uFillTx/>
              </a:rPr>
              <a:t>是其派生出的两个子类。其中</a:t>
            </a:r>
            <a:r>
              <a:rPr lang="en-US" altLang="zh-CN">
                <a:solidFill>
                  <a:schemeClr val="bg1"/>
                </a:solidFill>
                <a:uFillTx/>
              </a:rPr>
              <a:t>Exception</a:t>
            </a:r>
            <a:r>
              <a:rPr lang="zh-CN" altLang="en-US">
                <a:solidFill>
                  <a:schemeClr val="bg1"/>
                </a:solidFill>
                <a:uFillTx/>
              </a:rPr>
              <a:t>表示由于网络故障、文件损坏、设备错误、用户输入非法等情况导致的异常；而</a:t>
            </a:r>
            <a:r>
              <a:rPr lang="en-US" altLang="zh-CN">
                <a:solidFill>
                  <a:schemeClr val="bg1"/>
                </a:solidFill>
                <a:uFillTx/>
              </a:rPr>
              <a:t>Error</a:t>
            </a:r>
            <a:r>
              <a:rPr lang="zh-CN" altLang="en-US">
                <a:solidFill>
                  <a:schemeClr val="bg1"/>
                </a:solidFill>
                <a:uFillTx/>
              </a:rPr>
              <a:t>表示</a:t>
            </a:r>
            <a:r>
              <a:rPr lang="en-US" altLang="zh-CN">
                <a:solidFill>
                  <a:schemeClr val="bg1"/>
                </a:solidFill>
                <a:uFillTx/>
              </a:rPr>
              <a:t>java</a:t>
            </a:r>
            <a:r>
              <a:rPr lang="zh-CN" altLang="en-US">
                <a:solidFill>
                  <a:schemeClr val="bg1"/>
                </a:solidFill>
                <a:uFillTx/>
              </a:rPr>
              <a:t>运行时环境出现的错误，例如：</a:t>
            </a:r>
            <a:r>
              <a:rPr lang="en-US" altLang="zh-CN">
                <a:solidFill>
                  <a:schemeClr val="bg1"/>
                </a:solidFill>
                <a:uFillTx/>
              </a:rPr>
              <a:t>jvm</a:t>
            </a:r>
            <a:r>
              <a:rPr lang="zh-CN" altLang="en-US">
                <a:solidFill>
                  <a:schemeClr val="bg1"/>
                </a:solidFill>
                <a:uFillTx/>
              </a:rPr>
              <a:t>内存资源耗尽等。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异常基本上都是发生在程序运行期间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finally</a:t>
            </a:r>
            <a:r>
              <a:rPr lang="zh-CN" altLang="en-US"/>
              <a:t>的作用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finally语句为异常处理提供一个统一的出口，使得在控制流程转到程序其它部分前，能够对程序状态进行统一管理。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无论try所指定的程序块中是否抛出异常，finally所指定的代码都会执行。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通常在finally中进行资源释放工作，如关闭网络、IO、数据库等。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  <a:uFillTx/>
                <a:ea typeface="黑体" panose="02010609060101010101" charset="-122"/>
                <a:sym typeface="+mn-ea"/>
              </a:rPr>
              <a:t>throws</a:t>
            </a:r>
            <a:r>
              <a:rPr lang="zh-CN" altLang="en-US">
                <a:solidFill>
                  <a:schemeClr val="bg1"/>
                </a:solidFill>
                <a:uFillTx/>
                <a:ea typeface="黑体" panose="02010609060101010101" charset="-122"/>
                <a:sym typeface="+mn-ea"/>
              </a:rPr>
              <a:t>关键字</a:t>
            </a:r>
            <a:endParaRPr lang="zh-CN" altLang="en-US">
              <a:solidFill>
                <a:schemeClr val="bg1"/>
              </a:solidFill>
              <a:uFillTx/>
              <a:ea typeface="黑体" panose="0201060906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在实际开发中，程序中会有很多异常出现，但在MVC架构里都是指定模块进行异常处理，而不是所有地方都能处理异常，所以就将不能处理异常的模块(方法)的异常抛出。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例如：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public void util()throws IOException{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... ...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}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zh-CN">
                <a:solidFill>
                  <a:schemeClr val="bg1"/>
                </a:solidFill>
                <a:uFillTx/>
                <a:ea typeface="黑体" panose="02010609060101010101" charset="-122"/>
                <a:sym typeface="+mn-ea"/>
              </a:rPr>
              <a:t>常见</a:t>
            </a:r>
            <a:r>
              <a:rPr lang="en-US" altLang="zh-CN">
                <a:solidFill>
                  <a:schemeClr val="bg1"/>
                </a:solidFill>
                <a:uFillTx/>
                <a:ea typeface="黑体" panose="02010609060101010101" charset="-122"/>
                <a:sym typeface="+mn-ea"/>
              </a:rPr>
              <a:t>RuntimeException</a:t>
            </a:r>
            <a:endParaRPr lang="en-US" altLang="zh-CN">
              <a:solidFill>
                <a:schemeClr val="bg1"/>
              </a:solidFill>
              <a:uFillTx/>
              <a:ea typeface="黑体" panose="0201060906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NullPointException。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/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	- 当程序调用了使用null初始化的对象时，出	现该异常。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ArrayIndexOutOfBoundsException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- 当使用的数组超过下标范围时，出现该异常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ClassCastException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- 当进行不是子类的强制类型转换，发生该异常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>
              <a:buChar char="•"/>
            </a:pPr>
            <a:r>
              <a:rPr lang="zh-CN" altLang="en-US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NumberFormatException</a:t>
            </a:r>
            <a:endParaRPr lang="zh-CN" altLang="en-US" b="1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571500" lvl="0" indent="-568325"/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- 当应用程序中视图将字符串转换成数值类型时，	出现该异常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284980" y="5080"/>
            <a:ext cx="485902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en-US" altLang="zh-CN"/>
              <a:t>UDP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929765"/>
            <a:ext cx="343535" cy="12141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322830" y="1504315"/>
            <a:ext cx="2645410" cy="556895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DatagramPacket</a:t>
            </a:r>
            <a:endParaRPr 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5723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服务端接收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20399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构建发送包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637155" y="2996565"/>
            <a:ext cx="2331085" cy="556895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DatagramSocket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011680" y="3275330"/>
            <a:ext cx="62547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20492"/>
          <p:cNvSpPr/>
          <p:nvPr/>
        </p:nvSpPr>
        <p:spPr>
          <a:xfrm>
            <a:off x="5205730" y="299656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客户端发送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12293"/>
          <p:cNvSpPr/>
          <p:nvPr/>
        </p:nvSpPr>
        <p:spPr>
          <a:xfrm>
            <a:off x="5205730" y="150399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构建接收包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51319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DatagramPacket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大小写转换和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valueOf(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valueOf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将其他类型转换成字符串类型：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/**字符串转换*/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ValueOfr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 pi = 3.1415926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value = 123;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str_pi = String.valueOf(pi);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System.out.println(str_pi);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str_value = String.valueOf(value);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System.out.println(str_value);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构建接收包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DatagramPacket:UDP</a:t>
            </a:r>
            <a:r>
              <a:rPr lang="zh-CN" altLang="en-US">
                <a:solidFill>
                  <a:schemeClr val="bg1"/>
                </a:solidFill>
              </a:rPr>
              <a:t>数据报基于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建立的，每台主机有</a:t>
            </a:r>
            <a:r>
              <a:rPr lang="en-US" altLang="zh-CN">
                <a:solidFill>
                  <a:schemeClr val="bg1"/>
                </a:solidFill>
              </a:rPr>
              <a:t>65536</a:t>
            </a:r>
            <a:r>
              <a:rPr lang="zh-CN" altLang="en-US">
                <a:solidFill>
                  <a:schemeClr val="bg1"/>
                </a:solidFill>
              </a:rPr>
              <a:t>个端口号可以使用。数据报中字节数限制为</a:t>
            </a:r>
            <a:r>
              <a:rPr lang="en-US" altLang="zh-CN">
                <a:solidFill>
                  <a:schemeClr val="bg1"/>
                </a:solidFill>
              </a:rPr>
              <a:t>65536-8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构造接收包：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-DatagramPacket(byte[] buf,int length)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将数据包中</a:t>
            </a:r>
            <a:r>
              <a:rPr lang="en-US" altLang="zh-CN">
                <a:solidFill>
                  <a:schemeClr val="bg1"/>
                </a:solidFill>
              </a:rPr>
              <a:t>length</a:t>
            </a:r>
            <a:r>
              <a:rPr lang="zh-CN" altLang="en-US">
                <a:solidFill>
                  <a:schemeClr val="bg1"/>
                </a:solidFill>
              </a:rPr>
              <a:t>长的数据装进</a:t>
            </a:r>
            <a:r>
              <a:rPr lang="en-US" altLang="zh-CN">
                <a:solidFill>
                  <a:schemeClr val="bg1"/>
                </a:solidFill>
              </a:rPr>
              <a:t>buf</a:t>
            </a:r>
            <a:r>
              <a:rPr lang="zh-CN" altLang="en-US">
                <a:solidFill>
                  <a:schemeClr val="bg1"/>
                </a:solidFill>
              </a:rPr>
              <a:t>数组。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-DatagramPacket(byte[] buf,int offset,int length)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将数据包中从</a:t>
            </a:r>
            <a:r>
              <a:rPr lang="en-US" altLang="zh-CN">
                <a:solidFill>
                  <a:schemeClr val="bg1"/>
                </a:solidFill>
              </a:rPr>
              <a:t>offset</a:t>
            </a:r>
            <a:r>
              <a:rPr lang="zh-CN" altLang="en-US">
                <a:solidFill>
                  <a:schemeClr val="bg1"/>
                </a:solidFill>
              </a:rPr>
              <a:t>开始、</a:t>
            </a:r>
            <a:r>
              <a:rPr lang="en-US" altLang="zh-CN">
                <a:solidFill>
                  <a:schemeClr val="bg1"/>
                </a:solidFill>
              </a:rPr>
              <a:t>length</a:t>
            </a:r>
            <a:r>
              <a:rPr lang="zh-CN" altLang="en-US">
                <a:solidFill>
                  <a:schemeClr val="bg1"/>
                </a:solidFill>
              </a:rPr>
              <a:t>长的数据装进</a:t>
            </a:r>
            <a:r>
              <a:rPr lang="en-US" altLang="zh-CN">
                <a:solidFill>
                  <a:schemeClr val="bg1"/>
                </a:solidFill>
              </a:rPr>
              <a:t>buf</a:t>
            </a:r>
            <a:r>
              <a:rPr lang="zh-CN" altLang="en-US">
                <a:solidFill>
                  <a:schemeClr val="bg1"/>
                </a:solidFill>
              </a:rPr>
              <a:t>数组。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构建发送包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构造发送包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DatagramPacket(byte[] buf,int length,InetAddress clientAddress,int clientPort)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buf</a:t>
            </a:r>
            <a:r>
              <a:rPr lang="zh-CN" altLang="en-US">
                <a:solidFill>
                  <a:schemeClr val="bg1"/>
                </a:solidFill>
              </a:rPr>
              <a:t>数组中，取出</a:t>
            </a:r>
            <a:r>
              <a:rPr lang="en-US" altLang="zh-CN">
                <a:solidFill>
                  <a:schemeClr val="bg1"/>
                </a:solidFill>
              </a:rPr>
              <a:t>length</a:t>
            </a:r>
            <a:r>
              <a:rPr lang="zh-CN" altLang="en-US">
                <a:solidFill>
                  <a:schemeClr val="bg1"/>
                </a:solidFill>
              </a:rPr>
              <a:t>长的数据创建数据包对象，目标是</a:t>
            </a:r>
            <a:r>
              <a:rPr lang="en-US" altLang="zh-CN">
                <a:solidFill>
                  <a:schemeClr val="bg1"/>
                </a:solidFill>
              </a:rPr>
              <a:t>clientAddress</a:t>
            </a:r>
            <a:r>
              <a:rPr lang="zh-CN" altLang="en-US">
                <a:solidFill>
                  <a:schemeClr val="bg1"/>
                </a:solidFill>
              </a:rPr>
              <a:t>地址，</a:t>
            </a:r>
            <a:r>
              <a:rPr lang="en-US" altLang="zh-CN">
                <a:solidFill>
                  <a:schemeClr val="bg1"/>
                </a:solidFill>
              </a:rPr>
              <a:t>clientPort</a:t>
            </a:r>
            <a:r>
              <a:rPr lang="zh-CN" altLang="en-US">
                <a:solidFill>
                  <a:schemeClr val="bg1"/>
                </a:solidFill>
              </a:rPr>
              <a:t>端口，通常用来发送数据给客户端。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DatagramPacket(byte[] buf,int offset  int length,InetAddress clientAddress,int clientPort)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buf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数组中，取出从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offset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开始的，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length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长的数据创建数据包对象，目标是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clientAddress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地址，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clientPort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端口，通常用来发送数据给客户端。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655320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DatagramSocket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服务端接收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DatagramSocket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-</a:t>
            </a:r>
            <a:r>
              <a:rPr lang="zh-CN" altLang="en-US">
                <a:solidFill>
                  <a:schemeClr val="bg1"/>
                </a:solidFill>
              </a:rPr>
              <a:t>用于接收和发送</a:t>
            </a:r>
            <a:r>
              <a:rPr lang="en-US" altLang="zh-CN">
                <a:solidFill>
                  <a:schemeClr val="bg1"/>
                </a:solidFill>
              </a:rPr>
              <a:t>UDP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Socket</a:t>
            </a:r>
            <a:r>
              <a:rPr lang="zh-CN" altLang="en-US">
                <a:solidFill>
                  <a:schemeClr val="bg1"/>
                </a:solidFill>
              </a:rPr>
              <a:t>实例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DatagramSocket(int port)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创建实例，并固定监听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port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端口的报文。通常用于服务端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receive(DatagramPacket d)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接收数据报文到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receive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方法产生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阻塞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客户端发送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DatagramSocket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用于接收和发送</a:t>
            </a:r>
            <a:r>
              <a:rPr lang="en-US" altLang="zh-CN">
                <a:solidFill>
                  <a:schemeClr val="bg1"/>
                </a:solidFill>
              </a:rPr>
              <a:t>UDP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Socket</a:t>
            </a:r>
            <a:r>
              <a:rPr lang="zh-CN" altLang="en-US">
                <a:solidFill>
                  <a:schemeClr val="bg1"/>
                </a:solidFill>
              </a:rPr>
              <a:t>实例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无参的构造方法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DatagramSocket()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通常用于客户端编程，它并没有特定监听的端口，仅仅使用一个临时的。程序会让操作系统分配一个可用的端口。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send(DatagramPacket dp)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该方法用于发送报文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到目的地 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2247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StringBuilder</a:t>
            </a:r>
            <a:endParaRPr 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StringBuilder</a:t>
            </a:r>
            <a:r>
              <a:rPr lang="zh-CN" dirty="0">
                <a:solidFill>
                  <a:schemeClr val="bg1"/>
                </a:solidFill>
                <a:sym typeface="+mn-ea"/>
              </a:rPr>
              <a:t>特性</a:t>
            </a:r>
            <a:endParaRPr 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StringBuilder封装了可变字符串，对象创建后可根据调用其方法实现更改字符序列；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StringBuilder有如下常用构造方法：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StringBuilder()；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StringBuilder(String str)；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StringBuilder</a:t>
            </a:r>
            <a:r>
              <a:rPr lang="zh-CN" dirty="0">
                <a:solidFill>
                  <a:schemeClr val="bg1"/>
                </a:solidFill>
                <a:sym typeface="+mn-ea"/>
              </a:rPr>
              <a:t>特性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StringBuilder提供了如下常用方法：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99683" name="表格 199682"/>
          <p:cNvGraphicFramePr/>
          <p:nvPr/>
        </p:nvGraphicFramePr>
        <p:xfrm>
          <a:off x="1014095" y="1990725"/>
          <a:ext cx="7713980" cy="3484245"/>
        </p:xfrm>
        <a:graphic>
          <a:graphicData uri="http://schemas.openxmlformats.org/drawingml/2006/table">
            <a:tbl>
              <a:tblPr/>
              <a:tblGrid>
                <a:gridCol w="5835650"/>
                <a:gridCol w="1878330"/>
              </a:tblGrid>
              <a:tr h="29019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StringBuidler</a:t>
                      </a:r>
                      <a:r>
                        <a:rPr lang="zh-CN" altLang="en-US" sz="2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类常用方法</a:t>
                      </a:r>
                      <a:endParaRPr lang="zh-CN" altLang="en-US" sz="2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lang="zh-CN" altLang="en-US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StringBuilder append(String str)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追加字符串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StringBuilder insert(int off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 str)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插入字符串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23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StringBuilder delete(int start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  </a:t>
                      </a: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 end)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删除字符串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171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StringBuilder replace(int start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 </a:t>
                      </a: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 end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                               String str)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替换字符串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StringBuilder reverse()</a:t>
                      </a:r>
                      <a:endParaRPr lang="en-US" altLang="x-none" sz="20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字符串翻转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StringBuilder</a:t>
            </a:r>
            <a:r>
              <a:rPr lang="zh-CN" dirty="0">
                <a:solidFill>
                  <a:schemeClr val="bg1"/>
                </a:solidFill>
                <a:sym typeface="+mn-ea"/>
              </a:rPr>
              <a:t>特性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StringBuilder类的很多方法返回值都是StringBuilder类型，这些方法的返回语句都是：return this；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由于改变封装的字符序列后又返回了该对象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的引用，可以按照如下简介方式书写代码：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buf.append("ibm").append("java")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.insert(3, "oracle")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.replace(9, 13, "JAVA");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System.out.println(buf.toString());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dirty="0">
                <a:solidFill>
                  <a:schemeClr val="bg1"/>
                </a:solidFill>
                <a:sym typeface="+mn-ea"/>
              </a:rPr>
              <a:t>StringBuilder</a:t>
            </a:r>
            <a:r>
              <a:rPr lang="zh-CN" dirty="0">
                <a:solidFill>
                  <a:schemeClr val="bg1"/>
                </a:solidFill>
                <a:sym typeface="+mn-ea"/>
              </a:rPr>
              <a:t>特性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由于StringBuilder类是可变字符串，字符串的内容计算，建议采用StringBuilder，性能更好；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Java字符串连接过程是利用StringBuilder实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现的：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s =  "AB",  s1 = s + "DE" + 1;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s2 = new StringBuilder(s).append("DE")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.append(1).toString();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append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/**测试StringBuilder的append方法*/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testAppend(){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StringBuidler sb = new 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St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ringBuidler("Langrage:");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sb.append("java");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sb.append("cpp");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sb.append("objective-c");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System.out.println(sb.toString);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/**测试StringBuilder的insert方法*/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testInsert(){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StringBuidler sb = new 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StringBuidler("javacppc#objective-c");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sb.insert(9, "php");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System.out.println(sb);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delete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/**测试StringBuilder的delete方法*/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testDelete(){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StringBuidler sb = new 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StringBuidler("javaoraclecppc#php");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buNone/>
            </a:pPr>
            <a:r>
              <a:rPr lang="zh-CN" altLang="en-US" sz="21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sb.</a:t>
            </a:r>
            <a:r>
              <a:rPr lang="en-US" altLang="zh-CN" sz="21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</a:t>
            </a:r>
            <a:r>
              <a:rPr lang="zh-CN" altLang="en-US" sz="21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(4, 4+6);</a:t>
            </a:r>
            <a:endParaRPr lang="zh-CN" altLang="en-US" sz="21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System.out.println(sb);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StringBuilder 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字符串操作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基本正则表达式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“()”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“^”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“$”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matches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2912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split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84067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4220" y="3119755"/>
            <a:ext cx="915035" cy="221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37585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replaceAll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51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基本正则表达式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实际开发中，经常要对字符串进行复杂的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替换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等操作。通过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，可以方便实现字符串的复杂操作。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一串特定字符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，组成一个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规则字符串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规则字符串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是描述文本的工具。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就是记录规则的代码。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"[a-z]"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：表示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任意字符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73059" name="表格 173058"/>
          <p:cNvGraphicFramePr/>
          <p:nvPr/>
        </p:nvGraphicFramePr>
        <p:xfrm>
          <a:off x="610235" y="1356360"/>
          <a:ext cx="8072755" cy="4436745"/>
        </p:xfrm>
        <a:graphic>
          <a:graphicData uri="http://schemas.openxmlformats.org/drawingml/2006/table">
            <a:tbl>
              <a:tblPr/>
              <a:tblGrid>
                <a:gridCol w="2886710"/>
                <a:gridCol w="5186045"/>
              </a:tblGrid>
              <a:tr h="66738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正则表达式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[abc]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中任意一个字符</a:t>
                      </a:r>
                      <a:endParaRPr lang="zh-CN" altLang="en-US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[^abc]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除了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的任意字符</a:t>
                      </a:r>
                      <a:endParaRPr lang="zh-CN" altLang="en-US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1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[a-z]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中任意字符</a:t>
                      </a:r>
                      <a:endParaRPr lang="zh-CN" altLang="en-US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1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[a-zA-Z0-9]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a-z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A-Z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0-9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中任意字符</a:t>
                      </a:r>
                      <a:endParaRPr lang="zh-CN" altLang="en-US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812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[a-z&amp;&amp;[^bc]]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a-z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中除了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和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以外任意字符，其中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&amp;&amp;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表示“与”关系</a:t>
                      </a:r>
                      <a:endParaRPr lang="zh-CN" altLang="en-US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测试字符集合代码如下：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testReg(){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reg1= "[a-z]";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reg2= "[^a-z]";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reg3= "[a-z&amp;&amp;[^bc]]";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reg4= "\\d";		//0-9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reg5= "\\D";		//[^0-9]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reg6= "\\s";		//[\t\n\0x\f\r]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reg7= "\\S";		//[^\s]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reg8= "\\w";		//[a-zA-Z0-9_]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reg9= "\\W";		//[^\w]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测试字符集合代码如下：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System.out.println("a".matches(reg1));	//true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System.out.println("b".matches(reg2));	//false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System.out.println("f".matches(reg3));	//true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System.out.println("b".matches(reg3));	//false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System.out.println("1".matches(reg4));	//true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System.out.println("1".matches(reg5));	//false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stem.out.println(" ".matches(reg6));	//true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ystem.out.println(" ".matches(reg7));	//false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System.out.println("_".matches(reg8));	//true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System.out.println("_".matches(reg9));	//false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79203" name="表格 179202"/>
          <p:cNvGraphicFramePr/>
          <p:nvPr/>
        </p:nvGraphicFramePr>
        <p:xfrm>
          <a:off x="612140" y="1415415"/>
          <a:ext cx="8071485" cy="4622800"/>
        </p:xfrm>
        <a:graphic>
          <a:graphicData uri="http://schemas.openxmlformats.org/drawingml/2006/table">
            <a:tbl>
              <a:tblPr/>
              <a:tblGrid>
                <a:gridCol w="2212340"/>
                <a:gridCol w="5859145"/>
              </a:tblGrid>
              <a:tr h="82486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正则表达式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任意一个字符</a:t>
                      </a:r>
                      <a:endParaRPr lang="zh-CN" altLang="en-US" sz="26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\d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任意一个数字字符，相当于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[0-9]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\w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单词字符，相当于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[a-zA-Z0-9_]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\s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空白字符，相当于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[\t\n\x0B\f\r]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\D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非数字字符</a:t>
                      </a:r>
                      <a:endParaRPr lang="zh-CN" altLang="en-US" sz="26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\W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非单词字符</a:t>
                      </a:r>
                      <a:endParaRPr lang="zh-CN" altLang="en-US" sz="26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\S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非空白字符</a:t>
                      </a:r>
                      <a:endParaRPr lang="zh-CN" altLang="en-US" sz="26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en-US" altLang="zh-CN"/>
              <a:t>API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 API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包结构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文档注释规范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 API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javadoc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命令生成文档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文档注释规范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正则表达式简介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79203" name="表格 179202"/>
          <p:cNvGraphicFramePr/>
          <p:nvPr/>
        </p:nvGraphicFramePr>
        <p:xfrm>
          <a:off x="612140" y="1415415"/>
          <a:ext cx="8071485" cy="4622800"/>
        </p:xfrm>
        <a:graphic>
          <a:graphicData uri="http://schemas.openxmlformats.org/drawingml/2006/table">
            <a:tbl>
              <a:tblPr/>
              <a:tblGrid>
                <a:gridCol w="2212340"/>
                <a:gridCol w="5859145"/>
              </a:tblGrid>
              <a:tr h="82486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正则表达式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X?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个或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X*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个或任意多个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X+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个到任意多个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X(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大于等于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X)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X{n}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X{n, }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个到任意多个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X(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大于等于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X)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X{n,m}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表示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个到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</a:t>
                      </a:r>
                      <a:r>
                        <a:rPr lang="zh-CN" altLang="en-US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</a:t>
                      </a:r>
                      <a:r>
                        <a:rPr lang="en-US" altLang="x-none" sz="26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x-none" sz="26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练习使用基本正则表达式。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分组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“()”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20000"/>
          </a:bodyPr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“()”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表示分组，可以将一系列正则表达式看做一个整体，分组时可以使用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“|”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的关系，例如，匹配手机区号：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(\+86|0086)?\s\d{11}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上述例子中，圆括号表示这里需要出现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“+86”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“0086”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分组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“()”(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20000"/>
          </a:bodyPr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检索手机号码：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+86 13838389438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+86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可有可无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+86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和后面号码间的空格可以没有可以有多个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电话号码为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位数字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里面表示一组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(\+86)?\s*\d{11}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837565" y="3789045"/>
            <a:ext cx="2790190" cy="1079500"/>
          </a:xfrm>
          <a:prstGeom prst="wedgeRectCallout">
            <a:avLst>
              <a:gd name="adj1" fmla="val -19321"/>
              <a:gd name="adj2" fmla="val -6270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1196975" y="3789045"/>
            <a:ext cx="1035050" cy="1079500"/>
          </a:xfrm>
          <a:prstGeom prst="borderCallout1">
            <a:avLst>
              <a:gd name="adj1" fmla="val 99294"/>
              <a:gd name="adj2" fmla="val 48957"/>
              <a:gd name="adj3" fmla="val 149647"/>
              <a:gd name="adj4" fmla="val 4963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0865" y="5403850"/>
            <a:ext cx="184912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字符转义，匹配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号</a:t>
            </a:r>
            <a:endParaRPr lang="zh-CN" altLang="en-US" sz="2600"/>
          </a:p>
        </p:txBody>
      </p:sp>
      <p:sp>
        <p:nvSpPr>
          <p:cNvPr id="7" name="矩形 6"/>
          <p:cNvSpPr/>
          <p:nvPr/>
        </p:nvSpPr>
        <p:spPr>
          <a:xfrm>
            <a:off x="3672205" y="3789045"/>
            <a:ext cx="405130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3874770" y="4868545"/>
            <a:ext cx="0" cy="498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73045" y="5448935"/>
            <a:ext cx="153797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前面组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可有可无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0040" y="3789045"/>
            <a:ext cx="786765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4523740" y="4868545"/>
            <a:ext cx="0" cy="498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19905" y="5448935"/>
            <a:ext cx="96964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空白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4905" y="3789045"/>
            <a:ext cx="337185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flipV="1">
            <a:off x="5123815" y="3297555"/>
            <a:ext cx="0" cy="491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88485" y="2915285"/>
            <a:ext cx="3270885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前面字符个数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&gt;=0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7175" y="3789045"/>
            <a:ext cx="906145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835015" y="4868545"/>
            <a:ext cx="0" cy="498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68290" y="5448935"/>
            <a:ext cx="104013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71260" y="3789045"/>
            <a:ext cx="1684655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226935" y="4868545"/>
            <a:ext cx="0" cy="498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06870" y="5367020"/>
            <a:ext cx="196596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前面数字有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练习使用手机号码、电话号码、身份证等正则表达式。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“^”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和“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$”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fontScale="90000"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边界匹配：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^ 代表字符串开始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$ 代表字符串结束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例如：匹配用户名规则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从头到尾连续8~10个单词字符；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\w{8,10}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^\w{8,10}$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如果使用第一种写法，则 “abcd1234_abcd” 是可以通过验证的；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如果使用第二种写法由于有从头到尾整体限制，则验证不能通过。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34035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matches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matches方法将一个字符串与正则表达式进行匹配；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如果匹配成功返回true，否则返回false。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/**测试email是否合法*/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email(){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emailReg = "^[a-zA-Z0-9_.-]+@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([a-zA-Z0-9-]+\\.)+[a-zA-Z0-9]{2,4}$";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email = "wuzh@xmsa.com.cn";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System.out.println(email.matches(emailReg));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split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String的split方法将字符串按照特定的分隔符拆分成字符串数组；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String[] split(String reg);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数据：“3,xmsa,3,xmsa@xmsa.com.cn,33”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拆分成：["3","xmsa","3","xmsa@xmsa.com.cn","33"]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拆分方式：str.split(",\\s*");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解释：以逗号开头，&gt;=0个的空格组成为分隔符</a:t>
            </a:r>
            <a:endParaRPr lang="zh-CN" altLang="en-US" sz="2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split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222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testSplit(){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//按空格拆分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"java cpp php c# objective-c";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String[] arr = str.split("\\s");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System.out.println(Arrays.toString(arr));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//按 + - = 符号拆分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line = "100+200-150=150";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arr = line.split("[\\+\\-=]");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System.out.println(Arrays.toString(arr));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2834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 API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replaceAll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String提供了用于字符串替换的方法：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91492" name="表格 191491"/>
          <p:cNvGraphicFramePr/>
          <p:nvPr/>
        </p:nvGraphicFramePr>
        <p:xfrm>
          <a:off x="911860" y="2618740"/>
          <a:ext cx="7614920" cy="2941320"/>
        </p:xfrm>
        <a:graphic>
          <a:graphicData uri="http://schemas.openxmlformats.org/drawingml/2006/table">
            <a:tbl>
              <a:tblPr/>
              <a:tblGrid>
                <a:gridCol w="3693795"/>
                <a:gridCol w="3921125"/>
              </a:tblGrid>
              <a:tr h="294132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 replaceAll(</a:t>
                      </a:r>
                      <a:endParaRPr lang="en-US" altLang="x-none" sz="2600" b="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 reg,String rep)</a:t>
                      </a:r>
                      <a:endParaRPr lang="en-US" altLang="x-none" sz="2600" b="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将字符串中匹配正则表达式</a:t>
                      </a:r>
                      <a:r>
                        <a:rPr lang="en-US" altLang="x-none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reg</a:t>
                      </a:r>
                      <a:r>
                        <a:rPr lang="zh-CN" altLang="en-US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的字符串替换成</a:t>
                      </a:r>
                      <a:r>
                        <a:rPr lang="en-US" altLang="x-none" sz="2600" b="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rep</a:t>
                      </a:r>
                      <a:endParaRPr lang="en-US" altLang="x-none" sz="2600" b="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replaceAll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/**使用replaceAll方法实现字符串替换*/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testReplaceAll(){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//str中所有数字替换成“数字”二字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"abc123def456ghi789klm";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 = str.replaceAll("\\d", "数字");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System.out.println(str);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对登录注册功能进行正则验证。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字符串操作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29730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3056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如何重写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9375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59664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如何重写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42691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30536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978660" y="2584450"/>
            <a:ext cx="950595" cy="6102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49587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的区别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可选过程 20484"/>
          <p:cNvSpPr/>
          <p:nvPr/>
        </p:nvSpPr>
        <p:spPr>
          <a:xfrm>
            <a:off x="2929255" y="35963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1978660" y="3372485"/>
            <a:ext cx="950595" cy="5029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69621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Object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在JAVA类继承结构中，java.lang.Object类位于顶端。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如果定义一个类没有使用extends关键字继承某一指定的类，则其默认继承自java.lang.Object类。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Object类型引用类型变量可以指向任何类型对象。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9946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如何重写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Object类中的重要方法，用于返回对象值的字符串表示。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原则上建议重写，格式大多数遵循“类的名字[域值]”，例如：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String  toString(){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 getClass().getName()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+" [name= "+name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+",[salary= "+salary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+",[age= "+age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+"]";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如何重写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Java类中很多地方会默认调用对象的toString方法；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字符串+对象，自动调用对象的toString方法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System.out.println(任意对象);直接调用toString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如果不重写toString方法，将使用Object类的toString方法，其逻辑为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类名@散列码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toString方法是非常有效的调试工具；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强烈建议为每一个类增加一个toString方法。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JDK API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JDK中包含了大量的API类库，所谓API(Application Programming Interface,应用程序接口)就是一些由SUN公司写好的JAVA类文件，可供直接调用和使用，在JAVA中以后缀为.jar打包文件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 API 包含的类库功能强大，经常使用的有：字符串操作、集合操作、文件操作、输入输出操作、网络操作、多线程等等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toString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方法就是将自身返回了；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String  toString(){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this;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66763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如何重写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equals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Object类中的方法，作用在于检测一个对象是否等于另外一个对象。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在Object类中，这个方法判断两个对象是否具有相同的引用，即是否为相同对象：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在实际应用中，一般需要重写该方法，通过比较对象的成员属性，使该方法更加具有意义。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如何重写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equals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boolean equals(Object obj){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if(obj == null){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false;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if(this == obj){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true;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if(obj instanceof Xxx){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Xxx x = (Xxx) obj;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x.属性 == 属性;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}else{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false;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重写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equals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equals()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方法用于比较字符串对象的字符序列是否相等；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class  Demo(){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 static void main(String[] args){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 s1 = new String("abc");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 s1 = new String("abc");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String s1 = new String("A");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System.out.println(s1.equals(s2));//true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System.out.println(s1.equals(s3));//false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equals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==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的区别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==在于比较变量的值，可以应用于任何类型，如果用于引用类型，比较的是两个引用变量中存储的值(地址信息)，判断两个变量是否指向相同的对象；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equals是Object的方法，重写以后，可以用于比较两个对象是否“相等”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需要注意的是，Object默认的equals方法的比较规则等同于==。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，验证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equals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字符串操作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包装类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29730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包装类概述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3056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及其方法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9375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Integer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59664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包装类概述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42691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自动拆箱和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30536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基本类型包装类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978660" y="2584450"/>
            <a:ext cx="950595" cy="6102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49587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自动拆装箱原理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可选过程 20484"/>
          <p:cNvSpPr/>
          <p:nvPr/>
        </p:nvSpPr>
        <p:spPr>
          <a:xfrm>
            <a:off x="2929255" y="42687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自动拆箱和装箱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1978660" y="3194685"/>
            <a:ext cx="950595" cy="13531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包装类概述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JDK</a:t>
            </a:r>
            <a:r>
              <a:rPr lang="zh-CN" altLang="en-US"/>
              <a:t>包结构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/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为了便于使用和维护，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类库按照包结构划分，不同功能类划分在不同包中；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经常使用的包如下所示：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03935" y="3023870"/>
          <a:ext cx="765556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5960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6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包</a:t>
                      </a:r>
                      <a:endParaRPr lang="zh-CN" sz="2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6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sz="2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java.lang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程序中的基础类，如：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System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java.util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常用工具类，如集合，随机数，日历等</a:t>
                      </a:r>
                      <a:endParaRPr 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java.io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文件操作类，输入输出</a:t>
                      </a:r>
                      <a:endParaRPr 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java.net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网络操作</a:t>
                      </a:r>
                      <a:endParaRPr 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java.math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数学相关操作的类</a:t>
                      </a:r>
                      <a:endParaRPr 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java.sql</a:t>
                      </a:r>
                      <a:endParaRPr 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数据库操作</a:t>
                      </a:r>
                      <a:endParaRPr 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包装类概述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在进行类型转换范畴内，有一种特殊的转换，需要将int这样的基本类型转换为对象；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所有基本类型都有一个与之对应的类 - 包装类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包装类是不可改变的，在构造了包装类对象后，不可更改包装在其中的值。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包装类是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的，不能定义子类。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包装类概述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常用类型的包装类对应如下：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44388" name="表格 144387"/>
          <p:cNvGraphicFramePr/>
          <p:nvPr/>
        </p:nvGraphicFramePr>
        <p:xfrm>
          <a:off x="1028700" y="2348865"/>
          <a:ext cx="7512685" cy="3463290"/>
        </p:xfrm>
        <a:graphic>
          <a:graphicData uri="http://schemas.openxmlformats.org/drawingml/2006/table">
            <a:tbl>
              <a:tblPr/>
              <a:tblGrid>
                <a:gridCol w="2004695"/>
                <a:gridCol w="2562225"/>
                <a:gridCol w="2945448"/>
              </a:tblGrid>
              <a:tr h="655638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基本类型</a:t>
                      </a:r>
                      <a:endParaRPr lang="zh-CN" altLang="en-US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包装类型</a:t>
                      </a:r>
                      <a:endParaRPr lang="zh-CN" altLang="en-US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父类</a:t>
                      </a:r>
                      <a:endParaRPr lang="zh-CN" altLang="en-US" sz="2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  <a:tr h="930275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java.lang.Number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java.lang.Number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2"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java.lang.Object</a:t>
                      </a:r>
                      <a:endParaRPr lang="en-US" altLang="x-none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4455" marR="84455" marT="44450" marB="4445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51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基本类型包装类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Number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抽象类Number是Byte、Double、Float、Integer、Long和Short的父类；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Number的子类必须提供将表示的数值转换为byte、double、float、int、long和short方法：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doubleValue() 以double形式返回指定数值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intValue()  以int形式返回指定的数值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floatValue() 以float形式返回指定的数值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Number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/**测试Number的intValue和doubleValue方法*/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testIntValueAndDoubleValue(){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Number d = 123.45, n = 123;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 输出对应类类型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System.out.println(d.getClass().getName());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System.out.println(d.getClass().getName());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intvalue = d.intValue();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double douvalue = d.doubleValue();	System.out.println(intvalue + "," + douvalue);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intvalue = n.intValue();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douvalue = n.doubluValue();	System.out.println(intvalue+","+douValue);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Integer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该类提供了多个方法，能在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类型之间相互转换，还提供一些常量：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 int MAX_VALUE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次方减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的常量，表示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类型最大值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 int MIN_VALUE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值为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-2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次方的常量，表示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类型最小值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Integer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的静态方法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用于将字符串转换为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22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testParseInt(){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"123";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value = Integer.parseInt(str);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System.out.println(value);//123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 = 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壹佰贰拾叁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value = Integer.parseInt(str);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4725" y="5382260"/>
            <a:ext cx="7125335" cy="67056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如果字符串的格式不是整数形式，将抛异常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Double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类的对象中，包含了一个基本类型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dobule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Double(double value)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Double(String str)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double doubleValue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，返回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 double parseDouble(String str)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返回新的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值，用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进行初始化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Double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及其方法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代码演示如下：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testParseDouble(){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str = "123456.789";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double d = Double.parseDouble(str);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 = 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123456.789";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 = Double.parseDouble(str);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4725" y="5382260"/>
            <a:ext cx="7125335" cy="67056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如果字符串的格式不是数值形式，将抛异常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51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自动拆箱和装箱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文档注释规范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自动拆箱和装箱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拆箱和装箱是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认可的，而不是虚拟机。编译器在生成字节码时插入必要的方法调用：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 a = 100; 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 a = Integer.valueOf(100);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b = a;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b = a.intValue();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42285" y="3068955"/>
            <a:ext cx="360045" cy="53975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052320" y="4733925"/>
            <a:ext cx="360045" cy="53975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自动拆装箱原理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从Java5.0版本后加入到了autoboxing功能；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自动”拆箱“和”装箱“是依靠JDK5的编译器在编译期的”预处理“工作：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下列代码均为正确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 a = 100;		//装箱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 b = 200;		//装箱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 c = a + b;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//拆箱再装箱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 d = c;	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//拆箱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练习整数类型包装类的拆装箱。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4532630" y="4445"/>
            <a:ext cx="4611370" cy="6842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字符串操作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日期操作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29730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及其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类和方法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817495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SimpleDateFormat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25437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互转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中的时间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7045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Calendar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81717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SimpleDateFormat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978660" y="3096260"/>
            <a:ext cx="950595" cy="984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417195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getInstance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可选过程 20484"/>
          <p:cNvSpPr/>
          <p:nvPr/>
        </p:nvSpPr>
        <p:spPr>
          <a:xfrm>
            <a:off x="2929255" y="370427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Calendar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1978660" y="3157220"/>
            <a:ext cx="950595" cy="8261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20494"/>
          <p:cNvSpPr/>
          <p:nvPr/>
        </p:nvSpPr>
        <p:spPr>
          <a:xfrm>
            <a:off x="5205730" y="46367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获取和设置时间分量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1"/>
          <p:cNvSpPr/>
          <p:nvPr/>
        </p:nvSpPr>
        <p:spPr>
          <a:xfrm>
            <a:off x="5205730" y="2409190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重写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94"/>
          <p:cNvSpPr/>
          <p:nvPr/>
        </p:nvSpPr>
        <p:spPr>
          <a:xfrm>
            <a:off x="5205730" y="50952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getActualMaximum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20494"/>
          <p:cNvSpPr/>
          <p:nvPr/>
        </p:nvSpPr>
        <p:spPr>
          <a:xfrm>
            <a:off x="5205730" y="55473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可选过程 20494"/>
          <p:cNvSpPr/>
          <p:nvPr/>
        </p:nvSpPr>
        <p:spPr>
          <a:xfrm>
            <a:off x="5205730" y="60128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setTime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getTimer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83489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及其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中的时间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中的时间使用标准类库的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类表示，是用距离一个固定时间点的毫秒数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可正可负，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表达一个特定的时间点；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固定的时间点叫纪元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(epoch)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00:00:00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UTC(Universal Time Coordinated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世界调整时间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GMT(Greenwich Mean Time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格林威治时间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一样，是一种具有实际目的的科学标准时间。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类和方法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java.util.Date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类封装了日期及时间信息；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类的大多数用于计算时间分量的方法已经被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取代；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 date = new Date();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系统的当前时间及日期信息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//1970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年至今的毫秒数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long time = date.getTime();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类和方法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testSetTime(){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date = new Date();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long time = date.getTime();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小时的毫秒数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time += 60 * 60 * 24 * 1000;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date.setTime(time);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输出明天此时此刻的时间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类和方法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的方法如下：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testGetTime(){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Date date = new Date();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//1970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日零时距此刻毫秒数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long time = date.getTime();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System.out.println(date);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44598</Words>
  <Application>WPS 演示</Application>
  <PresentationFormat>宽屏</PresentationFormat>
  <Paragraphs>3118</Paragraphs>
  <Slides>315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315</vt:i4>
      </vt:variant>
    </vt:vector>
  </HeadingPairs>
  <TitlesOfParts>
    <vt:vector size="325" baseType="lpstr">
      <vt:lpstr>Arial</vt:lpstr>
      <vt:lpstr>宋体</vt:lpstr>
      <vt:lpstr>Wingdings</vt:lpstr>
      <vt:lpstr>微软雅黑</vt:lpstr>
      <vt:lpstr>Arial Unicode MS</vt:lpstr>
      <vt:lpstr>Calibri</vt:lpstr>
      <vt:lpstr>Webdings</vt:lpstr>
      <vt:lpstr>幼圆</vt:lpstr>
      <vt:lpstr>黑体</vt:lpstr>
      <vt:lpstr>Office 主题</vt:lpstr>
      <vt:lpstr>PowerPoint 演示文稿</vt:lpstr>
      <vt:lpstr>JAVA核心API</vt:lpstr>
      <vt:lpstr>目录</vt:lpstr>
      <vt:lpstr>PowerPoint 演示文稿</vt:lpstr>
      <vt:lpstr>API文档</vt:lpstr>
      <vt:lpstr>PowerPoint 演示文稿</vt:lpstr>
      <vt:lpstr>什么是JDK API</vt:lpstr>
      <vt:lpstr>JDK包结构</vt:lpstr>
      <vt:lpstr>PowerPoint 演示文稿</vt:lpstr>
      <vt:lpstr>文档注释</vt:lpstr>
      <vt:lpstr>文档注释规范</vt:lpstr>
      <vt:lpstr>文档注释规范(续)</vt:lpstr>
      <vt:lpstr>javadoc命令生成文档</vt:lpstr>
      <vt:lpstr>案例演示</vt:lpstr>
      <vt:lpstr>PowerPoint 演示文稿</vt:lpstr>
      <vt:lpstr>PowerPoint 演示文稿</vt:lpstr>
      <vt:lpstr>字符串操作</vt:lpstr>
      <vt:lpstr>PowerPoint 演示文稿</vt:lpstr>
      <vt:lpstr>String基本特性</vt:lpstr>
      <vt:lpstr>String基本特性(续)</vt:lpstr>
      <vt:lpstr>String基本特性(续)</vt:lpstr>
      <vt:lpstr>内存编码及长度</vt:lpstr>
      <vt:lpstr>使用indexOf检索</vt:lpstr>
      <vt:lpstr>使用indexOf检索(续)</vt:lpstr>
      <vt:lpstr>substring获取子串</vt:lpstr>
      <vt:lpstr>substring获取子串(续)</vt:lpstr>
      <vt:lpstr>trim和chatAt应用</vt:lpstr>
      <vt:lpstr>trim和chatAt应用(续)</vt:lpstr>
      <vt:lpstr>startsWith和endsWith</vt:lpstr>
      <vt:lpstr>大小写转换和valueOf</vt:lpstr>
      <vt:lpstr>大小写转换和valueOf(续)</vt:lpstr>
      <vt:lpstr>案例演示</vt:lpstr>
      <vt:lpstr>PowerPoint 演示文稿</vt:lpstr>
      <vt:lpstr>StringBuilder特性</vt:lpstr>
      <vt:lpstr>StringBuilder特性(续)</vt:lpstr>
      <vt:lpstr>StringBuilder特性(续)</vt:lpstr>
      <vt:lpstr>StringBuilder特性(续)</vt:lpstr>
      <vt:lpstr>append方法</vt:lpstr>
      <vt:lpstr>insert方法</vt:lpstr>
      <vt:lpstr>delete方法</vt:lpstr>
      <vt:lpstr>案例演示</vt:lpstr>
      <vt:lpstr>PowerPoint 演示文稿</vt:lpstr>
      <vt:lpstr>字符串操作</vt:lpstr>
      <vt:lpstr>PowerPoint 演示文稿</vt:lpstr>
      <vt:lpstr>正则表达式简介</vt:lpstr>
      <vt:lpstr>正则表达式简介(续)</vt:lpstr>
      <vt:lpstr>正则表达式简介(续)</vt:lpstr>
      <vt:lpstr>正则表达式简介(续)</vt:lpstr>
      <vt:lpstr>正则表达式简介(续)</vt:lpstr>
      <vt:lpstr>正则表达式简介(续)</vt:lpstr>
      <vt:lpstr>案例演示</vt:lpstr>
      <vt:lpstr>分组“()”</vt:lpstr>
      <vt:lpstr>分组“()”(续)</vt:lpstr>
      <vt:lpstr>案例演示</vt:lpstr>
      <vt:lpstr>“^”和“$”</vt:lpstr>
      <vt:lpstr>PowerPoint 演示文稿</vt:lpstr>
      <vt:lpstr>matches方法</vt:lpstr>
      <vt:lpstr>split方法</vt:lpstr>
      <vt:lpstr>split方法(续)</vt:lpstr>
      <vt:lpstr>replaceAll方法</vt:lpstr>
      <vt:lpstr>replaceAll方法(续)</vt:lpstr>
      <vt:lpstr>案例演示</vt:lpstr>
      <vt:lpstr>PowerPoint 演示文稿</vt:lpstr>
      <vt:lpstr>字符串操作</vt:lpstr>
      <vt:lpstr>PowerPoint 演示文稿</vt:lpstr>
      <vt:lpstr>Object</vt:lpstr>
      <vt:lpstr>PowerPoint 演示文稿</vt:lpstr>
      <vt:lpstr>如何重写toString方法</vt:lpstr>
      <vt:lpstr>如何重写toString方法(续)</vt:lpstr>
      <vt:lpstr>String重写toString</vt:lpstr>
      <vt:lpstr>PowerPoint 演示文稿</vt:lpstr>
      <vt:lpstr>如何重写equals方法</vt:lpstr>
      <vt:lpstr>如何重写equals方法(续)</vt:lpstr>
      <vt:lpstr>String重写equals</vt:lpstr>
      <vt:lpstr>equals和==的区别</vt:lpstr>
      <vt:lpstr>案例演示</vt:lpstr>
      <vt:lpstr>PowerPoint 演示文稿</vt:lpstr>
      <vt:lpstr>字符串操作</vt:lpstr>
      <vt:lpstr>PowerPoint 演示文稿</vt:lpstr>
      <vt:lpstr>包装类概述</vt:lpstr>
      <vt:lpstr>包装类概述(续)</vt:lpstr>
      <vt:lpstr>PowerPoint 演示文稿</vt:lpstr>
      <vt:lpstr>Number及其方法</vt:lpstr>
      <vt:lpstr>Number及其方法(续)</vt:lpstr>
      <vt:lpstr>Integer及其方法</vt:lpstr>
      <vt:lpstr>Integer及其方法(续)</vt:lpstr>
      <vt:lpstr>Double及其方法</vt:lpstr>
      <vt:lpstr>Double及其方法(续)</vt:lpstr>
      <vt:lpstr>PowerPoint 演示文稿</vt:lpstr>
      <vt:lpstr>自动拆箱和装箱</vt:lpstr>
      <vt:lpstr>自动拆装箱原理</vt:lpstr>
      <vt:lpstr>案例演示</vt:lpstr>
      <vt:lpstr>PowerPoint 演示文稿</vt:lpstr>
      <vt:lpstr>字符串操作</vt:lpstr>
      <vt:lpstr>PowerPoint 演示文稿</vt:lpstr>
      <vt:lpstr>Java中的时间</vt:lpstr>
      <vt:lpstr>Date类和方法</vt:lpstr>
      <vt:lpstr>Date类和方法(续)</vt:lpstr>
      <vt:lpstr>Date类和方法(续)</vt:lpstr>
      <vt:lpstr>Date重写toString</vt:lpstr>
      <vt:lpstr>PowerPoint 演示文稿</vt:lpstr>
      <vt:lpstr>SimpleDateFormat</vt:lpstr>
      <vt:lpstr>SimpleDateFormat(续)</vt:lpstr>
      <vt:lpstr>Date和String互转</vt:lpstr>
      <vt:lpstr>Date和String互转(续)</vt:lpstr>
      <vt:lpstr>PowerPoint 演示文稿</vt:lpstr>
      <vt:lpstr>Calendar简介</vt:lpstr>
      <vt:lpstr>getInstance方法</vt:lpstr>
      <vt:lpstr>getInstance方法(续)</vt:lpstr>
      <vt:lpstr>获取和设置时间分量</vt:lpstr>
      <vt:lpstr>获取和设置时间分量(续)</vt:lpstr>
      <vt:lpstr>获取和设置时间分量(续)</vt:lpstr>
      <vt:lpstr>getActualMaximum</vt:lpstr>
      <vt:lpstr>add方法</vt:lpstr>
      <vt:lpstr>setTime和getTime</vt:lpstr>
      <vt:lpstr>案例演示</vt:lpstr>
      <vt:lpstr>PowerPoint 演示文稿</vt:lpstr>
      <vt:lpstr>PowerPoint 演示文稿</vt:lpstr>
      <vt:lpstr>集合操作</vt:lpstr>
      <vt:lpstr>PowerPoint 演示文稿</vt:lpstr>
      <vt:lpstr>List和Set</vt:lpstr>
      <vt:lpstr>集合持有对象引用</vt:lpstr>
      <vt:lpstr>add方法</vt:lpstr>
      <vt:lpstr>add方法(续)</vt:lpstr>
      <vt:lpstr>contains方法</vt:lpstr>
      <vt:lpstr>contains方法(续)</vt:lpstr>
      <vt:lpstr>size、clear、isEmpty</vt:lpstr>
      <vt:lpstr>size、clear、isEmpty(续)</vt:lpstr>
      <vt:lpstr>addAll、containsAll</vt:lpstr>
      <vt:lpstr>addAll、containsAll(续)</vt:lpstr>
      <vt:lpstr>PowerPoint 演示文稿</vt:lpstr>
      <vt:lpstr>hasNext、next方法</vt:lpstr>
      <vt:lpstr>hasNext、next方法(续)</vt:lpstr>
      <vt:lpstr>remove方法</vt:lpstr>
      <vt:lpstr>remove方法(续)</vt:lpstr>
      <vt:lpstr>增强for循环</vt:lpstr>
      <vt:lpstr>PowerPoint 演示文稿</vt:lpstr>
      <vt:lpstr>泛型在集合中的应用</vt:lpstr>
      <vt:lpstr>泛型在集合中的应用(续)</vt:lpstr>
      <vt:lpstr>案例演示</vt:lpstr>
      <vt:lpstr>PowerPoint 演示文稿</vt:lpstr>
      <vt:lpstr>集合操作</vt:lpstr>
      <vt:lpstr>PowerPoint 演示文稿</vt:lpstr>
      <vt:lpstr>ArrayList和LinkedList</vt:lpstr>
      <vt:lpstr>ArrayList和LinkedList(续)</vt:lpstr>
      <vt:lpstr>get和set方法</vt:lpstr>
      <vt:lpstr>get和set方法(续)</vt:lpstr>
      <vt:lpstr>插入和删除</vt:lpstr>
      <vt:lpstr>插入和删除(续)</vt:lpstr>
      <vt:lpstr>subList</vt:lpstr>
      <vt:lpstr>List转换为数组</vt:lpstr>
      <vt:lpstr>数组转换为List</vt:lpstr>
      <vt:lpstr>数组转换为List(续)</vt:lpstr>
      <vt:lpstr>PowerPoint 演示文稿</vt:lpstr>
      <vt:lpstr>Collection.sort排序</vt:lpstr>
      <vt:lpstr>Comparable</vt:lpstr>
      <vt:lpstr>Comparable(续)</vt:lpstr>
      <vt:lpstr>Comparator</vt:lpstr>
      <vt:lpstr>Comparator(续)</vt:lpstr>
      <vt:lpstr>PowerPoint 演示文稿</vt:lpstr>
      <vt:lpstr>Queue</vt:lpstr>
      <vt:lpstr>Queue(续)</vt:lpstr>
      <vt:lpstr>Queue(续)</vt:lpstr>
      <vt:lpstr>Deque</vt:lpstr>
      <vt:lpstr>Deque(续)</vt:lpstr>
      <vt:lpstr>案例演示</vt:lpstr>
      <vt:lpstr>PowerPoint 演示文稿</vt:lpstr>
      <vt:lpstr>集合操作</vt:lpstr>
      <vt:lpstr>PowerPoint 演示文稿</vt:lpstr>
      <vt:lpstr>Map接口简介</vt:lpstr>
      <vt:lpstr>put方法</vt:lpstr>
      <vt:lpstr>put方法(续)</vt:lpstr>
      <vt:lpstr>get方法</vt:lpstr>
      <vt:lpstr>get方法(续)</vt:lpstr>
      <vt:lpstr>containsKey方法</vt:lpstr>
      <vt:lpstr>containsKey方法(续)</vt:lpstr>
      <vt:lpstr>PowerPoint 演示文稿</vt:lpstr>
      <vt:lpstr>Hash表原理</vt:lpstr>
      <vt:lpstr>hashCode方法</vt:lpstr>
      <vt:lpstr>hashCode方法(续)</vt:lpstr>
      <vt:lpstr>装载因子及Map优化</vt:lpstr>
      <vt:lpstr>PowerPoint 演示文稿</vt:lpstr>
      <vt:lpstr>使用KeySet方法</vt:lpstr>
      <vt:lpstr>使用KeySet方法(续)</vt:lpstr>
      <vt:lpstr>使用entrySet方法</vt:lpstr>
      <vt:lpstr>使用entrySet方法(续)</vt:lpstr>
      <vt:lpstr>PowerPoint 演示文稿</vt:lpstr>
      <vt:lpstr>实现有序Map</vt:lpstr>
      <vt:lpstr>实现有序Map(续)</vt:lpstr>
      <vt:lpstr>案例演示</vt:lpstr>
      <vt:lpstr>PowerPoint 演示文稿</vt:lpstr>
      <vt:lpstr>PowerPoint 演示文稿</vt:lpstr>
      <vt:lpstr>文件操作</vt:lpstr>
      <vt:lpstr>PowerPoint 演示文稿</vt:lpstr>
      <vt:lpstr>File(String pathname)</vt:lpstr>
      <vt:lpstr>File(String pathname)</vt:lpstr>
      <vt:lpstr>File(File p, String c)</vt:lpstr>
      <vt:lpstr>File(File p, String c)(续)</vt:lpstr>
      <vt:lpstr>isFile方法</vt:lpstr>
      <vt:lpstr>isFile方法(续)</vt:lpstr>
      <vt:lpstr>PowerPoint 演示文稿</vt:lpstr>
      <vt:lpstr>length方法</vt:lpstr>
      <vt:lpstr>length方法(续)</vt:lpstr>
      <vt:lpstr>exists方法</vt:lpstr>
      <vt:lpstr>createNewFile方法</vt:lpstr>
      <vt:lpstr>createNewFile方法(续)</vt:lpstr>
      <vt:lpstr>delete方法</vt:lpstr>
      <vt:lpstr>delete方法(续)</vt:lpstr>
      <vt:lpstr>isDirectory方法</vt:lpstr>
      <vt:lpstr>isDirectory方法(续)</vt:lpstr>
      <vt:lpstr>PowerPoint 演示文稿</vt:lpstr>
      <vt:lpstr>mkdir方法</vt:lpstr>
      <vt:lpstr>mkdir方法(续)</vt:lpstr>
      <vt:lpstr>mkdirs方法</vt:lpstr>
      <vt:lpstr>mkdirs方法(续)</vt:lpstr>
      <vt:lpstr>listFiles方法</vt:lpstr>
      <vt:lpstr>listFiles方法(续)</vt:lpstr>
      <vt:lpstr>FileFilter接口</vt:lpstr>
      <vt:lpstr>FileFilter接口(续)</vt:lpstr>
      <vt:lpstr>案例演示</vt:lpstr>
      <vt:lpstr>PowerPoint 演示文稿</vt:lpstr>
      <vt:lpstr>文件操作(RandomAccessFile)</vt:lpstr>
      <vt:lpstr>PowerPoint 演示文稿</vt:lpstr>
      <vt:lpstr>随机访问简介</vt:lpstr>
      <vt:lpstr>只读模式</vt:lpstr>
      <vt:lpstr>读写模式</vt:lpstr>
      <vt:lpstr>PowerPoint 演示文稿</vt:lpstr>
      <vt:lpstr>write(int d)方法</vt:lpstr>
      <vt:lpstr>write(int d)方法(续)</vt:lpstr>
      <vt:lpstr>read()方法</vt:lpstr>
      <vt:lpstr>read()方法(续)</vt:lpstr>
      <vt:lpstr>write(byte[] b)方法</vt:lpstr>
      <vt:lpstr>write(byte[] b)方法(续)</vt:lpstr>
      <vt:lpstr>read(byte[] b)方法</vt:lpstr>
      <vt:lpstr>read(byte[] b)方法(续)</vt:lpstr>
      <vt:lpstr>close()方法</vt:lpstr>
      <vt:lpstr>PowerPoint 演示文稿</vt:lpstr>
      <vt:lpstr>getFilePoint()方法</vt:lpstr>
      <vt:lpstr>getFilePoint()方法(续)</vt:lpstr>
      <vt:lpstr>seek()方法</vt:lpstr>
      <vt:lpstr>seek()方法(续)</vt:lpstr>
      <vt:lpstr>skipBytes()方法</vt:lpstr>
      <vt:lpstr>案例演示</vt:lpstr>
      <vt:lpstr>PowerPoint 演示文稿</vt:lpstr>
      <vt:lpstr>文件操作</vt:lpstr>
      <vt:lpstr>PowerPoint 演示文稿</vt:lpstr>
      <vt:lpstr>IS与OS简介</vt:lpstr>
      <vt:lpstr>IS与OS简介(续)</vt:lpstr>
      <vt:lpstr>IS与OS简介(续)</vt:lpstr>
      <vt:lpstr>IS与OS简介(续)</vt:lpstr>
      <vt:lpstr>PowerPoint 演示文稿</vt:lpstr>
      <vt:lpstr>两种模式创建FOS</vt:lpstr>
      <vt:lpstr>两种模式创建FOS(续)</vt:lpstr>
      <vt:lpstr>两种模式创建FOS(续)</vt:lpstr>
      <vt:lpstr>两种模式创建FOS(续)</vt:lpstr>
      <vt:lpstr>创建FIS</vt:lpstr>
      <vt:lpstr>创建FIS(续)</vt:lpstr>
      <vt:lpstr>read()和write(int b)</vt:lpstr>
      <vt:lpstr>案例演示</vt:lpstr>
      <vt:lpstr>read(byte[])和write(byte[])</vt:lpstr>
      <vt:lpstr>案例演示</vt:lpstr>
      <vt:lpstr>PowerPoint 演示文稿</vt:lpstr>
      <vt:lpstr>BOS原理</vt:lpstr>
      <vt:lpstr>BOS缓冲和flush</vt:lpstr>
      <vt:lpstr>BOS缓冲和flush(续)</vt:lpstr>
      <vt:lpstr>BIS原理和缓冲</vt:lpstr>
      <vt:lpstr>BIS原理和缓冲(续)</vt:lpstr>
      <vt:lpstr>BIS原理和缓冲(续)</vt:lpstr>
      <vt:lpstr>PowerPoint 演示文稿</vt:lpstr>
      <vt:lpstr>对象序列化</vt:lpstr>
      <vt:lpstr>序列化和反序列化</vt:lpstr>
      <vt:lpstr>序列化和反序列化(续)</vt:lpstr>
      <vt:lpstr>Serializable接口</vt:lpstr>
      <vt:lpstr>Transient关键字</vt:lpstr>
      <vt:lpstr>案例演示</vt:lpstr>
      <vt:lpstr>案例演示</vt:lpstr>
      <vt:lpstr>PowerPoint 演示文稿</vt:lpstr>
      <vt:lpstr>文件操作</vt:lpstr>
      <vt:lpstr>PowerPoint 演示文稿</vt:lpstr>
      <vt:lpstr>字符流原理</vt:lpstr>
      <vt:lpstr>Reader和Writer方法</vt:lpstr>
      <vt:lpstr>Reader和Writer方法</vt:lpstr>
      <vt:lpstr>PowerPoint 演示文稿</vt:lpstr>
      <vt:lpstr>字符转换流原理</vt:lpstr>
      <vt:lpstr>转换流指定字符集编码</vt:lpstr>
      <vt:lpstr>转换流指定字符集编码(续)</vt:lpstr>
      <vt:lpstr>使用OSW输出字符数据</vt:lpstr>
      <vt:lpstr>案例演示</vt:lpstr>
      <vt:lpstr>使用ISR输入字符数据</vt:lpstr>
      <vt:lpstr>案例演示</vt:lpstr>
      <vt:lpstr>PowerPoint 演示文稿</vt:lpstr>
      <vt:lpstr>文件操作</vt:lpstr>
      <vt:lpstr>PowerPoint 演示文稿</vt:lpstr>
      <vt:lpstr>构建PrintWriter对象</vt:lpstr>
      <vt:lpstr>PW的重载方法</vt:lpstr>
      <vt:lpstr>使用PW输出字符数据</vt:lpstr>
      <vt:lpstr>案例演示</vt:lpstr>
      <vt:lpstr>PowerPoint 演示文稿</vt:lpstr>
      <vt:lpstr>构建BufferedReader</vt:lpstr>
      <vt:lpstr>使用BR读取一行</vt:lpstr>
      <vt:lpstr>案例演示</vt:lpstr>
      <vt:lpstr>案例演示</vt:lpstr>
      <vt:lpstr>PowerPoint 演示文稿</vt:lpstr>
      <vt:lpstr>Throwable,Error和Exception</vt:lpstr>
      <vt:lpstr>finally的作用</vt:lpstr>
      <vt:lpstr>throws关键字</vt:lpstr>
      <vt:lpstr>常见RuntimeException</vt:lpstr>
      <vt:lpstr>UDP通信</vt:lpstr>
      <vt:lpstr>PowerPoint 演示文稿</vt:lpstr>
      <vt:lpstr>构建接收包</vt:lpstr>
      <vt:lpstr>构建发送包</vt:lpstr>
      <vt:lpstr>PowerPoint 演示文稿</vt:lpstr>
      <vt:lpstr>服务端接收</vt:lpstr>
      <vt:lpstr>客户端发送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uid</dc:creator>
  <cp:lastModifiedBy>Administrator</cp:lastModifiedBy>
  <cp:revision>4028</cp:revision>
  <dcterms:created xsi:type="dcterms:W3CDTF">2015-12-22T01:38:00Z</dcterms:created>
  <dcterms:modified xsi:type="dcterms:W3CDTF">2018-03-23T09:39:47Z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