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36"/>
  </p:handoutMasterIdLst>
  <p:sldIdLst>
    <p:sldId id="904" r:id="rId3"/>
    <p:sldId id="908" r:id="rId4"/>
    <p:sldId id="910" r:id="rId5"/>
    <p:sldId id="913" r:id="rId7"/>
    <p:sldId id="914" r:id="rId8"/>
    <p:sldId id="916" r:id="rId9"/>
    <p:sldId id="919" r:id="rId10"/>
    <p:sldId id="921" r:id="rId11"/>
    <p:sldId id="922" r:id="rId12"/>
    <p:sldId id="924" r:id="rId13"/>
    <p:sldId id="923" r:id="rId14"/>
    <p:sldId id="926" r:id="rId15"/>
    <p:sldId id="1358" r:id="rId16"/>
    <p:sldId id="927" r:id="rId17"/>
    <p:sldId id="928" r:id="rId18"/>
    <p:sldId id="929" r:id="rId19"/>
    <p:sldId id="930" r:id="rId20"/>
    <p:sldId id="931" r:id="rId21"/>
    <p:sldId id="932" r:id="rId22"/>
    <p:sldId id="933" r:id="rId23"/>
    <p:sldId id="952" r:id="rId24"/>
    <p:sldId id="1359" r:id="rId25"/>
    <p:sldId id="953" r:id="rId26"/>
    <p:sldId id="955" r:id="rId27"/>
    <p:sldId id="959" r:id="rId28"/>
    <p:sldId id="956" r:id="rId29"/>
    <p:sldId id="957" r:id="rId30"/>
    <p:sldId id="958" r:id="rId31"/>
    <p:sldId id="960" r:id="rId32"/>
    <p:sldId id="964" r:id="rId33"/>
    <p:sldId id="966" r:id="rId34"/>
    <p:sldId id="967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070C0"/>
    <a:srgbClr val="1C1C1C"/>
    <a:srgbClr val="5B9BD5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Objects="1" showGuides="1">
      <p:cViewPr varScale="1">
        <p:scale>
          <a:sx n="116" d="100"/>
          <a:sy n="116" d="100"/>
        </p:scale>
        <p:origin x="336" y="108"/>
      </p:cViewPr>
      <p:guideLst>
        <p:guide orient="horz" pos="2012"/>
        <p:guide pos="2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5925" y="214630"/>
            <a:ext cx="8312150" cy="951230"/>
          </a:xfrm>
        </p:spPr>
        <p:txBody>
          <a:bodyPr anchor="ctr" anchorCtr="0"/>
          <a:lstStyle>
            <a:lvl1pPr algn="l">
              <a:defRPr sz="4400"/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3"/>
          </p:nvPr>
        </p:nvSpPr>
        <p:spPr>
          <a:xfrm>
            <a:off x="408305" y="1281430"/>
            <a:ext cx="8327390" cy="5078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3705" y="368935"/>
            <a:ext cx="8276590" cy="7556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3705" y="1281430"/>
            <a:ext cx="8276590" cy="5078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0" indent="0" algn="l" defTabSz="914400" rtl="0" eaLnBrk="1" fontAlgn="ctr" latinLnBrk="0" hangingPunct="1">
        <a:spcBef>
          <a:spcPct val="0"/>
        </a:spcBef>
        <a:buFont typeface="+mj-lt"/>
        <a:buNone/>
        <a:defRPr sz="4400" b="1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852805" y="3244215"/>
            <a:ext cx="7051040" cy="84137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 </a:t>
            </a:r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 02   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day07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2805" y="2173605"/>
            <a:ext cx="7009765" cy="1070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JAVA核心</a:t>
            </a:r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endParaRPr lang="en-US" altLang="zh-CN" sz="6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元素必须正确嵌套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57200" indent="-457200">
              <a:lnSpc>
                <a:spcPct val="11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要求所有元素必须正确的嵌套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&lt;datasource id=”db_oracle”&gt;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&lt;property  name=”dbpwd”&gt;123456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&lt;/datasource&gt; 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这里嵌套关系错误！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&lt;/property&gt;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实体引用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57200" indent="-457200">
              <a:lnSpc>
                <a:spcPct val="11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实体可以是常用的短语，键盘字符，文件，数据库记录或任何包含数据的项。在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中，有时实体内包含一些字符，如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 &lt;&gt; “ '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等。这些均需要对其进行转义，否则会对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解释器生成错误。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189990" y="3145155"/>
          <a:ext cx="6398895" cy="2828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</a:tblGrid>
              <a:tr h="7391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实体引用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4559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&amp;lt;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&lt;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小于</a:t>
                      </a:r>
                      <a:endParaRPr lang="zh-CN" altLang="en-US"/>
                    </a:p>
                  </a:txBody>
                  <a:tcPr/>
                </a:tc>
              </a:tr>
              <a:tr h="4032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&amp;gt;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&gt;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大于</a:t>
                      </a:r>
                      <a:endParaRPr lang="zh-CN" altLang="en-US"/>
                    </a:p>
                  </a:txBody>
                  <a:tcPr/>
                </a:tc>
              </a:tr>
              <a:tr h="338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&amp;apos;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单引号</a:t>
                      </a:r>
                      <a:endParaRPr lang="zh-CN" altLang="en-US"/>
                    </a:p>
                  </a:txBody>
                  <a:tcPr/>
                </a:tc>
              </a:tr>
              <a:tr h="260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&amp;quot;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双引号</a:t>
                      </a:r>
                      <a:endParaRPr lang="zh-CN" altLang="en-US"/>
                    </a:p>
                  </a:txBody>
                  <a:tcPr/>
                </a:tc>
              </a:tr>
              <a:tr h="494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&amp;amp;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&amp;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与字符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CDATA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段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20000"/>
          </a:bodyPr>
          <a:p>
            <a:pPr marL="457200" indent="-457200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格式：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&lt;![CDATA[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文本内容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]]&gt;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特殊标签中的实体引用都被忽略，所有内容被当成一整块文本数据对待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&lt;?xml version=”1.0” encoding=”utf-8”?&gt;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&lt;root&gt;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&lt;![CDATA[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&lt;hello&gt;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这里写什么，都会被当成一个文本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&lt;world&gt;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]]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&lt;subRoot&gt;&lt;/subRoot&gt;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&lt;/root&gt;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19930" y="8255"/>
            <a:ext cx="4611370" cy="68408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 algn="l"/>
            <a:r>
              <a:rPr lang="en-US"/>
              <a:t>XM</a:t>
            </a:r>
            <a:r>
              <a:rPr lang="en-US" altLang="zh-CN"/>
              <a:t>L</a:t>
            </a:r>
            <a:r>
              <a:rPr lang="zh-CN" altLang="en-US"/>
              <a:t>解析</a:t>
            </a:r>
            <a:endParaRPr lang="zh-CN" altLang="en-US"/>
          </a:p>
        </p:txBody>
      </p:sp>
      <p:sp>
        <p:nvSpPr>
          <p:cNvPr id="4" name="流程图: 可选过程 6146"/>
          <p:cNvSpPr/>
          <p:nvPr/>
        </p:nvSpPr>
        <p:spPr>
          <a:xfrm>
            <a:off x="511810" y="2852420"/>
            <a:ext cx="1466850" cy="711200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045" y="1200150"/>
            <a:ext cx="3007995" cy="1517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978660" y="1897380"/>
            <a:ext cx="982345" cy="144399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流程图: 可选过程 20484"/>
          <p:cNvSpPr/>
          <p:nvPr/>
        </p:nvSpPr>
        <p:spPr>
          <a:xfrm>
            <a:off x="2929255" y="146208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xml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解析方式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3" name="流程图: 可选过程 20491"/>
          <p:cNvSpPr/>
          <p:nvPr/>
        </p:nvSpPr>
        <p:spPr>
          <a:xfrm>
            <a:off x="5205730" y="1994535"/>
            <a:ext cx="3430270" cy="3270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DOM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解析方式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4" name="流程图: 可选过程 20492"/>
          <p:cNvSpPr/>
          <p:nvPr/>
        </p:nvSpPr>
        <p:spPr>
          <a:xfrm>
            <a:off x="5205730" y="2404110"/>
            <a:ext cx="3430270" cy="3397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SaxReader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读取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xml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文档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5" name="流程图: 可选过程 20493"/>
          <p:cNvSpPr/>
          <p:nvPr/>
        </p:nvSpPr>
        <p:spPr>
          <a:xfrm>
            <a:off x="5205730" y="2840990"/>
            <a:ext cx="3430270" cy="72199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Document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getRootElement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流程图: 可选过程 12293"/>
          <p:cNvSpPr/>
          <p:nvPr/>
        </p:nvSpPr>
        <p:spPr>
          <a:xfrm>
            <a:off x="5205730" y="1462088"/>
            <a:ext cx="3405188" cy="425450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SAX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解析方式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流程图: 可选过程 20494"/>
          <p:cNvSpPr/>
          <p:nvPr/>
        </p:nvSpPr>
        <p:spPr>
          <a:xfrm>
            <a:off x="5205730" y="391350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element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流程图: 可选过程 20484"/>
          <p:cNvSpPr/>
          <p:nvPr/>
        </p:nvSpPr>
        <p:spPr>
          <a:xfrm>
            <a:off x="2926715" y="2403793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读取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xml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 flipV="1">
            <a:off x="2011680" y="2682875"/>
            <a:ext cx="915035" cy="5867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20494"/>
          <p:cNvSpPr/>
          <p:nvPr/>
        </p:nvSpPr>
        <p:spPr>
          <a:xfrm>
            <a:off x="5205730" y="443674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getName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流程图: 可选过程 20494"/>
          <p:cNvSpPr/>
          <p:nvPr/>
        </p:nvSpPr>
        <p:spPr>
          <a:xfrm>
            <a:off x="5205730" y="517080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getText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流程图: 可选过程 20494"/>
          <p:cNvSpPr/>
          <p:nvPr/>
        </p:nvSpPr>
        <p:spPr>
          <a:xfrm>
            <a:off x="5205730" y="576262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attribute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流程图: 可选过程 20484"/>
          <p:cNvSpPr/>
          <p:nvPr/>
        </p:nvSpPr>
        <p:spPr>
          <a:xfrm>
            <a:off x="2926715" y="3563303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Element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SAX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解析方式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SAX(simple API for XML)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是一种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解析的替代方法。相比于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SAX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是一种速度更快，更有效的方法。它逐行扫描文档，一边扫描一边解析。而且相比于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SAX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可以在解析文档的任意时刻停止解析。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优点：解析可以立刻开始，速度快，没有内存压力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缺点：不能对节点做修改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DOM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解析方式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en-US" altLang="zh-CN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(Document Object Model,</a:t>
            </a:r>
            <a:r>
              <a:rPr lang="zh-CN" altLang="en-US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即文档对象模型</a:t>
            </a:r>
            <a:r>
              <a:rPr lang="en-US" altLang="zh-CN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</a:t>
            </a:r>
            <a:r>
              <a:rPr lang="en-US" altLang="zh-CN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W3C</a:t>
            </a:r>
            <a:r>
              <a:rPr lang="zh-CN" altLang="en-US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组织推荐的处理</a:t>
            </a:r>
            <a:r>
              <a:rPr lang="en-US" altLang="zh-CN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的一种方式。</a:t>
            </a:r>
            <a:endParaRPr lang="zh-CN" altLang="en-US" sz="2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ＤＯＭ解析器在解析</a:t>
            </a:r>
            <a:r>
              <a:rPr lang="en-US" altLang="zh-CN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文档时，会把文档中的所有元素，按照其出现的层次关系，解析成一个个</a:t>
            </a:r>
            <a:r>
              <a:rPr lang="en-US" altLang="zh-CN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Node</a:t>
            </a:r>
            <a:r>
              <a:rPr lang="zh-CN" altLang="en-US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</a:t>
            </a:r>
            <a:r>
              <a:rPr lang="en-US" altLang="zh-CN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</a:t>
            </a:r>
            <a:r>
              <a:rPr lang="en-US" altLang="zh-CN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2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优点：把</a:t>
            </a:r>
            <a:r>
              <a:rPr lang="en-US" altLang="zh-CN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文件在内存中构造树形结构，可以遍历和修改节点。</a:t>
            </a:r>
            <a:endParaRPr lang="zh-CN" altLang="en-US" sz="2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2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缺点：如果文件比较大，内存有压力，解析的时间会比较长。</a:t>
            </a:r>
            <a:endParaRPr lang="zh-CN" altLang="en-US" sz="2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SAXReader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读取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xml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文档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SAXReader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需要导入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dom4j-full.jar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包。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dom4j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是一个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xmlAPI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，类似于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jdom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，用来读写ＸＭＬ文件的。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dom4j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是一个非常优秀的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 xml API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，具有性能优异、功能强大和易用的特点，同时它也是一个开放源代码的软件。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SAXReader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来读取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文档。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sz="3200" dirty="0">
                <a:solidFill>
                  <a:schemeClr val="bg1"/>
                </a:solidFill>
                <a:sym typeface="+mn-ea"/>
              </a:rPr>
              <a:t>Document</a:t>
            </a:r>
            <a:r>
              <a:rPr lang="zh-CN" altLang="en-US" sz="3200" dirty="0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sz="3200" dirty="0">
                <a:solidFill>
                  <a:schemeClr val="bg1"/>
                </a:solidFill>
                <a:sym typeface="+mn-ea"/>
              </a:rPr>
              <a:t>getRootElement</a:t>
            </a:r>
            <a:r>
              <a:rPr lang="zh-CN" altLang="en-US" sz="3200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sz="32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对象是一颗文档树的根，可为我们提供对文档数据的最初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或最顶层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的访问入口。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Element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对象表示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文档中的元素。元素可包含属性、其他元素或文本。如果元素含有文本，则在文本节点中表示该文本。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Element getRootElement()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用于获取根元素。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sz="3200" dirty="0">
                <a:sym typeface="+mn-ea"/>
              </a:rPr>
              <a:t>Document</a:t>
            </a:r>
            <a:r>
              <a:rPr lang="zh-CN" altLang="en-US" sz="3200" dirty="0">
                <a:sym typeface="+mn-ea"/>
              </a:rPr>
              <a:t>的</a:t>
            </a:r>
            <a:r>
              <a:rPr lang="en-US" altLang="zh-CN" sz="3200" dirty="0">
                <a:sym typeface="+mn-ea"/>
              </a:rPr>
              <a:t>getRootElement</a:t>
            </a:r>
            <a:r>
              <a:rPr lang="zh-CN" altLang="en-US" sz="3200" dirty="0">
                <a:sym typeface="+mn-ea"/>
              </a:rPr>
              <a:t>方法</a:t>
            </a:r>
            <a:r>
              <a:rPr lang="en-US" altLang="zh-CN" sz="3200" dirty="0">
                <a:sym typeface="+mn-ea"/>
              </a:rPr>
              <a:t>(2)</a:t>
            </a:r>
            <a:endParaRPr lang="en-US" altLang="zh-CN" sz="32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try{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Document doc=readXml(“emp.xml”);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获取根元素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Element  element=doc.getRootElement();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}catch(Exeption e){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element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20000"/>
          </a:bodyPr>
          <a:p>
            <a:pPr marL="457200" indent="-457200">
              <a:lnSpc>
                <a:spcPct val="11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Element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的方法：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-Element element(String name)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获取当前元素下的指定名字的子元素。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/**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element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*/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static void testElement(Element element){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获取当前元素下名为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path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的子元素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Element e=element.element(“path”);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19930" y="8255"/>
            <a:ext cx="4611370" cy="68408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 algn="l"/>
            <a:r>
              <a:rPr lang="en-US"/>
              <a:t>XM</a:t>
            </a:r>
            <a:r>
              <a:rPr lang="en-US" altLang="zh-CN"/>
              <a:t>L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4" name="流程图: 可选过程 6146"/>
          <p:cNvSpPr/>
          <p:nvPr/>
        </p:nvSpPr>
        <p:spPr>
          <a:xfrm>
            <a:off x="511810" y="2852420"/>
            <a:ext cx="1466850" cy="711200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045" y="1200150"/>
            <a:ext cx="3007995" cy="1517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978660" y="1897380"/>
            <a:ext cx="982345" cy="144399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流程图: 可选过程 20484"/>
          <p:cNvSpPr/>
          <p:nvPr/>
        </p:nvSpPr>
        <p:spPr>
          <a:xfrm>
            <a:off x="2929255" y="146208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xml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用途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3" name="流程图: 可选过程 20491"/>
          <p:cNvSpPr/>
          <p:nvPr/>
        </p:nvSpPr>
        <p:spPr>
          <a:xfrm>
            <a:off x="5205730" y="1994535"/>
            <a:ext cx="3430270" cy="3270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xml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指令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4" name="流程图: 可选过程 20492"/>
          <p:cNvSpPr/>
          <p:nvPr/>
        </p:nvSpPr>
        <p:spPr>
          <a:xfrm>
            <a:off x="5205730" y="2404110"/>
            <a:ext cx="3430270" cy="3397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元素和属性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45" name="流程图: 可选过程 20493"/>
          <p:cNvSpPr/>
          <p:nvPr/>
        </p:nvSpPr>
        <p:spPr>
          <a:xfrm>
            <a:off x="5205730" y="2840990"/>
            <a:ext cx="3430270" cy="35369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大小写敏感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流程图: 可选过程 12293"/>
          <p:cNvSpPr/>
          <p:nvPr/>
        </p:nvSpPr>
        <p:spPr>
          <a:xfrm>
            <a:off x="5205730" y="1462088"/>
            <a:ext cx="3405188" cy="425450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xml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用途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流程图: 可选过程 20494"/>
          <p:cNvSpPr/>
          <p:nvPr/>
        </p:nvSpPr>
        <p:spPr>
          <a:xfrm>
            <a:off x="5205730" y="330454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元素必须有关闭标签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流程图: 可选过程 20484"/>
          <p:cNvSpPr/>
          <p:nvPr/>
        </p:nvSpPr>
        <p:spPr>
          <a:xfrm>
            <a:off x="2926715" y="2403793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基本语法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 flipV="1">
            <a:off x="2011680" y="2682875"/>
            <a:ext cx="915035" cy="5867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可选过程 20494"/>
          <p:cNvSpPr/>
          <p:nvPr/>
        </p:nvSpPr>
        <p:spPr>
          <a:xfrm>
            <a:off x="5205730" y="387032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必须有根元素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流程图: 可选过程 20494"/>
          <p:cNvSpPr/>
          <p:nvPr/>
        </p:nvSpPr>
        <p:spPr>
          <a:xfrm>
            <a:off x="5205730" y="443674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元素必须正确嵌套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流程图: 可选过程 20494"/>
          <p:cNvSpPr/>
          <p:nvPr/>
        </p:nvSpPr>
        <p:spPr>
          <a:xfrm>
            <a:off x="5205730" y="517080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实体引用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流程图: 可选过程 20494"/>
          <p:cNvSpPr/>
          <p:nvPr/>
        </p:nvSpPr>
        <p:spPr>
          <a:xfrm>
            <a:off x="5205730" y="576262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CDATA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段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attribute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attribute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的方法：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-Attribute attribute(int index)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获取当前元素的指定属性，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index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为索引，从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开始。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-Attribute attribute(String name)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获取当前元素的指定名字的属性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2364105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写</a:t>
            </a:r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xml</a:t>
            </a:r>
            <a:endParaRPr lang="en-US" altLang="zh-CN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24434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XPath</a:t>
            </a:r>
            <a:endParaRPr lang="en-US" altLang="zh-CN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路径表达式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57200" indent="-457200">
              <a:lnSpc>
                <a:spcPct val="11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XPath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是一门在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文档中查找信息的语言。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XPath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可用在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文档中对元素和属性进行遍历。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由于我们单纯使用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定位节点时，大部分时间需要一层一层的处理，如果有了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XPath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，定位节点将变得很轻松。它可以根据路径，属性，甚至是条件进行节点的检索。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XPath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使用路径表达式在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文档中进行导航。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XPath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包含一个标准函数库。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XPath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XSLT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中的主要元素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XPath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是一个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W3C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标准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ym typeface="+mn-ea"/>
              </a:rPr>
              <a:t>路径表达式（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斜杠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(/)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作为路径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层级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内部的分隔符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同一个节点有绝对路径和相对路径两种写法：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路径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(absolute path)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必须用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“/”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起首，后面紧跟根节点，比如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/step/etc/...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相对路径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(relative path)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则是除了绝对路径以外的其他写法，比如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etc/etc,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也就是不使用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”/”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起首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“. ”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表示当前节点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 ..”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表示当前节点的父节点。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ym typeface="+mn-ea"/>
              </a:rPr>
              <a:t>路径表达式（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nodename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（节点名称）：表示选择该节点的所有字节点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 /”: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表示选择根节点。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 //”: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表示选择任意位置的某个节点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“@”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：表示选择某个属性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ym typeface="+mn-ea"/>
              </a:rPr>
              <a:t>路径表达式（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20000"/>
          </a:bodyPr>
          <a:p>
            <a:pPr marL="457200" indent="-457200">
              <a:lnSpc>
                <a:spcPct val="11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以此为例：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&lt;?xml version=”1.0”encoding=”ISO-8859-1”?&gt;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&lt;bookstore&gt;</a:t>
            </a:r>
            <a:endParaRPr lang="en-US" altLang="zh-CN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&lt;book&gt;</a:t>
            </a:r>
            <a:endParaRPr lang="en-US" altLang="zh-CN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&lt;tittle  lang=”eng”&gt;Harry Potter&lt;/tittle&gt;</a:t>
            </a:r>
            <a:endParaRPr lang="en-US" altLang="zh-CN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&lt;price &gt;30.00&lt;/price&gt;</a:t>
            </a:r>
            <a:endParaRPr lang="en-US" altLang="zh-CN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&lt;/book&gt;</a:t>
            </a:r>
            <a:endParaRPr lang="en-US" altLang="zh-CN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&lt;book&gt;</a:t>
            </a:r>
            <a:endParaRPr lang="en-US" altLang="zh-CN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&lt;tittle  lang=”eng”&gt;Harry Potter&lt;/tittle&gt;</a:t>
            </a:r>
            <a:endParaRPr lang="en-US" altLang="zh-CN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&lt;price &gt;30.00&lt;/price&gt;</a:t>
            </a:r>
            <a:endParaRPr lang="en-US" altLang="zh-CN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&lt;/book&gt;</a:t>
            </a:r>
            <a:endParaRPr lang="en-US" altLang="zh-CN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&lt;/bookstore&gt;</a:t>
            </a:r>
            <a:endParaRPr lang="en-US" altLang="zh-CN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endParaRPr lang="en-US" altLang="zh-CN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ym typeface="+mn-ea"/>
              </a:rPr>
              <a:t>路径表达式（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/bookstore: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选取根节点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bookstore,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这是绝对路径的写法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bookstore/book: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选取所有属于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bookstore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的子元素的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book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元素，这是相对路径写法。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//book: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选取所有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book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子元素，而不管它们在文档中的位置。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bookstore//book: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选择所有属于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bookstore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元素的后代的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book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元素，而不管它们位于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bookstore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之下的什么位置。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//@lang: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选取所有名为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lang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的属性。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谓语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谓语条件，就是对路径表达式的附加条件。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所有的条件，都写在方括号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【】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中，表示对节点进行进一步的筛选。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 algn="l"/>
            <a:r>
              <a:rPr lang="zh-CN" altLang="zh-CN">
                <a:solidFill>
                  <a:schemeClr val="bg1"/>
                </a:solidFill>
                <a:sym typeface="+mn-ea"/>
              </a:rPr>
              <a:t>谓语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(2)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 marL="0" lvl="1" indent="0">
              <a:buSzPct val="100000"/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/bookstore/book[1]: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表示选择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bookstore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的第一个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book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子元素。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SzPct val="100000"/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/bookstore/book[last()]: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表示选择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bookstore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的最后一个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book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子元素。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SzPct val="100000"/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/bookstore/book[last()-1]: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表示选择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bookstore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的倒数第二个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book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子元素。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SzPct val="100000"/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/bookstore/book[position()&lt;3]: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表示选择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bookstore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的前面两个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book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子元素。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SzPct val="100000"/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//title[@lang]: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表示选择所有具有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lang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属性的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title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节点。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SzPct val="100000"/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//title[@lang='eng']: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表示选择所有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lang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属性的值等于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“eng”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title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节点。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xml</a:t>
            </a:r>
            <a:r>
              <a:rPr lang="zh-CN" altLang="en-US"/>
              <a:t>用途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 marL="457200" indent="-457200">
              <a:lnSpc>
                <a:spcPct val="110000"/>
              </a:lnSpc>
            </a:pP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xml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指可扩展标记语言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(EXtensible Markup Language),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是独立于软件和硬件的信息传输工具</a:t>
            </a: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xml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应用于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开发的许多方面，常用于简化数据的存储和共享。</a:t>
            </a: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xml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简化数据共享</a:t>
            </a: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xml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简化数据传输</a:t>
            </a: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xml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简化平台的变更</a:t>
            </a: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谓语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(3)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p>
            <a:pPr marL="457200" indent="-457200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/bookstore/book[price]: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表示选择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bookstore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book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子元素，且被选中的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book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元素必须带有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price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子元素。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/bookstore/book[price&gt;45.0]: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表示选择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bookstore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book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子元素，且被选中的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book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元素的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price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子元素的值必须大于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/bookstore/book[price&gt;45.0]/title: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表示在上例结果集中，选中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title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子元素。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/bookstore/book/price[.&gt;45.0]: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表示选择值大于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45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“/bookstore/book”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price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子元素。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通配符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>
          <a:xfrm>
            <a:off x="363855" y="1281430"/>
            <a:ext cx="8327390" cy="5078730"/>
          </a:xfrm>
        </p:spPr>
        <p:txBody>
          <a:bodyPr>
            <a:normAutofit lnSpcReduction="20000"/>
          </a:bodyPr>
          <a:p>
            <a:pPr marL="457200" indent="-457200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“*”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表示匹配任何元素节点。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“@*”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表示匹配任何属性值。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node()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表示匹配任何类型的节点。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//*    :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选择文档中的所有元素节点。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/*/*   :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表示选择所有第二层的元素节点。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/bookstore/*  :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表示选择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bookstore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的所有元素子节点。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//title[@*]  :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表示选择所有带有属性的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title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Dom4j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对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XPath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的支持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>
          <a:xfrm>
            <a:off x="363855" y="1281430"/>
            <a:ext cx="8327390" cy="5078730"/>
          </a:xfrm>
        </p:spPr>
        <p:txBody>
          <a:bodyPr>
            <a:normAutofit/>
          </a:bodyPr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采用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xpath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查找需要引入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jaxen-xx-xx.jar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否则会报：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java.lang.NoclassDefFoundError:org/jaxen/jaxenException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异常。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提供了一个对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XPath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检索的方法。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  List     selectNodes(String xpath)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传入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xpath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路径，获取相应的信息。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xml</a:t>
            </a:r>
            <a:r>
              <a:rPr lang="zh-CN" altLang="en-US">
                <a:sym typeface="+mn-ea"/>
              </a:rPr>
              <a:t>处理指令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57200" indent="-457200">
              <a:lnSpc>
                <a:spcPct val="110000"/>
              </a:lnSpc>
            </a:pPr>
            <a:r>
              <a:rPr lang="en-US" altLang="zh-CN" sz="3200">
                <a:solidFill>
                  <a:schemeClr val="bg1"/>
                </a:solidFill>
                <a:sym typeface="+mn-ea"/>
              </a:rPr>
              <a:t>xml</a:t>
            </a:r>
            <a:r>
              <a:rPr lang="zh-CN" altLang="en-US" sz="3200">
                <a:solidFill>
                  <a:schemeClr val="bg1"/>
                </a:solidFill>
                <a:sym typeface="+mn-ea"/>
              </a:rPr>
              <a:t>处理指令，简称</a:t>
            </a:r>
            <a:r>
              <a:rPr lang="en-US" altLang="zh-CN" sz="3200">
                <a:solidFill>
                  <a:schemeClr val="bg1"/>
                </a:solidFill>
                <a:sym typeface="+mn-ea"/>
              </a:rPr>
              <a:t>PI(processing instruction).</a:t>
            </a:r>
            <a:endParaRPr lang="en-US" altLang="zh-CN" sz="3200">
              <a:solidFill>
                <a:schemeClr val="bg1"/>
              </a:solidFill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处理指令用来指挥解析引擎如何解析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文档内容。</a:t>
            </a: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-&lt;?xml version=”1.0”encoding=”utf-8”?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</a:t>
            </a:r>
            <a:endParaRPr lang="en-US" altLang="zh-CN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中，所有的处理指令都以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&lt;?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开始，？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结束。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&lt;?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后面紧跟的是处理指令的名称。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处理指令要求指定一个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version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属性。并允许指定可选的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standalone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encoding,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其中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standalone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是指是否允许使用外部声明，可设置为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yes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或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no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yes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是指定不使用外部声明。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no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为使用。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encoding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是指作者使用的字符编码格式，有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utf-8,gbk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等。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元素和属性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57200" indent="-457200"/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xml</a:t>
            </a:r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文档包含</a:t>
            </a: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xml</a:t>
            </a:r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endParaRPr lang="zh-CN" altLang="en-US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/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xml</a:t>
            </a:r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元素指的是从</a:t>
            </a: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且包括</a:t>
            </a: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开始标签直到</a:t>
            </a: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且包括</a:t>
            </a: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结束标签的部分。元素可包含其他元素、文本或者两者的混合物。元素也可以拥有属性。</a:t>
            </a:r>
            <a:endParaRPr lang="zh-CN" altLang="en-US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/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&lt;datasource&gt;</a:t>
            </a:r>
            <a:endParaRPr lang="zh-CN" altLang="en-US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/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&lt;property name="url"&gt;</a:t>
            </a:r>
            <a:endParaRPr lang="zh-CN" altLang="en-US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/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jdbc:thin@127.0.0.1:7001:xms</a:t>
            </a:r>
            <a:endParaRPr lang="zh-CN" altLang="en-US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/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&lt;/property&gt;</a:t>
            </a:r>
            <a:endParaRPr lang="zh-CN" altLang="en-US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/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&lt;property name="dbuser"&gt;xms&lt;/property&gt;</a:t>
            </a:r>
            <a:endParaRPr lang="zh-CN" altLang="en-US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/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&lt;property name="dbPwd"&gt;123456&lt;/property&gt;</a:t>
            </a:r>
            <a:endParaRPr lang="zh-CN" altLang="en-US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/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&lt;/datasource&gt;</a:t>
            </a:r>
            <a:endParaRPr lang="zh-CN" altLang="en-US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元素和属性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 marL="457200" indent="-457200">
              <a:lnSpc>
                <a:spcPct val="110000"/>
              </a:lnSpc>
            </a:pP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xml</a:t>
            </a:r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元素可以在开始标签中包含属性，属性</a:t>
            </a: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(Attribute)</a:t>
            </a:r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提供关于元素的额外</a:t>
            </a: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附加</a:t>
            </a: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信息。属性通常提供不属于数据组成部分的信息，但是对需要处理这个元素的应用程序来说却很重要。</a:t>
            </a:r>
            <a:endParaRPr lang="zh-CN" altLang="en-US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xml</a:t>
            </a:r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属性必须加引导，属性值必须被引导包围，不过单引号和双引号均可使用。</a:t>
            </a:r>
            <a:endParaRPr lang="zh-CN" altLang="en-US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如果属性值本身包含双引号，那么有必要使用单引号包围它，或者可以使用实体引用。</a:t>
            </a:r>
            <a:endParaRPr lang="zh-CN" altLang="en-US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&lt;datasource id=”db_sqlserver”&gt;</a:t>
            </a:r>
            <a:endParaRPr lang="en-US" altLang="zh-CN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&lt;/datasource&gt;</a:t>
            </a:r>
            <a:endParaRPr lang="en-US" altLang="zh-CN" sz="2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lvl="0" algn="l"/>
            <a:r>
              <a:rPr lang="zh-CN" altLang="en-US">
                <a:solidFill>
                  <a:schemeClr val="bg1"/>
                </a:solidFill>
                <a:sym typeface="+mn-ea"/>
              </a:rPr>
              <a:t>大小写敏感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 marL="0" lvl="1" indent="0">
              <a:buSzPct val="100000"/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xml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对大小写是敏感的，这一点不像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HTML.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中，标记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&lt;Letter&gt;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和标记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&lt;letter&gt;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是不一样的。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SzPct val="10000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因此，起始和结束标记的大小写应该写成相同的。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SzPct val="100000"/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&lt;letter&gt;&lt;/letter&gt;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SzPct val="100000"/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&lt;Letter&gt;&lt;/Letter&gt;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元素必须有关闭标签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要求每个元素必须由起始标签和关闭标签组成。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关闭标签与起始标签的名字相同，写法上多一个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“/”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&lt;Letter&gt;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只有起始标记是不行的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Letter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&gt;&lt;/Letter&gt;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必须要有关闭标签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必须有根元素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p>
            <a:pPr marL="457200" indent="-457200">
              <a:lnSpc>
                <a:spcPct val="11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要求必须有根元素，所谓根元素就是不被其他元素包围。并且根元素只能有一个。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&lt;datasource id=”db_oracle”&gt;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根元素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&lt;property name=”url”&gt;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jdbc:thin@172.0.0.1:1521:xms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&lt;/property&gt;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&lt;property name=”db_user”&gt;xms&lt;/property&gt;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&lt;property name=”db_pwd”&gt;123456&lt;/property&gt;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&lt;/datasource&gt; 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这里不能再定义与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datasource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平级的元素！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5036</Words>
  <Application>WPS 演示</Application>
  <PresentationFormat>宽屏</PresentationFormat>
  <Paragraphs>330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Webdings</vt:lpstr>
      <vt:lpstr>幼圆</vt:lpstr>
      <vt:lpstr>黑体</vt:lpstr>
      <vt:lpstr>Calibri</vt:lpstr>
      <vt:lpstr>Office 主题</vt:lpstr>
      <vt:lpstr>PowerPoint 演示文稿</vt:lpstr>
      <vt:lpstr>XML语法</vt:lpstr>
      <vt:lpstr>xml用途</vt:lpstr>
      <vt:lpstr>xml处理指令</vt:lpstr>
      <vt:lpstr>文档注释规范</vt:lpstr>
      <vt:lpstr>javadoc命令生成文档</vt:lpstr>
      <vt:lpstr>案例演示</vt:lpstr>
      <vt:lpstr>String基本特性</vt:lpstr>
      <vt:lpstr>String基本特性(续)</vt:lpstr>
      <vt:lpstr>String基本特性(续)</vt:lpstr>
      <vt:lpstr>内存编码及长度</vt:lpstr>
      <vt:lpstr>使用indexOf检索(续)</vt:lpstr>
      <vt:lpstr>XML语法</vt:lpstr>
      <vt:lpstr>substring获取子串</vt:lpstr>
      <vt:lpstr>substring获取子串(续)</vt:lpstr>
      <vt:lpstr>trim和chatAt应用</vt:lpstr>
      <vt:lpstr>trim和chatAt应用(续)</vt:lpstr>
      <vt:lpstr>startsWith和endsWith</vt:lpstr>
      <vt:lpstr>大小写转换和valueOf</vt:lpstr>
      <vt:lpstr>大小写转换和valueOf(续)</vt:lpstr>
      <vt:lpstr>PowerPoint 演示文稿</vt:lpstr>
      <vt:lpstr>PowerPoint 演示文稿</vt:lpstr>
      <vt:lpstr>StringBuilder特性</vt:lpstr>
      <vt:lpstr>StringBuilder特性(续)</vt:lpstr>
      <vt:lpstr>StringBuilder特性(续)</vt:lpstr>
      <vt:lpstr>append方法</vt:lpstr>
      <vt:lpstr>insert方法</vt:lpstr>
      <vt:lpstr>delete方法</vt:lpstr>
      <vt:lpstr>案例演示</vt:lpstr>
      <vt:lpstr>正则表达式简介</vt:lpstr>
      <vt:lpstr>正则表达式简介(续)</vt:lpstr>
      <vt:lpstr>正则表达式简介(续)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uid</dc:creator>
  <cp:lastModifiedBy>Administrator</cp:lastModifiedBy>
  <cp:revision>4017</cp:revision>
  <dcterms:created xsi:type="dcterms:W3CDTF">2015-12-22T01:38:00Z</dcterms:created>
  <dcterms:modified xsi:type="dcterms:W3CDTF">2016-11-20T14:19:50Z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