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89" d="100"/>
          <a:sy n="89" d="100"/>
        </p:scale>
        <p:origin x="4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baseline="0">
                <a:solidFill>
                  <a:schemeClr val="tx1"/>
                </a:solidFill>
                <a:effectLst/>
                <a:latin typeface="Consolas" panose="020B0609020204030204" pitchFamily="49" charset="0"/>
                <a:ea typeface="等线 Light" panose="02010600030101010101" pitchFamily="2" charset="-122"/>
              </a:defRPr>
            </a:lvl1pPr>
          </a:lstStyle>
          <a:p>
            <a:fld id="{B61BEF0D-F0BB-DE4B-95CE-6DB70DBA9567}" type="datetimeFigureOut">
              <a:rPr lang="en-US" smtClean="0"/>
              <a:pPr/>
              <a:t>10/1/2018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baseline="0">
                <a:solidFill>
                  <a:schemeClr val="tx1"/>
                </a:solidFill>
                <a:effectLst/>
                <a:latin typeface="Consolas" panose="020B0609020204030204" pitchFamily="49" charset="0"/>
                <a:ea typeface="等线 Light" panose="02010600030101010101" pitchFamily="2" charset="-122"/>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baseline="0">
                <a:solidFill>
                  <a:schemeClr val="tx1"/>
                </a:solidFill>
                <a:effectLst/>
                <a:latin typeface="Consolas" panose="020B0609020204030204" pitchFamily="49" charset="0"/>
                <a:ea typeface="等线 Light" panose="02010600030101010101" pitchFamily="2" charset="-122"/>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none" baseline="0">
          <a:ln w="3175" cmpd="sng">
            <a:noFill/>
          </a:ln>
          <a:solidFill>
            <a:schemeClr val="tx1"/>
          </a:solidFill>
          <a:effectLst/>
          <a:latin typeface="Consolas" panose="020B0609020204030204" pitchFamily="49" charset="0"/>
          <a:ea typeface="等线 Light" panose="02010600030101010101" pitchFamily="2"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ts val="0"/>
        </a:spcBef>
        <a:spcAft>
          <a:spcPts val="1000"/>
        </a:spcAft>
        <a:buClr>
          <a:schemeClr val="tx1"/>
        </a:buClr>
        <a:buSzPct val="100000"/>
        <a:buFont typeface="Arial"/>
        <a:buNone/>
        <a:defRPr sz="1800" kern="1200" cap="none" baseline="0">
          <a:solidFill>
            <a:schemeClr val="tx1"/>
          </a:solidFill>
          <a:effectLst/>
          <a:latin typeface="Consolas" panose="020B0609020204030204" pitchFamily="49" charset="0"/>
          <a:ea typeface="等线 Light" panose="02010600030101010101" pitchFamily="2" charset="-122"/>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baseline="0">
          <a:solidFill>
            <a:schemeClr val="tx1"/>
          </a:solidFill>
          <a:effectLst/>
          <a:latin typeface="Consolas" panose="020B0609020204030204" pitchFamily="49" charset="0"/>
          <a:ea typeface="等线 Light" panose="02010600030101010101" pitchFamily="2" charset="-122"/>
          <a:cs typeface="+mn-cs"/>
        </a:defRPr>
      </a:lvl2pPr>
      <a:lvl3pPr marL="914400" indent="0" algn="l" defTabSz="457200" rtl="0" eaLnBrk="1" latinLnBrk="0" hangingPunct="1">
        <a:spcBef>
          <a:spcPts val="0"/>
        </a:spcBef>
        <a:spcAft>
          <a:spcPts val="1000"/>
        </a:spcAft>
        <a:buClr>
          <a:schemeClr val="tx1"/>
        </a:buClr>
        <a:buSzPct val="100000"/>
        <a:buFont typeface="Arial"/>
        <a:buNone/>
        <a:defRPr sz="1400" kern="1200" cap="none" baseline="0">
          <a:solidFill>
            <a:schemeClr val="tx1"/>
          </a:solidFill>
          <a:effectLst/>
          <a:latin typeface="Consolas" panose="020B0609020204030204" pitchFamily="49" charset="0"/>
          <a:ea typeface="等线 Light" panose="02010600030101010101" pitchFamily="2" charset="-122"/>
          <a:cs typeface="+mn-cs"/>
        </a:defRPr>
      </a:lvl3pPr>
      <a:lvl4pPr marL="1371600" indent="0" algn="l" defTabSz="457200" rtl="0" eaLnBrk="1" latinLnBrk="0" hangingPunct="1">
        <a:spcBef>
          <a:spcPts val="0"/>
        </a:spcBef>
        <a:spcAft>
          <a:spcPts val="1000"/>
        </a:spcAft>
        <a:buClr>
          <a:schemeClr val="tx1"/>
        </a:buClr>
        <a:buSzPct val="100000"/>
        <a:buFont typeface="Arial"/>
        <a:buNone/>
        <a:defRPr sz="1200" kern="1200" cap="none" baseline="0">
          <a:solidFill>
            <a:schemeClr val="tx1"/>
          </a:solidFill>
          <a:effectLst/>
          <a:latin typeface="Consolas" panose="020B0609020204030204" pitchFamily="49" charset="0"/>
          <a:ea typeface="等线 Light" panose="02010600030101010101" pitchFamily="2" charset="-122"/>
          <a:cs typeface="+mn-cs"/>
        </a:defRPr>
      </a:lvl4pPr>
      <a:lvl5pPr marL="1828800" indent="0" algn="l" defTabSz="457200" rtl="0" eaLnBrk="1" latinLnBrk="0" hangingPunct="1">
        <a:spcBef>
          <a:spcPts val="0"/>
        </a:spcBef>
        <a:spcAft>
          <a:spcPts val="1000"/>
        </a:spcAft>
        <a:buClr>
          <a:schemeClr val="tx1"/>
        </a:buClr>
        <a:buSzPct val="100000"/>
        <a:buFont typeface="Arial"/>
        <a:buNone/>
        <a:defRPr sz="1200" kern="1200" cap="none" baseline="0">
          <a:solidFill>
            <a:schemeClr val="tx1"/>
          </a:solidFill>
          <a:effectLst/>
          <a:latin typeface="Consolas" panose="020B0609020204030204" pitchFamily="49" charset="0"/>
          <a:ea typeface="等线 Light" panose="02010600030101010101" pitchFamily="2"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uogu.org/blog/user52082/ZJOI2008TreeCal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oj.ac/problem/212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luogu.org/blog/user52082/haoi2015treeo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luogu.org/problemnew/show/P338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luogu.org/problemnew/show/P337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luogu.org/problemnew/show/P312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luogu.org/problemnew/show/P428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loj.ac/problem/1013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ADB39-C222-44CF-8F3F-AF98764904A6}"/>
              </a:ext>
            </a:extLst>
          </p:cNvPr>
          <p:cNvSpPr>
            <a:spLocks noGrp="1"/>
          </p:cNvSpPr>
          <p:nvPr>
            <p:ph type="ctrTitle"/>
          </p:nvPr>
        </p:nvSpPr>
        <p:spPr/>
        <p:txBody>
          <a:bodyPr/>
          <a:lstStyle/>
          <a:p>
            <a:r>
              <a:rPr lang="zh-CN" altLang="en-US" dirty="0"/>
              <a:t>树链剖分</a:t>
            </a:r>
          </a:p>
        </p:txBody>
      </p:sp>
      <p:sp>
        <p:nvSpPr>
          <p:cNvPr id="3" name="副标题 2">
            <a:extLst>
              <a:ext uri="{FF2B5EF4-FFF2-40B4-BE49-F238E27FC236}">
                <a16:creationId xmlns:a16="http://schemas.microsoft.com/office/drawing/2014/main" id="{93807065-B1E4-448E-8189-23951D38CDBB}"/>
              </a:ext>
            </a:extLst>
          </p:cNvPr>
          <p:cNvSpPr>
            <a:spLocks noGrp="1"/>
          </p:cNvSpPr>
          <p:nvPr>
            <p:ph type="subTitle" idx="1"/>
          </p:nvPr>
        </p:nvSpPr>
        <p:spPr/>
        <p:txBody>
          <a:bodyPr/>
          <a:lstStyle/>
          <a:p>
            <a:r>
              <a:rPr lang="zh-CN" altLang="en-US" dirty="0"/>
              <a:t>最菜的蒟蒻</a:t>
            </a:r>
            <a:r>
              <a:rPr lang="en-US" altLang="zh-CN" dirty="0"/>
              <a:t>sunrui</a:t>
            </a:r>
            <a:endParaRPr lang="zh-CN" altLang="en-US" dirty="0"/>
          </a:p>
        </p:txBody>
      </p:sp>
    </p:spTree>
    <p:extLst>
      <p:ext uri="{BB962C8B-B14F-4D97-AF65-F5344CB8AC3E}">
        <p14:creationId xmlns:p14="http://schemas.microsoft.com/office/powerpoint/2010/main" val="181639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ABA82-BE6A-443D-A775-C946F69EC4A5}"/>
              </a:ext>
            </a:extLst>
          </p:cNvPr>
          <p:cNvSpPr>
            <a:spLocks noGrp="1"/>
          </p:cNvSpPr>
          <p:nvPr>
            <p:ph type="title"/>
          </p:nvPr>
        </p:nvSpPr>
        <p:spPr/>
        <p:txBody>
          <a:bodyPr/>
          <a:lstStyle/>
          <a:p>
            <a:r>
              <a:rPr lang="en-US" altLang="zh-CN" dirty="0"/>
              <a:t>ZJOI 2008 </a:t>
            </a:r>
            <a:r>
              <a:rPr lang="zh-CN" altLang="en-US" dirty="0"/>
              <a:t>树的统计</a:t>
            </a:r>
          </a:p>
        </p:txBody>
      </p:sp>
      <p:sp>
        <p:nvSpPr>
          <p:cNvPr id="3" name="内容占位符 2">
            <a:extLst>
              <a:ext uri="{FF2B5EF4-FFF2-40B4-BE49-F238E27FC236}">
                <a16:creationId xmlns:a16="http://schemas.microsoft.com/office/drawing/2014/main" id="{AFC931EC-CAD8-444A-AE64-0D3CCFA63C01}"/>
              </a:ext>
            </a:extLst>
          </p:cNvPr>
          <p:cNvSpPr>
            <a:spLocks noGrp="1"/>
          </p:cNvSpPr>
          <p:nvPr>
            <p:ph idx="1"/>
          </p:nvPr>
        </p:nvSpPr>
        <p:spPr/>
        <p:txBody>
          <a:bodyPr/>
          <a:lstStyle/>
          <a:p>
            <a:r>
              <a:rPr lang="zh-CN" altLang="en-US" dirty="0"/>
              <a:t>模板题，考虑用线段树维护树上信息。</a:t>
            </a:r>
            <a:endParaRPr lang="en-US" altLang="zh-CN" dirty="0"/>
          </a:p>
          <a:p>
            <a:r>
              <a:rPr lang="zh-CN" altLang="en-US" dirty="0"/>
              <a:t>利用到</a:t>
            </a:r>
            <a:r>
              <a:rPr lang="en-US" altLang="zh-CN" dirty="0" err="1"/>
              <a:t>dfs</a:t>
            </a:r>
            <a:r>
              <a:rPr lang="zh-CN" altLang="en-US" dirty="0"/>
              <a:t>序的性质，我们可以直接将树转化为链，直接在线段树上维护。</a:t>
            </a:r>
            <a:endParaRPr lang="en-US" altLang="zh-CN" dirty="0"/>
          </a:p>
          <a:p>
            <a:r>
              <a:rPr lang="zh-CN" altLang="en-US" dirty="0">
                <a:hlinkClick r:id="rId2"/>
              </a:rPr>
              <a:t>代码</a:t>
            </a:r>
            <a:r>
              <a:rPr lang="zh-CN" altLang="en-US" dirty="0"/>
              <a:t>链接</a:t>
            </a:r>
          </a:p>
        </p:txBody>
      </p:sp>
    </p:spTree>
    <p:extLst>
      <p:ext uri="{BB962C8B-B14F-4D97-AF65-F5344CB8AC3E}">
        <p14:creationId xmlns:p14="http://schemas.microsoft.com/office/powerpoint/2010/main" val="309834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99EAC-441A-4B62-B898-6E8F750B65EF}"/>
              </a:ext>
            </a:extLst>
          </p:cNvPr>
          <p:cNvSpPr>
            <a:spLocks noGrp="1"/>
          </p:cNvSpPr>
          <p:nvPr>
            <p:ph type="title"/>
          </p:nvPr>
        </p:nvSpPr>
        <p:spPr/>
        <p:txBody>
          <a:bodyPr/>
          <a:lstStyle/>
          <a:p>
            <a:r>
              <a:rPr lang="en-US" altLang="zh-CN" dirty="0"/>
              <a:t>HAOI 2015 </a:t>
            </a:r>
            <a:r>
              <a:rPr lang="zh-CN" altLang="en-US" dirty="0"/>
              <a:t>树上操作</a:t>
            </a:r>
          </a:p>
        </p:txBody>
      </p:sp>
      <p:sp>
        <p:nvSpPr>
          <p:cNvPr id="3" name="内容占位符 2">
            <a:extLst>
              <a:ext uri="{FF2B5EF4-FFF2-40B4-BE49-F238E27FC236}">
                <a16:creationId xmlns:a16="http://schemas.microsoft.com/office/drawing/2014/main" id="{D4D2DE13-80C5-4DAE-94A0-53E35914E6EA}"/>
              </a:ext>
            </a:extLst>
          </p:cNvPr>
          <p:cNvSpPr>
            <a:spLocks noGrp="1"/>
          </p:cNvSpPr>
          <p:nvPr>
            <p:ph idx="1"/>
          </p:nvPr>
        </p:nvSpPr>
        <p:spPr/>
        <p:txBody>
          <a:bodyPr/>
          <a:lstStyle/>
          <a:p>
            <a:r>
              <a:rPr lang="en-US" altLang="zh-CN" dirty="0">
                <a:hlinkClick r:id="rId2"/>
              </a:rPr>
              <a:t>https://loj.ac/problem/2125</a:t>
            </a:r>
            <a:endParaRPr lang="en-US" altLang="zh-CN" dirty="0"/>
          </a:p>
          <a:p>
            <a:r>
              <a:rPr lang="zh-CN" altLang="en-US" dirty="0"/>
              <a:t>有一棵点数为 </a:t>
            </a:r>
            <a:r>
              <a:rPr lang="en-US" altLang="zh-CN" dirty="0"/>
              <a:t>N </a:t>
            </a:r>
            <a:r>
              <a:rPr lang="zh-CN" altLang="en-US" dirty="0"/>
              <a:t>的树，以点 </a:t>
            </a:r>
            <a:r>
              <a:rPr lang="en-US" altLang="zh-CN" dirty="0"/>
              <a:t>1 </a:t>
            </a:r>
            <a:r>
              <a:rPr lang="zh-CN" altLang="en-US" dirty="0"/>
              <a:t>为根，且树点有边权。然后有 </a:t>
            </a:r>
            <a:r>
              <a:rPr lang="en-US" altLang="zh-CN" dirty="0"/>
              <a:t>M </a:t>
            </a:r>
            <a:r>
              <a:rPr lang="zh-CN" altLang="en-US" dirty="0"/>
              <a:t>个操作，分为三种：</a:t>
            </a:r>
            <a:endParaRPr lang="en-US" altLang="zh-CN" dirty="0"/>
          </a:p>
          <a:p>
            <a:r>
              <a:rPr lang="zh-CN" altLang="en-US" dirty="0"/>
              <a:t>操作</a:t>
            </a:r>
            <a:r>
              <a:rPr lang="en-US" altLang="zh-CN" dirty="0"/>
              <a:t>1</a:t>
            </a:r>
            <a:r>
              <a:rPr lang="zh-CN" altLang="en-US" dirty="0"/>
              <a:t>：把某个节点 </a:t>
            </a:r>
            <a:r>
              <a:rPr lang="en-US" altLang="zh-CN" dirty="0"/>
              <a:t>x </a:t>
            </a:r>
            <a:r>
              <a:rPr lang="zh-CN" altLang="en-US" dirty="0"/>
              <a:t>的点权增加 </a:t>
            </a:r>
            <a:r>
              <a:rPr lang="en-US" altLang="zh-CN" dirty="0"/>
              <a:t>a </a:t>
            </a:r>
            <a:r>
              <a:rPr lang="zh-CN" altLang="en-US" dirty="0"/>
              <a:t>。</a:t>
            </a:r>
            <a:endParaRPr lang="en-US" altLang="zh-CN" dirty="0"/>
          </a:p>
          <a:p>
            <a:r>
              <a:rPr lang="zh-CN" altLang="en-US" dirty="0"/>
              <a:t>操作</a:t>
            </a:r>
            <a:r>
              <a:rPr lang="en-US" altLang="zh-CN" dirty="0"/>
              <a:t>2</a:t>
            </a:r>
            <a:r>
              <a:rPr lang="zh-CN" altLang="en-US" dirty="0"/>
              <a:t>：把某个节点 </a:t>
            </a:r>
            <a:r>
              <a:rPr lang="en-US" altLang="zh-CN" dirty="0"/>
              <a:t>x </a:t>
            </a:r>
            <a:r>
              <a:rPr lang="zh-CN" altLang="en-US" dirty="0"/>
              <a:t>为根的子树中所有点的点权都增加 </a:t>
            </a:r>
            <a:r>
              <a:rPr lang="en-US" altLang="zh-CN" dirty="0"/>
              <a:t>a </a:t>
            </a:r>
            <a:r>
              <a:rPr lang="zh-CN" altLang="en-US" dirty="0"/>
              <a:t>。</a:t>
            </a:r>
            <a:endParaRPr lang="en-US" altLang="zh-CN" dirty="0"/>
          </a:p>
          <a:p>
            <a:r>
              <a:rPr lang="zh-CN" altLang="en-US" dirty="0"/>
              <a:t>操作</a:t>
            </a:r>
            <a:r>
              <a:rPr lang="en-US" altLang="zh-CN" dirty="0"/>
              <a:t>3</a:t>
            </a:r>
            <a:r>
              <a:rPr lang="zh-CN" altLang="en-US" dirty="0"/>
              <a:t>：询问某个节点 </a:t>
            </a:r>
            <a:r>
              <a:rPr lang="en-US" altLang="zh-CN" dirty="0"/>
              <a:t>x </a:t>
            </a:r>
            <a:r>
              <a:rPr lang="zh-CN" altLang="en-US" dirty="0"/>
              <a:t>到根的路径中所有点的点权和。</a:t>
            </a:r>
            <a:endParaRPr lang="en-US" altLang="zh-CN" dirty="0"/>
          </a:p>
          <a:p>
            <a:r>
              <a:rPr lang="zh-CN" altLang="en-US" dirty="0"/>
              <a:t>两个整数 </a:t>
            </a:r>
            <a:r>
              <a:rPr lang="en-US" altLang="zh-CN" dirty="0"/>
              <a:t>N, M </a:t>
            </a:r>
            <a:r>
              <a:rPr lang="zh-CN" altLang="en-US" dirty="0"/>
              <a:t>。表示点数和操作数。</a:t>
            </a:r>
            <a:endParaRPr lang="en-US" altLang="zh-CN" dirty="0"/>
          </a:p>
          <a:p>
            <a:r>
              <a:rPr lang="zh-CN" altLang="en-US" dirty="0"/>
              <a:t>对于每个询问操作，输出该询问的答案。答案之间用换行隔开。</a:t>
            </a:r>
            <a:endParaRPr lang="en-US" altLang="zh-CN" dirty="0"/>
          </a:p>
          <a:p>
            <a:r>
              <a:rPr lang="en-US" altLang="zh-CN" dirty="0"/>
              <a:t>N,M&lt;=100000</a:t>
            </a:r>
            <a:r>
              <a:rPr lang="zh-CN" altLang="en-US" dirty="0"/>
              <a:t>，且所有输入数据的绝对值都不会超过</a:t>
            </a:r>
            <a:r>
              <a:rPr lang="en-US" altLang="zh-CN" dirty="0"/>
              <a:t>1000000</a:t>
            </a:r>
          </a:p>
          <a:p>
            <a:endParaRPr lang="zh-CN" altLang="en-US" dirty="0"/>
          </a:p>
        </p:txBody>
      </p:sp>
    </p:spTree>
    <p:extLst>
      <p:ext uri="{BB962C8B-B14F-4D97-AF65-F5344CB8AC3E}">
        <p14:creationId xmlns:p14="http://schemas.microsoft.com/office/powerpoint/2010/main" val="4857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2D093-B8E4-4663-9BAC-96AE7C9DEA5D}"/>
              </a:ext>
            </a:extLst>
          </p:cNvPr>
          <p:cNvSpPr>
            <a:spLocks noGrp="1"/>
          </p:cNvSpPr>
          <p:nvPr>
            <p:ph type="title"/>
          </p:nvPr>
        </p:nvSpPr>
        <p:spPr/>
        <p:txBody>
          <a:bodyPr/>
          <a:lstStyle/>
          <a:p>
            <a:r>
              <a:rPr lang="en-US" altLang="zh-CN" dirty="0"/>
              <a:t>HAOI 2015 </a:t>
            </a:r>
            <a:r>
              <a:rPr lang="zh-CN" altLang="en-US" dirty="0"/>
              <a:t>树上操作</a:t>
            </a:r>
          </a:p>
        </p:txBody>
      </p:sp>
      <p:sp>
        <p:nvSpPr>
          <p:cNvPr id="3" name="内容占位符 2">
            <a:extLst>
              <a:ext uri="{FF2B5EF4-FFF2-40B4-BE49-F238E27FC236}">
                <a16:creationId xmlns:a16="http://schemas.microsoft.com/office/drawing/2014/main" id="{4B68A808-17DC-4507-B38A-EB67C86B83B3}"/>
              </a:ext>
            </a:extLst>
          </p:cNvPr>
          <p:cNvSpPr>
            <a:spLocks noGrp="1"/>
          </p:cNvSpPr>
          <p:nvPr>
            <p:ph idx="1"/>
          </p:nvPr>
        </p:nvSpPr>
        <p:spPr/>
        <p:txBody>
          <a:bodyPr/>
          <a:lstStyle/>
          <a:p>
            <a:r>
              <a:rPr lang="zh-CN" altLang="en-US" dirty="0"/>
              <a:t>写一个支持单点修改和区间整体修改的线段树。</a:t>
            </a:r>
            <a:endParaRPr lang="en-US" altLang="zh-CN" dirty="0"/>
          </a:p>
          <a:p>
            <a:r>
              <a:rPr lang="zh-CN" altLang="en-US" dirty="0"/>
              <a:t>需要打</a:t>
            </a:r>
            <a:r>
              <a:rPr lang="en-US" altLang="zh-CN" dirty="0" err="1"/>
              <a:t>lazytag</a:t>
            </a:r>
            <a:r>
              <a:rPr lang="zh-CN" altLang="en-US" dirty="0"/>
              <a:t>。</a:t>
            </a:r>
            <a:endParaRPr lang="en-US" altLang="zh-CN" dirty="0"/>
          </a:p>
          <a:p>
            <a:r>
              <a:rPr lang="zh-CN" altLang="en-US" dirty="0">
                <a:hlinkClick r:id="rId2"/>
              </a:rPr>
              <a:t>代码</a:t>
            </a:r>
            <a:r>
              <a:rPr lang="zh-CN" altLang="en-US" dirty="0"/>
              <a:t>链接</a:t>
            </a:r>
          </a:p>
        </p:txBody>
      </p:sp>
    </p:spTree>
    <p:extLst>
      <p:ext uri="{BB962C8B-B14F-4D97-AF65-F5344CB8AC3E}">
        <p14:creationId xmlns:p14="http://schemas.microsoft.com/office/powerpoint/2010/main" val="2824614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97C26-B67D-4206-BF43-4675CB11988A}"/>
              </a:ext>
            </a:extLst>
          </p:cNvPr>
          <p:cNvSpPr>
            <a:spLocks noGrp="1"/>
          </p:cNvSpPr>
          <p:nvPr>
            <p:ph type="title"/>
          </p:nvPr>
        </p:nvSpPr>
        <p:spPr/>
        <p:txBody>
          <a:bodyPr/>
          <a:lstStyle/>
          <a:p>
            <a:r>
              <a:rPr lang="en-US" altLang="zh-CN" dirty="0"/>
              <a:t>LUOGU P3384 </a:t>
            </a:r>
            <a:r>
              <a:rPr lang="zh-CN" altLang="en-US" dirty="0"/>
              <a:t>树链剖分 模板</a:t>
            </a:r>
          </a:p>
        </p:txBody>
      </p:sp>
      <p:sp>
        <p:nvSpPr>
          <p:cNvPr id="3" name="内容占位符 2">
            <a:extLst>
              <a:ext uri="{FF2B5EF4-FFF2-40B4-BE49-F238E27FC236}">
                <a16:creationId xmlns:a16="http://schemas.microsoft.com/office/drawing/2014/main" id="{6E185096-B0B8-4E49-BDE0-7BDDDCD7E94B}"/>
              </a:ext>
            </a:extLst>
          </p:cNvPr>
          <p:cNvSpPr>
            <a:spLocks noGrp="1"/>
          </p:cNvSpPr>
          <p:nvPr>
            <p:ph idx="1"/>
          </p:nvPr>
        </p:nvSpPr>
        <p:spPr/>
        <p:txBody>
          <a:bodyPr/>
          <a:lstStyle/>
          <a:p>
            <a:r>
              <a:rPr lang="en-US" altLang="zh-CN" dirty="0">
                <a:hlinkClick r:id="rId2"/>
              </a:rPr>
              <a:t>https://www.luogu.org/problemnew/show/P3384</a:t>
            </a:r>
            <a:endParaRPr lang="en-US" altLang="zh-CN" dirty="0"/>
          </a:p>
          <a:p>
            <a:r>
              <a:rPr lang="zh-CN" altLang="en-US" dirty="0"/>
              <a:t>已知一棵包含</a:t>
            </a:r>
            <a:r>
              <a:rPr lang="en-US" altLang="zh-CN" dirty="0"/>
              <a:t>N</a:t>
            </a:r>
            <a:r>
              <a:rPr lang="zh-CN" altLang="en-US" dirty="0"/>
              <a:t>个结点的树（连通且无环），每个节点上包含一个数值，需要支持以下操作：</a:t>
            </a:r>
          </a:p>
          <a:p>
            <a:r>
              <a:rPr lang="zh-CN" altLang="en-US" dirty="0"/>
              <a:t>操作</a:t>
            </a:r>
            <a:r>
              <a:rPr lang="en-US" altLang="zh-CN" dirty="0"/>
              <a:t>1</a:t>
            </a:r>
            <a:r>
              <a:rPr lang="zh-CN" altLang="en-US" dirty="0"/>
              <a:t>： 格式： </a:t>
            </a:r>
            <a:r>
              <a:rPr lang="en-US" altLang="zh-CN" dirty="0"/>
              <a:t>1 x y z </a:t>
            </a:r>
            <a:r>
              <a:rPr lang="zh-CN" altLang="en-US" dirty="0"/>
              <a:t>表示将树从</a:t>
            </a:r>
            <a:r>
              <a:rPr lang="en-US" altLang="zh-CN" dirty="0"/>
              <a:t>x</a:t>
            </a:r>
            <a:r>
              <a:rPr lang="zh-CN" altLang="en-US" dirty="0"/>
              <a:t>到</a:t>
            </a:r>
            <a:r>
              <a:rPr lang="en-US" altLang="zh-CN" dirty="0"/>
              <a:t>y</a:t>
            </a:r>
            <a:r>
              <a:rPr lang="zh-CN" altLang="en-US" dirty="0"/>
              <a:t>结点最短路径上所有节点的值都加上</a:t>
            </a:r>
            <a:r>
              <a:rPr lang="en-US" altLang="zh-CN" dirty="0"/>
              <a:t>z</a:t>
            </a:r>
          </a:p>
          <a:p>
            <a:r>
              <a:rPr lang="zh-CN" altLang="en-US" dirty="0"/>
              <a:t>操作</a:t>
            </a:r>
            <a:r>
              <a:rPr lang="en-US" altLang="zh-CN" dirty="0"/>
              <a:t>2</a:t>
            </a:r>
            <a:r>
              <a:rPr lang="zh-CN" altLang="en-US" dirty="0"/>
              <a:t>： 格式： </a:t>
            </a:r>
            <a:r>
              <a:rPr lang="en-US" altLang="zh-CN" dirty="0"/>
              <a:t>2 x y </a:t>
            </a:r>
            <a:r>
              <a:rPr lang="zh-CN" altLang="en-US" dirty="0"/>
              <a:t>表示求树从</a:t>
            </a:r>
            <a:r>
              <a:rPr lang="en-US" altLang="zh-CN" dirty="0"/>
              <a:t>x</a:t>
            </a:r>
            <a:r>
              <a:rPr lang="zh-CN" altLang="en-US" dirty="0"/>
              <a:t>到</a:t>
            </a:r>
            <a:r>
              <a:rPr lang="en-US" altLang="zh-CN" dirty="0"/>
              <a:t>y</a:t>
            </a:r>
            <a:r>
              <a:rPr lang="zh-CN" altLang="en-US" dirty="0"/>
              <a:t>结点最短路径上所有节点的值之和</a:t>
            </a:r>
          </a:p>
          <a:p>
            <a:r>
              <a:rPr lang="zh-CN" altLang="en-US" dirty="0"/>
              <a:t>操作</a:t>
            </a:r>
            <a:r>
              <a:rPr lang="en-US" altLang="zh-CN" dirty="0"/>
              <a:t>3</a:t>
            </a:r>
            <a:r>
              <a:rPr lang="zh-CN" altLang="en-US" dirty="0"/>
              <a:t>： 格式： </a:t>
            </a:r>
            <a:r>
              <a:rPr lang="en-US" altLang="zh-CN" dirty="0"/>
              <a:t>3 x z </a:t>
            </a:r>
            <a:r>
              <a:rPr lang="zh-CN" altLang="en-US" dirty="0"/>
              <a:t>表示将以</a:t>
            </a:r>
            <a:r>
              <a:rPr lang="en-US" altLang="zh-CN" dirty="0"/>
              <a:t>x</a:t>
            </a:r>
            <a:r>
              <a:rPr lang="zh-CN" altLang="en-US" dirty="0"/>
              <a:t>为根节点的子树内所有节点值都加上</a:t>
            </a:r>
            <a:r>
              <a:rPr lang="en-US" altLang="zh-CN" dirty="0"/>
              <a:t>z</a:t>
            </a:r>
          </a:p>
          <a:p>
            <a:r>
              <a:rPr lang="zh-CN" altLang="en-US" dirty="0"/>
              <a:t>操作</a:t>
            </a:r>
            <a:r>
              <a:rPr lang="en-US" altLang="zh-CN" dirty="0"/>
              <a:t>4</a:t>
            </a:r>
            <a:r>
              <a:rPr lang="zh-CN" altLang="en-US" dirty="0"/>
              <a:t>： 格式： </a:t>
            </a:r>
            <a:r>
              <a:rPr lang="en-US" altLang="zh-CN" dirty="0"/>
              <a:t>4 x </a:t>
            </a:r>
            <a:r>
              <a:rPr lang="zh-CN" altLang="en-US" dirty="0"/>
              <a:t>表示求以</a:t>
            </a:r>
            <a:r>
              <a:rPr lang="en-US" altLang="zh-CN" dirty="0"/>
              <a:t>x</a:t>
            </a:r>
            <a:r>
              <a:rPr lang="zh-CN" altLang="en-US" dirty="0"/>
              <a:t>为根节点的子树内所有节点值之和</a:t>
            </a:r>
            <a:endParaRPr lang="en-US" altLang="zh-CN" dirty="0"/>
          </a:p>
          <a:p>
            <a:r>
              <a:rPr lang="zh-CN" altLang="en-US" dirty="0"/>
              <a:t>给出</a:t>
            </a:r>
            <a:r>
              <a:rPr lang="en-US" altLang="zh-CN" dirty="0"/>
              <a:t>M</a:t>
            </a:r>
            <a:r>
              <a:rPr lang="zh-CN" altLang="en-US" dirty="0"/>
              <a:t>个操作</a:t>
            </a:r>
            <a:endParaRPr lang="en-US" altLang="zh-CN" dirty="0"/>
          </a:p>
          <a:p>
            <a:r>
              <a:rPr lang="en-US" altLang="zh-CN" dirty="0"/>
              <a:t>N,M &lt;= 100000</a:t>
            </a:r>
            <a:r>
              <a:rPr lang="zh-CN" altLang="en-US" dirty="0"/>
              <a:t>。</a:t>
            </a:r>
          </a:p>
        </p:txBody>
      </p:sp>
    </p:spTree>
    <p:extLst>
      <p:ext uri="{BB962C8B-B14F-4D97-AF65-F5344CB8AC3E}">
        <p14:creationId xmlns:p14="http://schemas.microsoft.com/office/powerpoint/2010/main" val="103539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302D4-6046-4B75-A06F-B5CEC1E0D547}"/>
              </a:ext>
            </a:extLst>
          </p:cNvPr>
          <p:cNvSpPr>
            <a:spLocks noGrp="1"/>
          </p:cNvSpPr>
          <p:nvPr>
            <p:ph type="title"/>
          </p:nvPr>
        </p:nvSpPr>
        <p:spPr/>
        <p:txBody>
          <a:bodyPr/>
          <a:lstStyle/>
          <a:p>
            <a:r>
              <a:rPr lang="en-US" altLang="zh-CN" dirty="0"/>
              <a:t>LUOGU P3384 </a:t>
            </a:r>
            <a:r>
              <a:rPr lang="zh-CN" altLang="en-US" dirty="0"/>
              <a:t>树链剖分 模板</a:t>
            </a:r>
          </a:p>
        </p:txBody>
      </p:sp>
      <p:sp>
        <p:nvSpPr>
          <p:cNvPr id="3" name="内容占位符 2">
            <a:extLst>
              <a:ext uri="{FF2B5EF4-FFF2-40B4-BE49-F238E27FC236}">
                <a16:creationId xmlns:a16="http://schemas.microsoft.com/office/drawing/2014/main" id="{B96D609F-9ACA-4B90-9473-FD837A4BCA2F}"/>
              </a:ext>
            </a:extLst>
          </p:cNvPr>
          <p:cNvSpPr>
            <a:spLocks noGrp="1"/>
          </p:cNvSpPr>
          <p:nvPr>
            <p:ph idx="1"/>
          </p:nvPr>
        </p:nvSpPr>
        <p:spPr/>
        <p:txBody>
          <a:bodyPr/>
          <a:lstStyle/>
          <a:p>
            <a:r>
              <a:rPr lang="zh-CN" altLang="en-US" dirty="0"/>
              <a:t>比上一题稍复杂，线段树需要打</a:t>
            </a:r>
            <a:r>
              <a:rPr lang="en-US" altLang="zh-CN" dirty="0" err="1"/>
              <a:t>lazytag</a:t>
            </a:r>
            <a:endParaRPr lang="en-US" altLang="zh-CN" dirty="0"/>
          </a:p>
          <a:p>
            <a:r>
              <a:rPr lang="zh-CN" altLang="en-US" dirty="0"/>
              <a:t>做法与上一题基本一致，注意</a:t>
            </a:r>
            <a:r>
              <a:rPr lang="en-US" altLang="zh-CN" dirty="0" err="1"/>
              <a:t>lazytag</a:t>
            </a:r>
            <a:r>
              <a:rPr lang="zh-CN" altLang="en-US" dirty="0"/>
              <a:t>的使用</a:t>
            </a:r>
            <a:endParaRPr lang="en-US" altLang="zh-CN" dirty="0"/>
          </a:p>
          <a:p>
            <a:r>
              <a:rPr lang="zh-CN" altLang="en-US" dirty="0"/>
              <a:t>代码参考题解</a:t>
            </a:r>
          </a:p>
        </p:txBody>
      </p:sp>
    </p:spTree>
    <p:extLst>
      <p:ext uri="{BB962C8B-B14F-4D97-AF65-F5344CB8AC3E}">
        <p14:creationId xmlns:p14="http://schemas.microsoft.com/office/powerpoint/2010/main" val="629876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3A5CA-B4A2-445C-AE25-5B031176DB3B}"/>
              </a:ext>
            </a:extLst>
          </p:cNvPr>
          <p:cNvSpPr>
            <a:spLocks noGrp="1"/>
          </p:cNvSpPr>
          <p:nvPr>
            <p:ph type="title"/>
          </p:nvPr>
        </p:nvSpPr>
        <p:spPr/>
        <p:txBody>
          <a:bodyPr/>
          <a:lstStyle/>
          <a:p>
            <a:r>
              <a:rPr lang="en-US" altLang="zh-CN" dirty="0"/>
              <a:t>LUOGU 3379 LCA </a:t>
            </a:r>
            <a:r>
              <a:rPr lang="zh-CN" altLang="en-US" dirty="0"/>
              <a:t>模板</a:t>
            </a:r>
          </a:p>
        </p:txBody>
      </p:sp>
      <p:sp>
        <p:nvSpPr>
          <p:cNvPr id="3" name="内容占位符 2">
            <a:extLst>
              <a:ext uri="{FF2B5EF4-FFF2-40B4-BE49-F238E27FC236}">
                <a16:creationId xmlns:a16="http://schemas.microsoft.com/office/drawing/2014/main" id="{60C879D4-39CB-482A-9D4D-C8A45BE2E788}"/>
              </a:ext>
            </a:extLst>
          </p:cNvPr>
          <p:cNvSpPr>
            <a:spLocks noGrp="1"/>
          </p:cNvSpPr>
          <p:nvPr>
            <p:ph idx="1"/>
          </p:nvPr>
        </p:nvSpPr>
        <p:spPr/>
        <p:txBody>
          <a:bodyPr/>
          <a:lstStyle/>
          <a:p>
            <a:r>
              <a:rPr lang="en-US" altLang="zh-CN" dirty="0">
                <a:hlinkClick r:id="rId2"/>
              </a:rPr>
              <a:t>https://www.luogu.org/problemnew/show/P3379</a:t>
            </a:r>
            <a:endParaRPr lang="en-US" altLang="zh-CN" dirty="0"/>
          </a:p>
          <a:p>
            <a:r>
              <a:rPr lang="zh-CN" altLang="en-US" dirty="0"/>
              <a:t>给定一棵树，</a:t>
            </a:r>
            <a:r>
              <a:rPr lang="en-US" altLang="zh-CN" dirty="0"/>
              <a:t>N</a:t>
            </a:r>
            <a:r>
              <a:rPr lang="zh-CN" altLang="en-US" dirty="0"/>
              <a:t>个节点，</a:t>
            </a:r>
            <a:r>
              <a:rPr lang="en-US" altLang="zh-CN" dirty="0"/>
              <a:t>M</a:t>
            </a:r>
            <a:r>
              <a:rPr lang="zh-CN" altLang="en-US" dirty="0"/>
              <a:t>个询问</a:t>
            </a:r>
            <a:endParaRPr lang="en-US" altLang="zh-CN" dirty="0"/>
          </a:p>
          <a:p>
            <a:r>
              <a:rPr lang="zh-CN" altLang="en-US" dirty="0"/>
              <a:t>每个询问</a:t>
            </a:r>
            <a:r>
              <a:rPr lang="en-US" altLang="zh-CN" dirty="0"/>
              <a:t>(x, y)</a:t>
            </a:r>
            <a:r>
              <a:rPr lang="zh-CN" altLang="en-US" dirty="0"/>
              <a:t>，输出它们的</a:t>
            </a:r>
            <a:r>
              <a:rPr lang="en-US" altLang="zh-CN" dirty="0"/>
              <a:t>LCA</a:t>
            </a:r>
          </a:p>
          <a:p>
            <a:r>
              <a:rPr lang="en-US" altLang="zh-CN" dirty="0"/>
              <a:t>N,M&lt;=500000</a:t>
            </a:r>
            <a:endParaRPr lang="zh-CN" altLang="en-US" dirty="0"/>
          </a:p>
        </p:txBody>
      </p:sp>
    </p:spTree>
    <p:extLst>
      <p:ext uri="{BB962C8B-B14F-4D97-AF65-F5344CB8AC3E}">
        <p14:creationId xmlns:p14="http://schemas.microsoft.com/office/powerpoint/2010/main" val="22412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7076F-18B4-4721-9663-26D8EA160624}"/>
              </a:ext>
            </a:extLst>
          </p:cNvPr>
          <p:cNvSpPr>
            <a:spLocks noGrp="1"/>
          </p:cNvSpPr>
          <p:nvPr>
            <p:ph type="title"/>
          </p:nvPr>
        </p:nvSpPr>
        <p:spPr/>
        <p:txBody>
          <a:bodyPr/>
          <a:lstStyle/>
          <a:p>
            <a:r>
              <a:rPr lang="en-US" altLang="zh-CN" dirty="0"/>
              <a:t>LCA</a:t>
            </a:r>
            <a:endParaRPr lang="zh-CN" altLang="en-US" dirty="0"/>
          </a:p>
        </p:txBody>
      </p:sp>
      <p:sp>
        <p:nvSpPr>
          <p:cNvPr id="3" name="内容占位符 2">
            <a:extLst>
              <a:ext uri="{FF2B5EF4-FFF2-40B4-BE49-F238E27FC236}">
                <a16:creationId xmlns:a16="http://schemas.microsoft.com/office/drawing/2014/main" id="{8008147C-1011-45E6-8529-70B1FE38BE52}"/>
              </a:ext>
            </a:extLst>
          </p:cNvPr>
          <p:cNvSpPr>
            <a:spLocks noGrp="1"/>
          </p:cNvSpPr>
          <p:nvPr>
            <p:ph idx="1"/>
          </p:nvPr>
        </p:nvSpPr>
        <p:spPr/>
        <p:txBody>
          <a:bodyPr/>
          <a:lstStyle/>
          <a:p>
            <a:r>
              <a:rPr lang="zh-CN" altLang="en-US" dirty="0"/>
              <a:t>树链剖分求</a:t>
            </a:r>
            <a:r>
              <a:rPr lang="en-US" altLang="zh-CN" dirty="0"/>
              <a:t>LCA</a:t>
            </a:r>
          </a:p>
          <a:p>
            <a:r>
              <a:rPr lang="zh-CN" altLang="en-US" dirty="0"/>
              <a:t>当节点</a:t>
            </a:r>
            <a:r>
              <a:rPr lang="en-US" altLang="zh-CN" dirty="0" err="1"/>
              <a:t>x,y</a:t>
            </a:r>
            <a:r>
              <a:rPr lang="zh-CN" altLang="en-US" dirty="0"/>
              <a:t>位于同一重链上时，它们当中深度较小的就是</a:t>
            </a:r>
            <a:r>
              <a:rPr lang="en-US" altLang="zh-CN" dirty="0"/>
              <a:t>LCA</a:t>
            </a:r>
          </a:p>
          <a:p>
            <a:r>
              <a:rPr lang="zh-CN" altLang="en-US" dirty="0"/>
              <a:t>当节点</a:t>
            </a:r>
            <a:r>
              <a:rPr lang="en-US" altLang="zh-CN" dirty="0" err="1"/>
              <a:t>x,y</a:t>
            </a:r>
            <a:r>
              <a:rPr lang="zh-CN" altLang="en-US" dirty="0"/>
              <a:t>不在同一重链上时，设</a:t>
            </a:r>
            <a:r>
              <a:rPr lang="en-US" altLang="zh-CN" dirty="0"/>
              <a:t>d[top[x]] &gt; d[top[y]]</a:t>
            </a:r>
            <a:r>
              <a:rPr lang="zh-CN" altLang="en-US" dirty="0"/>
              <a:t>，那么可以将</a:t>
            </a:r>
            <a:r>
              <a:rPr lang="en-US" altLang="zh-CN" dirty="0"/>
              <a:t>x</a:t>
            </a:r>
            <a:r>
              <a:rPr lang="zh-CN" altLang="en-US" dirty="0"/>
              <a:t>跳到</a:t>
            </a:r>
            <a:r>
              <a:rPr lang="en-US" altLang="zh-CN" dirty="0"/>
              <a:t>f[top[x]]</a:t>
            </a:r>
            <a:r>
              <a:rPr lang="zh-CN" altLang="en-US" dirty="0"/>
              <a:t>，持续这个操作直到两节点在同一条重链上</a:t>
            </a:r>
            <a:endParaRPr lang="en-US" altLang="zh-CN" dirty="0"/>
          </a:p>
          <a:p>
            <a:r>
              <a:rPr lang="zh-CN" altLang="en-US" dirty="0"/>
              <a:t>单次查询时间复杂度</a:t>
            </a:r>
            <a:r>
              <a:rPr lang="en-US" altLang="zh-CN" dirty="0"/>
              <a:t>O(log N)</a:t>
            </a:r>
            <a:r>
              <a:rPr lang="zh-CN" altLang="en-US" dirty="0"/>
              <a:t>，常数小于倍增算法</a:t>
            </a:r>
            <a:endParaRPr lang="en-US" altLang="zh-CN" dirty="0"/>
          </a:p>
        </p:txBody>
      </p:sp>
    </p:spTree>
    <p:extLst>
      <p:ext uri="{BB962C8B-B14F-4D97-AF65-F5344CB8AC3E}">
        <p14:creationId xmlns:p14="http://schemas.microsoft.com/office/powerpoint/2010/main" val="364509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89CD9-8CD4-41D3-A06F-D38D27C354AB}"/>
              </a:ext>
            </a:extLst>
          </p:cNvPr>
          <p:cNvSpPr>
            <a:spLocks noGrp="1"/>
          </p:cNvSpPr>
          <p:nvPr>
            <p:ph type="title"/>
          </p:nvPr>
        </p:nvSpPr>
        <p:spPr/>
        <p:txBody>
          <a:bodyPr/>
          <a:lstStyle/>
          <a:p>
            <a:r>
              <a:rPr lang="en-US" altLang="zh-CN" dirty="0"/>
              <a:t>LCA</a:t>
            </a:r>
            <a:endParaRPr lang="zh-CN" altLang="en-US" dirty="0"/>
          </a:p>
        </p:txBody>
      </p:sp>
      <p:pic>
        <p:nvPicPr>
          <p:cNvPr id="4" name="内容占位符 3">
            <a:extLst>
              <a:ext uri="{FF2B5EF4-FFF2-40B4-BE49-F238E27FC236}">
                <a16:creationId xmlns:a16="http://schemas.microsoft.com/office/drawing/2014/main" id="{3F3DB797-BC15-4847-8BBC-C58064B73657}"/>
              </a:ext>
            </a:extLst>
          </p:cNvPr>
          <p:cNvPicPr>
            <a:picLocks noGrp="1" noChangeAspect="1"/>
          </p:cNvPicPr>
          <p:nvPr>
            <p:ph idx="1"/>
          </p:nvPr>
        </p:nvPicPr>
        <p:blipFill>
          <a:blip r:embed="rId2"/>
          <a:stretch>
            <a:fillRect/>
          </a:stretch>
        </p:blipFill>
        <p:spPr>
          <a:xfrm>
            <a:off x="2655887" y="3304381"/>
            <a:ext cx="6191250" cy="1323975"/>
          </a:xfrm>
          <a:prstGeom prst="rect">
            <a:avLst/>
          </a:prstGeom>
        </p:spPr>
      </p:pic>
    </p:spTree>
    <p:extLst>
      <p:ext uri="{BB962C8B-B14F-4D97-AF65-F5344CB8AC3E}">
        <p14:creationId xmlns:p14="http://schemas.microsoft.com/office/powerpoint/2010/main" val="3627721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68243-E439-4541-86B8-A085579D1C58}"/>
              </a:ext>
            </a:extLst>
          </p:cNvPr>
          <p:cNvSpPr>
            <a:spLocks noGrp="1"/>
          </p:cNvSpPr>
          <p:nvPr>
            <p:ph type="title"/>
          </p:nvPr>
        </p:nvSpPr>
        <p:spPr/>
        <p:txBody>
          <a:bodyPr/>
          <a:lstStyle/>
          <a:p>
            <a:r>
              <a:rPr lang="en-US" altLang="zh-CN" dirty="0"/>
              <a:t>USACO15DEC Max Flow</a:t>
            </a:r>
            <a:endParaRPr lang="zh-CN" altLang="en-US" dirty="0"/>
          </a:p>
        </p:txBody>
      </p:sp>
      <p:sp>
        <p:nvSpPr>
          <p:cNvPr id="3" name="内容占位符 2">
            <a:extLst>
              <a:ext uri="{FF2B5EF4-FFF2-40B4-BE49-F238E27FC236}">
                <a16:creationId xmlns:a16="http://schemas.microsoft.com/office/drawing/2014/main" id="{172C9DB9-D918-4AE2-A40C-1A1315C26267}"/>
              </a:ext>
            </a:extLst>
          </p:cNvPr>
          <p:cNvSpPr>
            <a:spLocks noGrp="1"/>
          </p:cNvSpPr>
          <p:nvPr>
            <p:ph idx="1"/>
          </p:nvPr>
        </p:nvSpPr>
        <p:spPr/>
        <p:txBody>
          <a:bodyPr/>
          <a:lstStyle/>
          <a:p>
            <a:r>
              <a:rPr lang="en-US" altLang="zh-CN" dirty="0">
                <a:hlinkClick r:id="rId2"/>
              </a:rPr>
              <a:t>https://www.luogu.org/problemnew/show/P3128</a:t>
            </a:r>
            <a:endParaRPr lang="en-US" altLang="zh-CN" dirty="0"/>
          </a:p>
          <a:p>
            <a:r>
              <a:rPr lang="en-US" altLang="zh-CN" dirty="0"/>
              <a:t>FJ</a:t>
            </a:r>
            <a:r>
              <a:rPr lang="zh-CN" altLang="en-US" dirty="0"/>
              <a:t>给他的牛棚的</a:t>
            </a:r>
            <a:r>
              <a:rPr lang="en-US" altLang="zh-CN" dirty="0"/>
              <a:t>N(2≤N≤50,000)</a:t>
            </a:r>
            <a:r>
              <a:rPr lang="zh-CN" altLang="en-US" dirty="0"/>
              <a:t>个隔间之间安装了</a:t>
            </a:r>
            <a:r>
              <a:rPr lang="en-US" altLang="zh-CN" dirty="0"/>
              <a:t>N-1</a:t>
            </a:r>
            <a:r>
              <a:rPr lang="zh-CN" altLang="en-US" dirty="0"/>
              <a:t>根管道，隔间编号从</a:t>
            </a:r>
            <a:r>
              <a:rPr lang="en-US" altLang="zh-CN" dirty="0"/>
              <a:t>1</a:t>
            </a:r>
            <a:r>
              <a:rPr lang="zh-CN" altLang="en-US" dirty="0"/>
              <a:t>到</a:t>
            </a:r>
            <a:r>
              <a:rPr lang="en-US" altLang="zh-CN" dirty="0"/>
              <a:t>N</a:t>
            </a:r>
            <a:r>
              <a:rPr lang="zh-CN" altLang="en-US" dirty="0"/>
              <a:t>。所有隔间都被管道连通了。</a:t>
            </a:r>
          </a:p>
          <a:p>
            <a:r>
              <a:rPr lang="en-US" altLang="zh-CN" dirty="0"/>
              <a:t>FJ</a:t>
            </a:r>
            <a:r>
              <a:rPr lang="zh-CN" altLang="en-US" dirty="0"/>
              <a:t>有</a:t>
            </a:r>
            <a:r>
              <a:rPr lang="en-US" altLang="zh-CN" dirty="0"/>
              <a:t>K(1≤K≤100,000)</a:t>
            </a:r>
            <a:r>
              <a:rPr lang="zh-CN" altLang="en-US" dirty="0"/>
              <a:t>条运输牛奶的路线，第</a:t>
            </a:r>
            <a:r>
              <a:rPr lang="en-US" altLang="zh-CN" dirty="0" err="1"/>
              <a:t>i</a:t>
            </a:r>
            <a:r>
              <a:rPr lang="zh-CN" altLang="en-US" dirty="0"/>
              <a:t>条路线从隔间</a:t>
            </a:r>
            <a:r>
              <a:rPr lang="en-US" altLang="zh-CN" dirty="0" err="1"/>
              <a:t>si</a:t>
            </a:r>
            <a:r>
              <a:rPr lang="zh-CN" altLang="en-US" dirty="0"/>
              <a:t>运输到隔间</a:t>
            </a:r>
            <a:r>
              <a:rPr lang="en-US" altLang="zh-CN" dirty="0" err="1"/>
              <a:t>ti</a:t>
            </a:r>
            <a:r>
              <a:rPr lang="zh-CN" altLang="en-US" dirty="0"/>
              <a:t>。一条运输路线会给它的两个端点处的隔间以及中间途径的所有隔间带来一个单位的运输压力，你需要计算压力最大的隔间的压力是多少。</a:t>
            </a:r>
          </a:p>
        </p:txBody>
      </p:sp>
    </p:spTree>
    <p:extLst>
      <p:ext uri="{BB962C8B-B14F-4D97-AF65-F5344CB8AC3E}">
        <p14:creationId xmlns:p14="http://schemas.microsoft.com/office/powerpoint/2010/main" val="66268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2F2E4-5C3A-47CD-AEF1-6DA77117C91D}"/>
              </a:ext>
            </a:extLst>
          </p:cNvPr>
          <p:cNvSpPr>
            <a:spLocks noGrp="1"/>
          </p:cNvSpPr>
          <p:nvPr>
            <p:ph type="title"/>
          </p:nvPr>
        </p:nvSpPr>
        <p:spPr/>
        <p:txBody>
          <a:bodyPr/>
          <a:lstStyle/>
          <a:p>
            <a:r>
              <a:rPr lang="en-US" altLang="zh-CN" dirty="0"/>
              <a:t>USACO15DEC Max Flow</a:t>
            </a:r>
            <a:endParaRPr lang="zh-CN" altLang="en-US" dirty="0"/>
          </a:p>
        </p:txBody>
      </p:sp>
      <p:sp>
        <p:nvSpPr>
          <p:cNvPr id="3" name="内容占位符 2">
            <a:extLst>
              <a:ext uri="{FF2B5EF4-FFF2-40B4-BE49-F238E27FC236}">
                <a16:creationId xmlns:a16="http://schemas.microsoft.com/office/drawing/2014/main" id="{6511EC1E-FECE-423A-BFDD-80B30F2D1693}"/>
              </a:ext>
            </a:extLst>
          </p:cNvPr>
          <p:cNvSpPr>
            <a:spLocks noGrp="1"/>
          </p:cNvSpPr>
          <p:nvPr>
            <p:ph idx="1"/>
          </p:nvPr>
        </p:nvSpPr>
        <p:spPr/>
        <p:txBody>
          <a:bodyPr/>
          <a:lstStyle/>
          <a:p>
            <a:r>
              <a:rPr lang="zh-CN" altLang="en-US" dirty="0"/>
              <a:t>树上差分</a:t>
            </a:r>
            <a:endParaRPr lang="en-US" altLang="zh-CN" dirty="0"/>
          </a:p>
          <a:p>
            <a:r>
              <a:rPr lang="zh-CN" altLang="en-US" dirty="0"/>
              <a:t>标准的树上差分是在节点</a:t>
            </a:r>
            <a:r>
              <a:rPr lang="en-US" altLang="zh-CN" dirty="0"/>
              <a:t>u</a:t>
            </a:r>
            <a:r>
              <a:rPr lang="zh-CN" altLang="en-US" dirty="0"/>
              <a:t>上</a:t>
            </a:r>
            <a:r>
              <a:rPr lang="en-US" altLang="zh-CN" dirty="0"/>
              <a:t>+1</a:t>
            </a:r>
            <a:r>
              <a:rPr lang="zh-CN" altLang="en-US" dirty="0"/>
              <a:t>，在节点</a:t>
            </a:r>
            <a:r>
              <a:rPr lang="en-US" altLang="zh-CN" dirty="0"/>
              <a:t>v</a:t>
            </a:r>
            <a:r>
              <a:rPr lang="zh-CN" altLang="en-US" dirty="0"/>
              <a:t>上</a:t>
            </a:r>
            <a:r>
              <a:rPr lang="en-US" altLang="zh-CN" dirty="0"/>
              <a:t>+1</a:t>
            </a:r>
            <a:r>
              <a:rPr lang="zh-CN" altLang="en-US" dirty="0"/>
              <a:t>， 在节点</a:t>
            </a:r>
            <a:r>
              <a:rPr lang="en-US" altLang="zh-CN" dirty="0" err="1"/>
              <a:t>lca</a:t>
            </a:r>
            <a:r>
              <a:rPr lang="en-US" altLang="zh-CN" dirty="0"/>
              <a:t>(u, v)</a:t>
            </a:r>
            <a:r>
              <a:rPr lang="zh-CN" altLang="en-US" dirty="0"/>
              <a:t>上</a:t>
            </a:r>
            <a:r>
              <a:rPr lang="en-US" altLang="zh-CN" dirty="0"/>
              <a:t>-2</a:t>
            </a:r>
          </a:p>
          <a:p>
            <a:r>
              <a:rPr lang="zh-CN" altLang="en-US" dirty="0"/>
              <a:t>但是这道题不能这样搞</a:t>
            </a:r>
            <a:endParaRPr lang="en-US" altLang="zh-CN" dirty="0"/>
          </a:p>
          <a:p>
            <a:r>
              <a:rPr lang="zh-CN" altLang="en-US" dirty="0"/>
              <a:t>设一条路径</a:t>
            </a:r>
            <a:r>
              <a:rPr lang="en-US" altLang="zh-CN" dirty="0"/>
              <a:t>u-&gt;</a:t>
            </a:r>
            <a:r>
              <a:rPr lang="en-US" altLang="zh-CN" dirty="0" err="1"/>
              <a:t>lca</a:t>
            </a:r>
            <a:r>
              <a:rPr lang="en-US" altLang="zh-CN" dirty="0"/>
              <a:t>(u, v)-&gt;v</a:t>
            </a:r>
            <a:r>
              <a:rPr lang="zh-CN" altLang="en-US" dirty="0"/>
              <a:t>，上述操作即在</a:t>
            </a:r>
            <a:r>
              <a:rPr lang="en-US" altLang="zh-CN" dirty="0"/>
              <a:t>u-&gt;</a:t>
            </a:r>
            <a:r>
              <a:rPr lang="en-US" altLang="zh-CN" dirty="0" err="1"/>
              <a:t>lca</a:t>
            </a:r>
            <a:r>
              <a:rPr lang="en-US" altLang="zh-CN" dirty="0"/>
              <a:t>(u, v)</a:t>
            </a:r>
            <a:r>
              <a:rPr lang="zh-CN" altLang="en-US" dirty="0"/>
              <a:t>上</a:t>
            </a:r>
            <a:r>
              <a:rPr lang="en-US" altLang="zh-CN" dirty="0"/>
              <a:t>+1</a:t>
            </a:r>
            <a:r>
              <a:rPr lang="zh-CN" altLang="en-US" dirty="0"/>
              <a:t>，在</a:t>
            </a:r>
            <a:r>
              <a:rPr lang="en-US" altLang="zh-CN" dirty="0"/>
              <a:t>v-&gt;</a:t>
            </a:r>
            <a:r>
              <a:rPr lang="en-US" altLang="zh-CN" dirty="0" err="1"/>
              <a:t>lca</a:t>
            </a:r>
            <a:r>
              <a:rPr lang="en-US" altLang="zh-CN" dirty="0"/>
              <a:t>(u, v)</a:t>
            </a:r>
            <a:r>
              <a:rPr lang="zh-CN" altLang="en-US" dirty="0"/>
              <a:t>上</a:t>
            </a:r>
            <a:r>
              <a:rPr lang="en-US" altLang="zh-CN" dirty="0"/>
              <a:t>+1</a:t>
            </a:r>
            <a:r>
              <a:rPr lang="zh-CN" altLang="en-US" dirty="0"/>
              <a:t>，在</a:t>
            </a:r>
            <a:r>
              <a:rPr lang="en-US" altLang="zh-CN" dirty="0" err="1"/>
              <a:t>lca</a:t>
            </a:r>
            <a:r>
              <a:rPr lang="en-US" altLang="zh-CN" dirty="0"/>
              <a:t>(u, v)</a:t>
            </a:r>
            <a:r>
              <a:rPr lang="zh-CN" altLang="en-US" dirty="0"/>
              <a:t>上</a:t>
            </a:r>
            <a:r>
              <a:rPr lang="en-US" altLang="zh-CN" dirty="0"/>
              <a:t>-2</a:t>
            </a:r>
            <a:r>
              <a:rPr lang="zh-CN" altLang="en-US" dirty="0"/>
              <a:t>，整条链中除了</a:t>
            </a:r>
            <a:r>
              <a:rPr lang="en-US" altLang="zh-CN" dirty="0" err="1"/>
              <a:t>lca</a:t>
            </a:r>
            <a:r>
              <a:rPr lang="en-US" altLang="zh-CN" dirty="0"/>
              <a:t>(u, v)</a:t>
            </a:r>
            <a:r>
              <a:rPr lang="zh-CN" altLang="en-US" dirty="0"/>
              <a:t>都加了</a:t>
            </a:r>
            <a:r>
              <a:rPr lang="en-US" altLang="zh-CN" dirty="0"/>
              <a:t>1</a:t>
            </a:r>
          </a:p>
          <a:p>
            <a:r>
              <a:rPr lang="zh-CN" altLang="en-US" dirty="0"/>
              <a:t>为了排除这个干扰，我们将操作改为在节点</a:t>
            </a:r>
            <a:r>
              <a:rPr lang="en-US" altLang="zh-CN" dirty="0"/>
              <a:t>u</a:t>
            </a:r>
            <a:r>
              <a:rPr lang="zh-CN" altLang="en-US" dirty="0"/>
              <a:t>上</a:t>
            </a:r>
            <a:r>
              <a:rPr lang="en-US" altLang="zh-CN" dirty="0"/>
              <a:t>+1</a:t>
            </a:r>
            <a:r>
              <a:rPr lang="zh-CN" altLang="en-US" dirty="0"/>
              <a:t>，在节点</a:t>
            </a:r>
            <a:r>
              <a:rPr lang="en-US" altLang="zh-CN" dirty="0"/>
              <a:t>v</a:t>
            </a:r>
            <a:r>
              <a:rPr lang="zh-CN" altLang="en-US" dirty="0"/>
              <a:t>上</a:t>
            </a:r>
            <a:r>
              <a:rPr lang="en-US" altLang="zh-CN" dirty="0"/>
              <a:t>+1</a:t>
            </a:r>
            <a:r>
              <a:rPr lang="zh-CN" altLang="en-US" dirty="0"/>
              <a:t>， 在节点</a:t>
            </a:r>
            <a:r>
              <a:rPr lang="en-US" altLang="zh-CN" dirty="0" err="1"/>
              <a:t>lca</a:t>
            </a:r>
            <a:r>
              <a:rPr lang="en-US" altLang="zh-CN" dirty="0"/>
              <a:t>(u, v)</a:t>
            </a:r>
            <a:r>
              <a:rPr lang="zh-CN" altLang="en-US" dirty="0"/>
              <a:t>上</a:t>
            </a:r>
            <a:r>
              <a:rPr lang="en-US" altLang="zh-CN" dirty="0"/>
              <a:t>-1</a:t>
            </a:r>
            <a:r>
              <a:rPr lang="zh-CN" altLang="en-US" dirty="0"/>
              <a:t>，在节点</a:t>
            </a:r>
            <a:r>
              <a:rPr lang="en-US" altLang="zh-CN" dirty="0" err="1"/>
              <a:t>lca</a:t>
            </a:r>
            <a:r>
              <a:rPr lang="en-US" altLang="zh-CN" dirty="0"/>
              <a:t>(u, v)</a:t>
            </a:r>
            <a:r>
              <a:rPr lang="zh-CN" altLang="en-US" dirty="0"/>
              <a:t>的父节点</a:t>
            </a:r>
            <a:r>
              <a:rPr lang="en-US" altLang="zh-CN" dirty="0"/>
              <a:t>-1</a:t>
            </a:r>
          </a:p>
          <a:p>
            <a:r>
              <a:rPr lang="zh-CN" altLang="en-US" dirty="0"/>
              <a:t>这样就可以正确统计答案</a:t>
            </a:r>
            <a:endParaRPr lang="en-US" altLang="zh-CN" dirty="0"/>
          </a:p>
          <a:p>
            <a:r>
              <a:rPr lang="zh-CN" altLang="en-US" dirty="0"/>
              <a:t>代码略</a:t>
            </a:r>
            <a:endParaRPr lang="en-US" altLang="zh-CN" dirty="0"/>
          </a:p>
        </p:txBody>
      </p:sp>
    </p:spTree>
    <p:extLst>
      <p:ext uri="{BB962C8B-B14F-4D97-AF65-F5344CB8AC3E}">
        <p14:creationId xmlns:p14="http://schemas.microsoft.com/office/powerpoint/2010/main" val="147623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DC63C-97F5-4C06-8BBA-98DBC75CB32B}"/>
              </a:ext>
            </a:extLst>
          </p:cNvPr>
          <p:cNvSpPr>
            <a:spLocks noGrp="1"/>
          </p:cNvSpPr>
          <p:nvPr>
            <p:ph type="title"/>
          </p:nvPr>
        </p:nvSpPr>
        <p:spPr/>
        <p:txBody>
          <a:bodyPr/>
          <a:lstStyle/>
          <a:p>
            <a:r>
              <a:rPr lang="zh-CN" altLang="en-US" dirty="0"/>
              <a:t>树链剖分</a:t>
            </a:r>
          </a:p>
        </p:txBody>
      </p:sp>
      <p:sp>
        <p:nvSpPr>
          <p:cNvPr id="3" name="内容占位符 2">
            <a:extLst>
              <a:ext uri="{FF2B5EF4-FFF2-40B4-BE49-F238E27FC236}">
                <a16:creationId xmlns:a16="http://schemas.microsoft.com/office/drawing/2014/main" id="{2F120807-F5E8-438C-B8A3-4DF731456DE3}"/>
              </a:ext>
            </a:extLst>
          </p:cNvPr>
          <p:cNvSpPr>
            <a:spLocks noGrp="1"/>
          </p:cNvSpPr>
          <p:nvPr>
            <p:ph idx="1"/>
          </p:nvPr>
        </p:nvSpPr>
        <p:spPr/>
        <p:txBody>
          <a:bodyPr/>
          <a:lstStyle/>
          <a:p>
            <a:r>
              <a:rPr lang="zh-CN" altLang="en-US" dirty="0"/>
              <a:t>树链剖分，简称树剖，是在树上高效统计信息的一种算法，通过对树进行轻重链划分，高效维护树上信息。</a:t>
            </a:r>
            <a:endParaRPr lang="en-US" altLang="zh-CN" dirty="0"/>
          </a:p>
          <a:p>
            <a:r>
              <a:rPr lang="zh-CN" altLang="en-US" dirty="0"/>
              <a:t>前置知识：深度优先遍历，链式前向星，</a:t>
            </a:r>
            <a:r>
              <a:rPr lang="en-US" altLang="zh-CN" dirty="0"/>
              <a:t>DFS</a:t>
            </a:r>
            <a:r>
              <a:rPr lang="zh-CN" altLang="en-US" dirty="0"/>
              <a:t>序，线段树，</a:t>
            </a:r>
            <a:r>
              <a:rPr lang="en-US" altLang="zh-CN" dirty="0"/>
              <a:t>LCA</a:t>
            </a:r>
            <a:r>
              <a:rPr lang="zh-CN" altLang="en-US" dirty="0"/>
              <a:t>。</a:t>
            </a:r>
          </a:p>
        </p:txBody>
      </p:sp>
    </p:spTree>
    <p:extLst>
      <p:ext uri="{BB962C8B-B14F-4D97-AF65-F5344CB8AC3E}">
        <p14:creationId xmlns:p14="http://schemas.microsoft.com/office/powerpoint/2010/main" val="472151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D76D7-34CD-4044-BD00-61C8A06EEB52}"/>
              </a:ext>
            </a:extLst>
          </p:cNvPr>
          <p:cNvSpPr>
            <a:spLocks noGrp="1"/>
          </p:cNvSpPr>
          <p:nvPr>
            <p:ph type="title"/>
          </p:nvPr>
        </p:nvSpPr>
        <p:spPr/>
        <p:txBody>
          <a:bodyPr/>
          <a:lstStyle/>
          <a:p>
            <a:r>
              <a:rPr lang="en-US" altLang="zh-CN" dirty="0"/>
              <a:t>AHOI 2008 </a:t>
            </a:r>
            <a:r>
              <a:rPr lang="zh-CN" altLang="en-US" dirty="0"/>
              <a:t>紧急集合</a:t>
            </a:r>
            <a:r>
              <a:rPr lang="en-US" altLang="zh-CN" dirty="0"/>
              <a:t>/</a:t>
            </a:r>
            <a:r>
              <a:rPr lang="zh-CN" altLang="en-US" dirty="0"/>
              <a:t>聚会</a:t>
            </a:r>
          </a:p>
        </p:txBody>
      </p:sp>
      <p:sp>
        <p:nvSpPr>
          <p:cNvPr id="3" name="内容占位符 2">
            <a:extLst>
              <a:ext uri="{FF2B5EF4-FFF2-40B4-BE49-F238E27FC236}">
                <a16:creationId xmlns:a16="http://schemas.microsoft.com/office/drawing/2014/main" id="{463380B3-2271-45DD-A193-7AD6DE0F7CDA}"/>
              </a:ext>
            </a:extLst>
          </p:cNvPr>
          <p:cNvSpPr>
            <a:spLocks noGrp="1"/>
          </p:cNvSpPr>
          <p:nvPr>
            <p:ph idx="1"/>
          </p:nvPr>
        </p:nvSpPr>
        <p:spPr/>
        <p:txBody>
          <a:bodyPr/>
          <a:lstStyle/>
          <a:p>
            <a:r>
              <a:rPr lang="en-US" altLang="zh-CN" dirty="0">
                <a:hlinkClick r:id="rId2"/>
              </a:rPr>
              <a:t>https://www.luogu.org/problemnew/show/P4281</a:t>
            </a:r>
            <a:endParaRPr lang="en-US" altLang="zh-CN" dirty="0"/>
          </a:p>
          <a:p>
            <a:r>
              <a:rPr lang="zh-CN" altLang="en-US" dirty="0"/>
              <a:t>在岛上分散有</a:t>
            </a:r>
            <a:r>
              <a:rPr lang="en-US" altLang="zh-CN" dirty="0"/>
              <a:t>N</a:t>
            </a:r>
            <a:r>
              <a:rPr lang="zh-CN" altLang="en-US" dirty="0"/>
              <a:t>个等待点，有</a:t>
            </a:r>
            <a:r>
              <a:rPr lang="en-US" altLang="zh-CN" dirty="0"/>
              <a:t>N-1</a:t>
            </a:r>
            <a:r>
              <a:rPr lang="zh-CN" altLang="en-US" dirty="0"/>
              <a:t>条道路连接着它们，每一条道路都连接某两个等待点，且通过这些道路可以走遍所有的等待点，通过道路从一个点到另一个点要花费一个游戏币。</a:t>
            </a:r>
            <a:endParaRPr lang="en-US" altLang="zh-CN" dirty="0"/>
          </a:p>
          <a:p>
            <a:r>
              <a:rPr lang="zh-CN" altLang="en-US" dirty="0"/>
              <a:t>参加游戏的人三人一组，开始的时候，所有人员均任意分散在各个等待点上（每个点同时允许多个人等待），每个人均带有足够多的游戏币（用于支付使用道路的花费）、地图（标明等待点之间道路连接的情况）以及对话机（用于和同组的成员联系）。当集合号吹响后，每组成员之间迅速联系，了解到自己组所有成员所在的等待点后，迅速在</a:t>
            </a:r>
            <a:r>
              <a:rPr lang="en-US" altLang="zh-CN" dirty="0"/>
              <a:t>N</a:t>
            </a:r>
            <a:r>
              <a:rPr lang="zh-CN" altLang="en-US" dirty="0"/>
              <a:t>个等待点中确定一个集结点，组内所有成员将在该集合点集合，集合所用花费最少的组将是游戏的赢家。</a:t>
            </a:r>
          </a:p>
          <a:p>
            <a:r>
              <a:rPr lang="zh-CN" altLang="en-US" dirty="0"/>
              <a:t>小可可和他的朋友邀请你一起参加这个游戏，由你来选择集合点。</a:t>
            </a:r>
          </a:p>
          <a:p>
            <a:r>
              <a:rPr lang="en-US" altLang="zh-CN" dirty="0"/>
              <a:t>N</a:t>
            </a:r>
            <a:r>
              <a:rPr lang="zh-CN" altLang="en-US" dirty="0"/>
              <a:t>和</a:t>
            </a:r>
            <a:r>
              <a:rPr lang="en-US" altLang="zh-CN" dirty="0"/>
              <a:t>M</a:t>
            </a:r>
            <a:r>
              <a:rPr lang="zh-CN" altLang="en-US" dirty="0"/>
              <a:t>（</a:t>
            </a:r>
            <a:r>
              <a:rPr lang="en-US" altLang="zh-CN" dirty="0"/>
              <a:t>N&lt;=500000</a:t>
            </a:r>
            <a:r>
              <a:rPr lang="zh-CN" altLang="en-US" dirty="0"/>
              <a:t>，</a:t>
            </a:r>
            <a:r>
              <a:rPr lang="en-US" altLang="zh-CN" dirty="0"/>
              <a:t>M&lt;=500000</a:t>
            </a:r>
            <a:r>
              <a:rPr lang="zh-CN" altLang="en-US" dirty="0"/>
              <a:t>）分别表示等待点的个数（等待点也从</a:t>
            </a:r>
            <a:r>
              <a:rPr lang="en-US" altLang="zh-CN" dirty="0"/>
              <a:t>1</a:t>
            </a:r>
            <a:r>
              <a:rPr lang="zh-CN" altLang="en-US" dirty="0"/>
              <a:t>到</a:t>
            </a:r>
            <a:r>
              <a:rPr lang="en-US" altLang="zh-CN" dirty="0"/>
              <a:t>N</a:t>
            </a:r>
            <a:r>
              <a:rPr lang="zh-CN" altLang="en-US" dirty="0"/>
              <a:t>进行编号）和获奖所需要完成集合的次数</a:t>
            </a:r>
          </a:p>
        </p:txBody>
      </p:sp>
    </p:spTree>
    <p:extLst>
      <p:ext uri="{BB962C8B-B14F-4D97-AF65-F5344CB8AC3E}">
        <p14:creationId xmlns:p14="http://schemas.microsoft.com/office/powerpoint/2010/main" val="244150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AE1CE-F6B1-4C6E-8D00-848C5EDC247D}"/>
              </a:ext>
            </a:extLst>
          </p:cNvPr>
          <p:cNvSpPr>
            <a:spLocks noGrp="1"/>
          </p:cNvSpPr>
          <p:nvPr>
            <p:ph type="title"/>
          </p:nvPr>
        </p:nvSpPr>
        <p:spPr/>
        <p:txBody>
          <a:bodyPr/>
          <a:lstStyle/>
          <a:p>
            <a:r>
              <a:rPr lang="en-US" altLang="zh-CN" dirty="0"/>
              <a:t>AHOI 2008 </a:t>
            </a:r>
            <a:r>
              <a:rPr lang="zh-CN" altLang="en-US" dirty="0"/>
              <a:t>紧急集合</a:t>
            </a:r>
            <a:r>
              <a:rPr lang="en-US" altLang="zh-CN" dirty="0"/>
              <a:t>/</a:t>
            </a:r>
            <a:r>
              <a:rPr lang="zh-CN" altLang="en-US" dirty="0"/>
              <a:t>聚会</a:t>
            </a:r>
          </a:p>
        </p:txBody>
      </p:sp>
      <p:sp>
        <p:nvSpPr>
          <p:cNvPr id="3" name="内容占位符 2">
            <a:extLst>
              <a:ext uri="{FF2B5EF4-FFF2-40B4-BE49-F238E27FC236}">
                <a16:creationId xmlns:a16="http://schemas.microsoft.com/office/drawing/2014/main" id="{99807B79-FF41-4D8F-BB6E-A1E359803105}"/>
              </a:ext>
            </a:extLst>
          </p:cNvPr>
          <p:cNvSpPr>
            <a:spLocks noGrp="1"/>
          </p:cNvSpPr>
          <p:nvPr>
            <p:ph idx="1"/>
          </p:nvPr>
        </p:nvSpPr>
        <p:spPr/>
        <p:txBody>
          <a:bodyPr/>
          <a:lstStyle/>
          <a:p>
            <a:r>
              <a:rPr lang="zh-CN" altLang="en-US" dirty="0"/>
              <a:t>性质：树上</a:t>
            </a:r>
            <a:r>
              <a:rPr lang="en-US" altLang="zh-CN" dirty="0"/>
              <a:t>3</a:t>
            </a:r>
            <a:r>
              <a:rPr lang="zh-CN" altLang="en-US" dirty="0"/>
              <a:t>个节点组成的三组点对中，必有至少两组点对的</a:t>
            </a:r>
            <a:r>
              <a:rPr lang="en-US" altLang="zh-CN" dirty="0" err="1"/>
              <a:t>lca</a:t>
            </a:r>
            <a:r>
              <a:rPr lang="zh-CN" altLang="en-US" dirty="0"/>
              <a:t>相同</a:t>
            </a:r>
            <a:endParaRPr lang="en-US" altLang="zh-CN" dirty="0"/>
          </a:p>
          <a:p>
            <a:r>
              <a:rPr lang="zh-CN" altLang="en-US" dirty="0"/>
              <a:t>因为在树上</a:t>
            </a:r>
            <a:r>
              <a:rPr lang="en-US" altLang="zh-CN" dirty="0"/>
              <a:t>3</a:t>
            </a:r>
            <a:r>
              <a:rPr lang="zh-CN" altLang="en-US" dirty="0"/>
              <a:t>个节点之间，一定可以找到一个节点，使两个点在一侧，一个点在另一侧。这个点就可以作为两组点对的公共</a:t>
            </a:r>
            <a:r>
              <a:rPr lang="en-US" altLang="zh-CN" dirty="0" err="1"/>
              <a:t>lca</a:t>
            </a:r>
            <a:r>
              <a:rPr lang="zh-CN" altLang="en-US" dirty="0"/>
              <a:t>。而且这个</a:t>
            </a:r>
            <a:r>
              <a:rPr lang="en-US" altLang="zh-CN" dirty="0" err="1"/>
              <a:t>lca</a:t>
            </a:r>
            <a:r>
              <a:rPr lang="zh-CN" altLang="en-US" dirty="0"/>
              <a:t>是深度较小的一个。</a:t>
            </a:r>
            <a:endParaRPr lang="en-US" altLang="zh-CN" dirty="0"/>
          </a:p>
          <a:p>
            <a:r>
              <a:rPr lang="zh-CN" altLang="en-US" dirty="0"/>
              <a:t>这个点在三组点对的路径相交的地方。</a:t>
            </a:r>
            <a:endParaRPr lang="en-US" altLang="zh-CN" dirty="0"/>
          </a:p>
          <a:p>
            <a:r>
              <a:rPr lang="zh-CN" altLang="en-US" dirty="0"/>
              <a:t>我们设三个点</a:t>
            </a:r>
            <a:r>
              <a:rPr lang="en-US" altLang="zh-CN" dirty="0" err="1"/>
              <a:t>x,y,z</a:t>
            </a:r>
            <a:r>
              <a:rPr lang="zh-CN" altLang="en-US" dirty="0"/>
              <a:t>，根据上面的性质，</a:t>
            </a:r>
            <a:r>
              <a:rPr lang="en-US" altLang="zh-CN" dirty="0" err="1"/>
              <a:t>lca</a:t>
            </a:r>
            <a:r>
              <a:rPr lang="en-US" altLang="zh-CN" dirty="0"/>
              <a:t>(x, y) = </a:t>
            </a:r>
            <a:r>
              <a:rPr lang="en-US" altLang="zh-CN" dirty="0" err="1"/>
              <a:t>lca</a:t>
            </a:r>
            <a:r>
              <a:rPr lang="en-US" altLang="zh-CN" dirty="0"/>
              <a:t>(y, z) = a</a:t>
            </a:r>
            <a:r>
              <a:rPr lang="zh-CN" altLang="en-US" dirty="0"/>
              <a:t>，</a:t>
            </a:r>
            <a:r>
              <a:rPr lang="en-US" altLang="zh-CN" dirty="0" err="1"/>
              <a:t>lca</a:t>
            </a:r>
            <a:r>
              <a:rPr lang="en-US" altLang="zh-CN" dirty="0"/>
              <a:t>(x, z) = b</a:t>
            </a:r>
            <a:r>
              <a:rPr lang="zh-CN" altLang="en-US" dirty="0"/>
              <a:t>，且</a:t>
            </a:r>
            <a:r>
              <a:rPr lang="en-US" altLang="zh-CN" dirty="0"/>
              <a:t>b</a:t>
            </a:r>
            <a:r>
              <a:rPr lang="zh-CN" altLang="en-US" dirty="0"/>
              <a:t>的深度较大。那么显然最短路径为</a:t>
            </a:r>
            <a:r>
              <a:rPr lang="en-US" altLang="zh-CN" dirty="0"/>
              <a:t>x-&gt;b + z-&gt;b + y-&gt;a + a-&gt;b</a:t>
            </a:r>
          </a:p>
          <a:p>
            <a:r>
              <a:rPr lang="zh-CN" altLang="en-US" dirty="0"/>
              <a:t>这段路径长度就是</a:t>
            </a:r>
            <a:r>
              <a:rPr lang="en-US" altLang="zh-CN" dirty="0"/>
              <a:t>d[x] + d[y] + d[z] – 2 * d[a] – d[b]</a:t>
            </a:r>
          </a:p>
          <a:p>
            <a:r>
              <a:rPr lang="zh-CN" altLang="en-US" dirty="0"/>
              <a:t>集合点为</a:t>
            </a:r>
            <a:r>
              <a:rPr lang="en-US" altLang="zh-CN" dirty="0"/>
              <a:t>b</a:t>
            </a:r>
          </a:p>
          <a:p>
            <a:r>
              <a:rPr lang="zh-CN" altLang="en-US" dirty="0"/>
              <a:t>代码略</a:t>
            </a:r>
            <a:endParaRPr lang="en-US" altLang="zh-CN" dirty="0"/>
          </a:p>
        </p:txBody>
      </p:sp>
    </p:spTree>
    <p:extLst>
      <p:ext uri="{BB962C8B-B14F-4D97-AF65-F5344CB8AC3E}">
        <p14:creationId xmlns:p14="http://schemas.microsoft.com/office/powerpoint/2010/main" val="258255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6327E-FA90-4B6C-B4A6-9148432E07A6}"/>
              </a:ext>
            </a:extLst>
          </p:cNvPr>
          <p:cNvSpPr>
            <a:spLocks noGrp="1"/>
          </p:cNvSpPr>
          <p:nvPr>
            <p:ph type="title"/>
          </p:nvPr>
        </p:nvSpPr>
        <p:spPr/>
        <p:txBody>
          <a:bodyPr/>
          <a:lstStyle/>
          <a:p>
            <a:r>
              <a:rPr lang="zh-CN" altLang="en-US" dirty="0"/>
              <a:t>实现原理</a:t>
            </a:r>
          </a:p>
        </p:txBody>
      </p:sp>
      <p:sp>
        <p:nvSpPr>
          <p:cNvPr id="3" name="内容占位符 2">
            <a:extLst>
              <a:ext uri="{FF2B5EF4-FFF2-40B4-BE49-F238E27FC236}">
                <a16:creationId xmlns:a16="http://schemas.microsoft.com/office/drawing/2014/main" id="{C25B8C2C-B6D3-40BD-93F2-5009419F754A}"/>
              </a:ext>
            </a:extLst>
          </p:cNvPr>
          <p:cNvSpPr>
            <a:spLocks noGrp="1"/>
          </p:cNvSpPr>
          <p:nvPr>
            <p:ph idx="1"/>
          </p:nvPr>
        </p:nvSpPr>
        <p:spPr/>
        <p:txBody>
          <a:bodyPr/>
          <a:lstStyle/>
          <a:p>
            <a:r>
              <a:rPr lang="zh-CN" altLang="en-US" dirty="0"/>
              <a:t>树链剖分在树上进行两次</a:t>
            </a:r>
            <a:r>
              <a:rPr lang="en-US" altLang="zh-CN" dirty="0"/>
              <a:t>DFS</a:t>
            </a:r>
            <a:r>
              <a:rPr lang="zh-CN" altLang="en-US" dirty="0"/>
              <a:t>，将树轻重链剖分，从而用线段树在较低复杂度内维护树上信息。</a:t>
            </a:r>
          </a:p>
        </p:txBody>
      </p:sp>
    </p:spTree>
    <p:extLst>
      <p:ext uri="{BB962C8B-B14F-4D97-AF65-F5344CB8AC3E}">
        <p14:creationId xmlns:p14="http://schemas.microsoft.com/office/powerpoint/2010/main" val="244416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DB5E7-F67F-4BEA-AB1E-44860F455429}"/>
              </a:ext>
            </a:extLst>
          </p:cNvPr>
          <p:cNvSpPr>
            <a:spLocks noGrp="1"/>
          </p:cNvSpPr>
          <p:nvPr>
            <p:ph type="title"/>
          </p:nvPr>
        </p:nvSpPr>
        <p:spPr/>
        <p:txBody>
          <a:bodyPr/>
          <a:lstStyle/>
          <a:p>
            <a:r>
              <a:rPr lang="zh-CN" altLang="en-US" dirty="0"/>
              <a:t>实现原理</a:t>
            </a:r>
          </a:p>
        </p:txBody>
      </p:sp>
      <p:sp>
        <p:nvSpPr>
          <p:cNvPr id="3" name="内容占位符 2">
            <a:extLst>
              <a:ext uri="{FF2B5EF4-FFF2-40B4-BE49-F238E27FC236}">
                <a16:creationId xmlns:a16="http://schemas.microsoft.com/office/drawing/2014/main" id="{15881E7B-6C8F-4672-92FA-09D340F023D6}"/>
              </a:ext>
            </a:extLst>
          </p:cNvPr>
          <p:cNvSpPr>
            <a:spLocks noGrp="1"/>
          </p:cNvSpPr>
          <p:nvPr>
            <p:ph idx="1"/>
          </p:nvPr>
        </p:nvSpPr>
        <p:spPr/>
        <p:txBody>
          <a:bodyPr/>
          <a:lstStyle/>
          <a:p>
            <a:r>
              <a:rPr lang="zh-CN" altLang="en-US" dirty="0"/>
              <a:t>定义声明：</a:t>
            </a:r>
            <a:endParaRPr lang="en-US" altLang="zh-CN" dirty="0"/>
          </a:p>
          <a:p>
            <a:pPr marL="342900" indent="-342900">
              <a:buAutoNum type="arabicPeriod"/>
            </a:pPr>
            <a:r>
              <a:rPr lang="zh-CN" altLang="en-US" dirty="0"/>
              <a:t>重儿子：某个节点的重儿子是这个节点的所有儿子中子树节点个数最多的儿子。对于每个非叶节点都有且只有一个重儿子。</a:t>
            </a:r>
            <a:endParaRPr lang="en-US" altLang="zh-CN" dirty="0"/>
          </a:p>
          <a:p>
            <a:pPr marL="342900" indent="-342900">
              <a:buAutoNum type="arabicPeriod"/>
            </a:pPr>
            <a:r>
              <a:rPr lang="zh-CN" altLang="en-US" dirty="0"/>
              <a:t>轻儿子：某个节点的轻儿子是这个节点的所有儿子中除了重儿子之外的所有儿子。</a:t>
            </a:r>
            <a:endParaRPr lang="en-US" altLang="zh-CN" dirty="0"/>
          </a:p>
          <a:p>
            <a:pPr marL="342900" indent="-342900">
              <a:buAutoNum type="arabicPeriod"/>
            </a:pPr>
            <a:r>
              <a:rPr lang="zh-CN" altLang="en-US" dirty="0"/>
              <a:t>重边：连接两个重儿子的边。特殊地，根节点与其重儿子的连边也是重边。</a:t>
            </a:r>
            <a:endParaRPr lang="en-US" altLang="zh-CN" dirty="0"/>
          </a:p>
          <a:p>
            <a:pPr marL="342900" indent="-342900">
              <a:buAutoNum type="arabicPeriod"/>
            </a:pPr>
            <a:r>
              <a:rPr lang="zh-CN" altLang="en-US" dirty="0"/>
              <a:t>轻边：除了重边以外的边。</a:t>
            </a:r>
            <a:endParaRPr lang="en-US" altLang="zh-CN" dirty="0"/>
          </a:p>
          <a:p>
            <a:pPr marL="342900" indent="-342900">
              <a:buAutoNum type="arabicPeriod"/>
            </a:pPr>
            <a:r>
              <a:rPr lang="zh-CN" altLang="en-US" dirty="0"/>
              <a:t>重链：相邻的重边连接起来得到的最长连。</a:t>
            </a:r>
            <a:endParaRPr lang="en-US" altLang="zh-CN" dirty="0"/>
          </a:p>
        </p:txBody>
      </p:sp>
    </p:spTree>
    <p:extLst>
      <p:ext uri="{BB962C8B-B14F-4D97-AF65-F5344CB8AC3E}">
        <p14:creationId xmlns:p14="http://schemas.microsoft.com/office/powerpoint/2010/main" val="99435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10B4B-88E7-4F92-B8ED-0ADA66925C08}"/>
              </a:ext>
            </a:extLst>
          </p:cNvPr>
          <p:cNvSpPr>
            <a:spLocks noGrp="1"/>
          </p:cNvSpPr>
          <p:nvPr>
            <p:ph type="title"/>
          </p:nvPr>
        </p:nvSpPr>
        <p:spPr/>
        <p:txBody>
          <a:bodyPr/>
          <a:lstStyle/>
          <a:p>
            <a:r>
              <a:rPr lang="zh-CN" altLang="en-US" dirty="0"/>
              <a:t>图解</a:t>
            </a:r>
          </a:p>
        </p:txBody>
      </p:sp>
      <p:sp>
        <p:nvSpPr>
          <p:cNvPr id="80" name="内容占位符 79">
            <a:extLst>
              <a:ext uri="{FF2B5EF4-FFF2-40B4-BE49-F238E27FC236}">
                <a16:creationId xmlns:a16="http://schemas.microsoft.com/office/drawing/2014/main" id="{5BE3834C-15D7-4D83-B69F-F3F499901C56}"/>
              </a:ext>
            </a:extLst>
          </p:cNvPr>
          <p:cNvSpPr>
            <a:spLocks noGrp="1"/>
          </p:cNvSpPr>
          <p:nvPr>
            <p:ph idx="1"/>
          </p:nvPr>
        </p:nvSpPr>
        <p:spPr>
          <a:xfrm>
            <a:off x="7728863" y="2142067"/>
            <a:ext cx="3088363" cy="3649133"/>
          </a:xfrm>
        </p:spPr>
        <p:txBody>
          <a:bodyPr/>
          <a:lstStyle/>
          <a:p>
            <a:r>
              <a:rPr lang="zh-CN" altLang="en-US" dirty="0"/>
              <a:t>着色的节点即为重儿子</a:t>
            </a:r>
            <a:endParaRPr lang="en-US" altLang="zh-CN" dirty="0"/>
          </a:p>
          <a:p>
            <a:r>
              <a:rPr lang="zh-CN" altLang="en-US" dirty="0"/>
              <a:t>着色的边即为重边</a:t>
            </a:r>
          </a:p>
        </p:txBody>
      </p:sp>
      <p:grpSp>
        <p:nvGrpSpPr>
          <p:cNvPr id="79" name="组合 78">
            <a:extLst>
              <a:ext uri="{FF2B5EF4-FFF2-40B4-BE49-F238E27FC236}">
                <a16:creationId xmlns:a16="http://schemas.microsoft.com/office/drawing/2014/main" id="{DC3E4A2D-0E68-4F12-967B-6295652A7EA7}"/>
              </a:ext>
            </a:extLst>
          </p:cNvPr>
          <p:cNvGrpSpPr/>
          <p:nvPr/>
        </p:nvGrpSpPr>
        <p:grpSpPr>
          <a:xfrm>
            <a:off x="1749806" y="2175844"/>
            <a:ext cx="4963509" cy="3927091"/>
            <a:chOff x="3481787" y="2304936"/>
            <a:chExt cx="4963509" cy="3927091"/>
          </a:xfrm>
        </p:grpSpPr>
        <p:sp>
          <p:nvSpPr>
            <p:cNvPr id="4" name="椭圆 3">
              <a:extLst>
                <a:ext uri="{FF2B5EF4-FFF2-40B4-BE49-F238E27FC236}">
                  <a16:creationId xmlns:a16="http://schemas.microsoft.com/office/drawing/2014/main" id="{52C2D4B4-0322-4783-BE0C-F46058D36A0B}"/>
                </a:ext>
              </a:extLst>
            </p:cNvPr>
            <p:cNvSpPr/>
            <p:nvPr/>
          </p:nvSpPr>
          <p:spPr>
            <a:xfrm>
              <a:off x="4736606" y="3887518"/>
              <a:ext cx="559198" cy="559198"/>
            </a:xfrm>
            <a:prstGeom prst="ellipse">
              <a:avLst/>
            </a:prstGeom>
            <a:noFill/>
            <a:ln w="38100">
              <a:solidFill>
                <a:srgbClr val="FFC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5</a:t>
              </a:r>
              <a:endParaRPr lang="zh-CN" altLang="en-US" sz="1600" dirty="0">
                <a:solidFill>
                  <a:schemeClr val="tx1"/>
                </a:solidFill>
                <a:latin typeface="等线 Light" panose="02010600030101010101" pitchFamily="2" charset="-122"/>
                <a:ea typeface="等线 Light" panose="02010600030101010101" pitchFamily="2" charset="-122"/>
              </a:endParaRPr>
            </a:p>
          </p:txBody>
        </p:sp>
        <p:sp>
          <p:nvSpPr>
            <p:cNvPr id="6" name="椭圆 5">
              <a:extLst>
                <a:ext uri="{FF2B5EF4-FFF2-40B4-BE49-F238E27FC236}">
                  <a16:creationId xmlns:a16="http://schemas.microsoft.com/office/drawing/2014/main" id="{2D8FEDDE-5223-4861-BBDD-4ED0A08EF2A4}"/>
                </a:ext>
              </a:extLst>
            </p:cNvPr>
            <p:cNvSpPr/>
            <p:nvPr/>
          </p:nvSpPr>
          <p:spPr>
            <a:xfrm>
              <a:off x="5586970" y="3104137"/>
              <a:ext cx="559198" cy="559198"/>
            </a:xfrm>
            <a:prstGeom prst="ellipse">
              <a:avLst/>
            </a:prstGeom>
            <a:noFill/>
            <a:ln w="38100">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2</a:t>
              </a:r>
              <a:endParaRPr lang="zh-CN" altLang="en-US" sz="1600" dirty="0">
                <a:solidFill>
                  <a:schemeClr val="tx1"/>
                </a:solidFill>
                <a:latin typeface="等线 Light" panose="02010600030101010101" pitchFamily="2" charset="-122"/>
                <a:ea typeface="等线 Light" panose="02010600030101010101" pitchFamily="2" charset="-122"/>
              </a:endParaRPr>
            </a:p>
          </p:txBody>
        </p:sp>
        <p:sp>
          <p:nvSpPr>
            <p:cNvPr id="8" name="椭圆 7">
              <a:extLst>
                <a:ext uri="{FF2B5EF4-FFF2-40B4-BE49-F238E27FC236}">
                  <a16:creationId xmlns:a16="http://schemas.microsoft.com/office/drawing/2014/main" id="{D8442552-F930-4874-8BC1-C52BE8A4C425}"/>
                </a:ext>
              </a:extLst>
            </p:cNvPr>
            <p:cNvSpPr/>
            <p:nvPr/>
          </p:nvSpPr>
          <p:spPr>
            <a:xfrm>
              <a:off x="4872497" y="2304936"/>
              <a:ext cx="559198" cy="559198"/>
            </a:xfrm>
            <a:prstGeom prst="ellipse">
              <a:avLst/>
            </a:prstGeom>
            <a:noFill/>
            <a:ln w="38100">
              <a:solidFill>
                <a:srgbClr val="FFC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1</a:t>
              </a:r>
              <a:endParaRPr lang="zh-CN" altLang="en-US" sz="1600" dirty="0">
                <a:solidFill>
                  <a:schemeClr val="tx1"/>
                </a:solidFill>
                <a:latin typeface="等线 Light" panose="02010600030101010101" pitchFamily="2" charset="-122"/>
                <a:ea typeface="等线 Light" panose="02010600030101010101" pitchFamily="2" charset="-122"/>
              </a:endParaRPr>
            </a:p>
          </p:txBody>
        </p:sp>
        <p:sp>
          <p:nvSpPr>
            <p:cNvPr id="11" name="椭圆 10">
              <a:extLst>
                <a:ext uri="{FF2B5EF4-FFF2-40B4-BE49-F238E27FC236}">
                  <a16:creationId xmlns:a16="http://schemas.microsoft.com/office/drawing/2014/main" id="{4655016C-B37E-4560-B300-9B34A45557D9}"/>
                </a:ext>
              </a:extLst>
            </p:cNvPr>
            <p:cNvSpPr/>
            <p:nvPr/>
          </p:nvSpPr>
          <p:spPr>
            <a:xfrm>
              <a:off x="4133318" y="3104137"/>
              <a:ext cx="559198" cy="559198"/>
            </a:xfrm>
            <a:prstGeom prst="ellipse">
              <a:avLst/>
            </a:prstGeom>
            <a:noFill/>
            <a:ln w="38100">
              <a:solidFill>
                <a:srgbClr val="FFC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6</a:t>
              </a:r>
              <a:endParaRPr lang="zh-CN" altLang="en-US" sz="1600" dirty="0">
                <a:solidFill>
                  <a:schemeClr val="tx1"/>
                </a:solidFill>
                <a:latin typeface="等线 Light" panose="02010600030101010101" pitchFamily="2" charset="-122"/>
                <a:ea typeface="等线 Light" panose="02010600030101010101" pitchFamily="2" charset="-122"/>
              </a:endParaRPr>
            </a:p>
          </p:txBody>
        </p:sp>
        <p:sp>
          <p:nvSpPr>
            <p:cNvPr id="12" name="椭圆 11">
              <a:extLst>
                <a:ext uri="{FF2B5EF4-FFF2-40B4-BE49-F238E27FC236}">
                  <a16:creationId xmlns:a16="http://schemas.microsoft.com/office/drawing/2014/main" id="{912FFA84-841F-4077-AA40-9EB9F5D98A84}"/>
                </a:ext>
              </a:extLst>
            </p:cNvPr>
            <p:cNvSpPr/>
            <p:nvPr/>
          </p:nvSpPr>
          <p:spPr>
            <a:xfrm>
              <a:off x="3481787" y="3886068"/>
              <a:ext cx="559198" cy="559198"/>
            </a:xfrm>
            <a:prstGeom prst="ellipse">
              <a:avLst/>
            </a:prstGeom>
            <a:noFill/>
            <a:ln w="38100">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7</a:t>
              </a:r>
              <a:endParaRPr lang="zh-CN" altLang="en-US" sz="1600" dirty="0">
                <a:solidFill>
                  <a:schemeClr val="tx1"/>
                </a:solidFill>
                <a:latin typeface="等线 Light" panose="02010600030101010101" pitchFamily="2" charset="-122"/>
                <a:ea typeface="等线 Light" panose="02010600030101010101" pitchFamily="2" charset="-122"/>
              </a:endParaRPr>
            </a:p>
          </p:txBody>
        </p:sp>
        <p:sp>
          <p:nvSpPr>
            <p:cNvPr id="13" name="椭圆 12">
              <a:extLst>
                <a:ext uri="{FF2B5EF4-FFF2-40B4-BE49-F238E27FC236}">
                  <a16:creationId xmlns:a16="http://schemas.microsoft.com/office/drawing/2014/main" id="{40DFD081-5DC4-42EC-A193-273DF9BA811E}"/>
                </a:ext>
              </a:extLst>
            </p:cNvPr>
            <p:cNvSpPr/>
            <p:nvPr/>
          </p:nvSpPr>
          <p:spPr>
            <a:xfrm>
              <a:off x="6311352" y="3880489"/>
              <a:ext cx="559198" cy="559198"/>
            </a:xfrm>
            <a:prstGeom prst="ellipse">
              <a:avLst/>
            </a:prstGeom>
            <a:noFill/>
            <a:ln w="38100">
              <a:solidFill>
                <a:srgbClr val="FFC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3</a:t>
              </a:r>
              <a:endParaRPr lang="zh-CN" altLang="en-US" sz="1600" dirty="0">
                <a:solidFill>
                  <a:schemeClr val="tx1"/>
                </a:solidFill>
                <a:latin typeface="等线 Light" panose="02010600030101010101" pitchFamily="2" charset="-122"/>
                <a:ea typeface="等线 Light" panose="02010600030101010101" pitchFamily="2" charset="-122"/>
              </a:endParaRPr>
            </a:p>
          </p:txBody>
        </p:sp>
        <p:sp>
          <p:nvSpPr>
            <p:cNvPr id="14" name="椭圆 13">
              <a:extLst>
                <a:ext uri="{FF2B5EF4-FFF2-40B4-BE49-F238E27FC236}">
                  <a16:creationId xmlns:a16="http://schemas.microsoft.com/office/drawing/2014/main" id="{A137257E-384C-4FB3-8E5F-80CA3FA43DAD}"/>
                </a:ext>
              </a:extLst>
            </p:cNvPr>
            <p:cNvSpPr/>
            <p:nvPr/>
          </p:nvSpPr>
          <p:spPr>
            <a:xfrm>
              <a:off x="4051425" y="4756160"/>
              <a:ext cx="559198" cy="559198"/>
            </a:xfrm>
            <a:prstGeom prst="ellipse">
              <a:avLst/>
            </a:prstGeom>
            <a:noFill/>
            <a:ln w="38100">
              <a:solidFill>
                <a:srgbClr val="FFC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8</a:t>
              </a:r>
              <a:endParaRPr lang="zh-CN" altLang="en-US" sz="1600" dirty="0">
                <a:solidFill>
                  <a:schemeClr val="tx1"/>
                </a:solidFill>
                <a:latin typeface="等线 Light" panose="02010600030101010101" pitchFamily="2" charset="-122"/>
                <a:ea typeface="等线 Light" panose="02010600030101010101" pitchFamily="2" charset="-122"/>
              </a:endParaRPr>
            </a:p>
          </p:txBody>
        </p:sp>
        <p:sp>
          <p:nvSpPr>
            <p:cNvPr id="15" name="椭圆 14">
              <a:extLst>
                <a:ext uri="{FF2B5EF4-FFF2-40B4-BE49-F238E27FC236}">
                  <a16:creationId xmlns:a16="http://schemas.microsoft.com/office/drawing/2014/main" id="{FBC31D5E-DA34-4015-91CE-C838842B431C}"/>
                </a:ext>
              </a:extLst>
            </p:cNvPr>
            <p:cNvSpPr/>
            <p:nvPr/>
          </p:nvSpPr>
          <p:spPr>
            <a:xfrm>
              <a:off x="7025336" y="4789434"/>
              <a:ext cx="559198" cy="559198"/>
            </a:xfrm>
            <a:prstGeom prst="ellipse">
              <a:avLst/>
            </a:prstGeom>
            <a:noFill/>
            <a:ln w="38100">
              <a:solidFill>
                <a:srgbClr val="FFC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9</a:t>
              </a:r>
              <a:endParaRPr lang="zh-CN" altLang="en-US" sz="1600" dirty="0">
                <a:solidFill>
                  <a:schemeClr val="tx1"/>
                </a:solidFill>
                <a:latin typeface="等线 Light" panose="02010600030101010101" pitchFamily="2" charset="-122"/>
                <a:ea typeface="等线 Light" panose="02010600030101010101" pitchFamily="2" charset="-122"/>
              </a:endParaRPr>
            </a:p>
          </p:txBody>
        </p:sp>
        <p:sp>
          <p:nvSpPr>
            <p:cNvPr id="16" name="椭圆 15">
              <a:extLst>
                <a:ext uri="{FF2B5EF4-FFF2-40B4-BE49-F238E27FC236}">
                  <a16:creationId xmlns:a16="http://schemas.microsoft.com/office/drawing/2014/main" id="{28BD7D61-9B27-4D66-85C5-0DC1EFA9217E}"/>
                </a:ext>
              </a:extLst>
            </p:cNvPr>
            <p:cNvSpPr/>
            <p:nvPr/>
          </p:nvSpPr>
          <p:spPr>
            <a:xfrm>
              <a:off x="5586970" y="4789434"/>
              <a:ext cx="559198" cy="559198"/>
            </a:xfrm>
            <a:prstGeom prst="ellipse">
              <a:avLst/>
            </a:prstGeom>
            <a:noFill/>
            <a:ln w="38100">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4</a:t>
              </a:r>
              <a:endParaRPr lang="zh-CN" altLang="en-US" sz="1600" dirty="0">
                <a:solidFill>
                  <a:schemeClr val="tx1"/>
                </a:solidFill>
                <a:latin typeface="等线 Light" panose="02010600030101010101" pitchFamily="2" charset="-122"/>
                <a:ea typeface="等线 Light" panose="02010600030101010101" pitchFamily="2" charset="-122"/>
              </a:endParaRPr>
            </a:p>
          </p:txBody>
        </p:sp>
        <p:cxnSp>
          <p:nvCxnSpPr>
            <p:cNvPr id="19" name="直接连接符 18">
              <a:extLst>
                <a:ext uri="{FF2B5EF4-FFF2-40B4-BE49-F238E27FC236}">
                  <a16:creationId xmlns:a16="http://schemas.microsoft.com/office/drawing/2014/main" id="{24F21E59-84D7-43EF-B5F3-C56E7A8B2B1C}"/>
                </a:ext>
              </a:extLst>
            </p:cNvPr>
            <p:cNvCxnSpPr>
              <a:cxnSpLocks/>
              <a:stCxn id="11" idx="7"/>
              <a:endCxn id="8" idx="3"/>
            </p:cNvCxnSpPr>
            <p:nvPr/>
          </p:nvCxnSpPr>
          <p:spPr>
            <a:xfrm flipV="1">
              <a:off x="4610623" y="2782241"/>
              <a:ext cx="343767" cy="403789"/>
            </a:xfrm>
            <a:prstGeom prst="line">
              <a:avLst/>
            </a:prstGeom>
            <a:ln w="38100">
              <a:solidFill>
                <a:srgbClr val="FFC00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10894C9-B932-4FCF-9CED-DC8D292A82D3}"/>
                </a:ext>
              </a:extLst>
            </p:cNvPr>
            <p:cNvCxnSpPr>
              <a:cxnSpLocks/>
              <a:stCxn id="8" idx="5"/>
              <a:endCxn id="6" idx="1"/>
            </p:cNvCxnSpPr>
            <p:nvPr/>
          </p:nvCxnSpPr>
          <p:spPr>
            <a:xfrm>
              <a:off x="5349802" y="2782241"/>
              <a:ext cx="319061" cy="403789"/>
            </a:xfrm>
            <a:prstGeom prst="line">
              <a:avLst/>
            </a:prstGeom>
            <a:ln w="38100">
              <a:solidFill>
                <a:schemeClr val="tx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696FC55E-72CB-4AB5-9CBA-63B12EE946F5}"/>
                </a:ext>
              </a:extLst>
            </p:cNvPr>
            <p:cNvCxnSpPr>
              <a:cxnSpLocks/>
              <a:stCxn id="6" idx="5"/>
              <a:endCxn id="13" idx="1"/>
            </p:cNvCxnSpPr>
            <p:nvPr/>
          </p:nvCxnSpPr>
          <p:spPr>
            <a:xfrm>
              <a:off x="6064275" y="3581442"/>
              <a:ext cx="328970" cy="380940"/>
            </a:xfrm>
            <a:prstGeom prst="line">
              <a:avLst/>
            </a:prstGeom>
            <a:ln w="38100">
              <a:solidFill>
                <a:schemeClr val="tx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0D5C6C12-9DA3-4AEE-9427-45BCC87633A3}"/>
                </a:ext>
              </a:extLst>
            </p:cNvPr>
            <p:cNvCxnSpPr>
              <a:cxnSpLocks/>
              <a:stCxn id="12" idx="7"/>
              <a:endCxn id="11" idx="3"/>
            </p:cNvCxnSpPr>
            <p:nvPr/>
          </p:nvCxnSpPr>
          <p:spPr>
            <a:xfrm flipV="1">
              <a:off x="3959092" y="3581442"/>
              <a:ext cx="256119" cy="386519"/>
            </a:xfrm>
            <a:prstGeom prst="line">
              <a:avLst/>
            </a:prstGeom>
            <a:ln w="38100">
              <a:solidFill>
                <a:schemeClr val="tx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579058E-2867-4503-807F-74895E4A6F9E}"/>
                </a:ext>
              </a:extLst>
            </p:cNvPr>
            <p:cNvCxnSpPr>
              <a:cxnSpLocks/>
              <a:stCxn id="4" idx="1"/>
              <a:endCxn id="11" idx="5"/>
            </p:cNvCxnSpPr>
            <p:nvPr/>
          </p:nvCxnSpPr>
          <p:spPr>
            <a:xfrm flipH="1" flipV="1">
              <a:off x="4610623" y="3581442"/>
              <a:ext cx="207876" cy="387969"/>
            </a:xfrm>
            <a:prstGeom prst="line">
              <a:avLst/>
            </a:prstGeom>
            <a:ln w="38100">
              <a:solidFill>
                <a:srgbClr val="FFC00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FE66511-2294-415E-A2ED-27E86345DF8A}"/>
                </a:ext>
              </a:extLst>
            </p:cNvPr>
            <p:cNvCxnSpPr>
              <a:cxnSpLocks/>
              <a:stCxn id="14" idx="7"/>
              <a:endCxn id="4" idx="3"/>
            </p:cNvCxnSpPr>
            <p:nvPr/>
          </p:nvCxnSpPr>
          <p:spPr>
            <a:xfrm flipV="1">
              <a:off x="4528730" y="4364823"/>
              <a:ext cx="289769" cy="473230"/>
            </a:xfrm>
            <a:prstGeom prst="line">
              <a:avLst/>
            </a:prstGeom>
            <a:ln w="38100">
              <a:solidFill>
                <a:srgbClr val="FFC00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96D358C5-D638-4EC2-9A88-DCAC250B72FA}"/>
                </a:ext>
              </a:extLst>
            </p:cNvPr>
            <p:cNvCxnSpPr>
              <a:cxnSpLocks/>
              <a:stCxn id="16" idx="7"/>
              <a:endCxn id="13" idx="3"/>
            </p:cNvCxnSpPr>
            <p:nvPr/>
          </p:nvCxnSpPr>
          <p:spPr>
            <a:xfrm flipV="1">
              <a:off x="6064275" y="4357794"/>
              <a:ext cx="328970" cy="513533"/>
            </a:xfrm>
            <a:prstGeom prst="line">
              <a:avLst/>
            </a:prstGeom>
            <a:ln w="38100">
              <a:solidFill>
                <a:schemeClr val="tx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A9D330C5-6EE6-45BB-A09D-94D4C5A62784}"/>
                </a:ext>
              </a:extLst>
            </p:cNvPr>
            <p:cNvCxnSpPr>
              <a:cxnSpLocks/>
              <a:stCxn id="13" idx="5"/>
              <a:endCxn id="15" idx="1"/>
            </p:cNvCxnSpPr>
            <p:nvPr/>
          </p:nvCxnSpPr>
          <p:spPr>
            <a:xfrm>
              <a:off x="6788657" y="4357794"/>
              <a:ext cx="318572" cy="513533"/>
            </a:xfrm>
            <a:prstGeom prst="line">
              <a:avLst/>
            </a:prstGeom>
            <a:ln w="38100">
              <a:solidFill>
                <a:srgbClr val="FFC00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B022172D-3028-4F0D-B0BF-BE29B518E1E9}"/>
                </a:ext>
              </a:extLst>
            </p:cNvPr>
            <p:cNvSpPr/>
            <p:nvPr/>
          </p:nvSpPr>
          <p:spPr>
            <a:xfrm>
              <a:off x="7243609" y="3104137"/>
              <a:ext cx="559198" cy="559198"/>
            </a:xfrm>
            <a:prstGeom prst="ellipse">
              <a:avLst/>
            </a:prstGeom>
            <a:noFill/>
            <a:ln w="38100">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10</a:t>
              </a:r>
              <a:endParaRPr lang="zh-CN" altLang="en-US" sz="1600" dirty="0">
                <a:solidFill>
                  <a:schemeClr val="tx1"/>
                </a:solidFill>
                <a:latin typeface="等线 Light" panose="02010600030101010101" pitchFamily="2" charset="-122"/>
                <a:ea typeface="等线 Light" panose="02010600030101010101" pitchFamily="2" charset="-122"/>
              </a:endParaRPr>
            </a:p>
          </p:txBody>
        </p:sp>
        <p:cxnSp>
          <p:nvCxnSpPr>
            <p:cNvPr id="58" name="直接连接符 57">
              <a:extLst>
                <a:ext uri="{FF2B5EF4-FFF2-40B4-BE49-F238E27FC236}">
                  <a16:creationId xmlns:a16="http://schemas.microsoft.com/office/drawing/2014/main" id="{8427736D-D7AC-4A1E-8157-4BF22FF97980}"/>
                </a:ext>
              </a:extLst>
            </p:cNvPr>
            <p:cNvCxnSpPr>
              <a:cxnSpLocks/>
              <a:stCxn id="8" idx="6"/>
              <a:endCxn id="57" idx="1"/>
            </p:cNvCxnSpPr>
            <p:nvPr/>
          </p:nvCxnSpPr>
          <p:spPr>
            <a:xfrm>
              <a:off x="5431695" y="2584535"/>
              <a:ext cx="1893807" cy="601495"/>
            </a:xfrm>
            <a:prstGeom prst="line">
              <a:avLst/>
            </a:prstGeom>
            <a:ln w="38100">
              <a:solidFill>
                <a:schemeClr val="tx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87B39CD6-CB22-4176-B31A-C2C51D8D84FF}"/>
                </a:ext>
              </a:extLst>
            </p:cNvPr>
            <p:cNvSpPr/>
            <p:nvPr/>
          </p:nvSpPr>
          <p:spPr>
            <a:xfrm>
              <a:off x="4782506" y="5672829"/>
              <a:ext cx="559198" cy="559198"/>
            </a:xfrm>
            <a:prstGeom prst="ellipse">
              <a:avLst/>
            </a:prstGeom>
            <a:noFill/>
            <a:ln w="38100">
              <a:solidFill>
                <a:srgbClr val="FFC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11</a:t>
              </a:r>
              <a:endParaRPr lang="zh-CN" altLang="en-US" sz="1600" dirty="0">
                <a:solidFill>
                  <a:schemeClr val="tx1"/>
                </a:solidFill>
                <a:latin typeface="等线 Light" panose="02010600030101010101" pitchFamily="2" charset="-122"/>
                <a:ea typeface="等线 Light" panose="02010600030101010101" pitchFamily="2" charset="-122"/>
              </a:endParaRPr>
            </a:p>
          </p:txBody>
        </p:sp>
        <p:cxnSp>
          <p:nvCxnSpPr>
            <p:cNvPr id="66" name="直接连接符 65">
              <a:extLst>
                <a:ext uri="{FF2B5EF4-FFF2-40B4-BE49-F238E27FC236}">
                  <a16:creationId xmlns:a16="http://schemas.microsoft.com/office/drawing/2014/main" id="{91F84067-57D2-4040-BFD7-6B137685C346}"/>
                </a:ext>
              </a:extLst>
            </p:cNvPr>
            <p:cNvCxnSpPr>
              <a:cxnSpLocks/>
              <a:stCxn id="65" idx="1"/>
              <a:endCxn id="14" idx="5"/>
            </p:cNvCxnSpPr>
            <p:nvPr/>
          </p:nvCxnSpPr>
          <p:spPr>
            <a:xfrm flipH="1" flipV="1">
              <a:off x="4528730" y="5233465"/>
              <a:ext cx="335669" cy="521257"/>
            </a:xfrm>
            <a:prstGeom prst="line">
              <a:avLst/>
            </a:prstGeom>
            <a:ln w="38100">
              <a:solidFill>
                <a:srgbClr val="FFC00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41BF04C2-4813-4B17-9086-C9BC741E3D21}"/>
                </a:ext>
              </a:extLst>
            </p:cNvPr>
            <p:cNvSpPr/>
            <p:nvPr/>
          </p:nvSpPr>
          <p:spPr>
            <a:xfrm>
              <a:off x="7886098" y="3913709"/>
              <a:ext cx="559198" cy="559198"/>
            </a:xfrm>
            <a:prstGeom prst="ellipse">
              <a:avLst/>
            </a:prstGeom>
            <a:noFill/>
            <a:ln w="38100">
              <a:solidFill>
                <a:srgbClr val="FFC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等线 Light" panose="02010600030101010101" pitchFamily="2" charset="-122"/>
                  <a:ea typeface="等线 Light" panose="02010600030101010101" pitchFamily="2" charset="-122"/>
                </a:rPr>
                <a:t>12</a:t>
              </a:r>
              <a:endParaRPr lang="zh-CN" altLang="en-US" sz="1600" dirty="0">
                <a:solidFill>
                  <a:schemeClr val="tx1"/>
                </a:solidFill>
                <a:latin typeface="等线 Light" panose="02010600030101010101" pitchFamily="2" charset="-122"/>
                <a:ea typeface="等线 Light" panose="02010600030101010101" pitchFamily="2" charset="-122"/>
              </a:endParaRPr>
            </a:p>
          </p:txBody>
        </p:sp>
        <p:cxnSp>
          <p:nvCxnSpPr>
            <p:cNvPr id="72" name="直接连接符 71">
              <a:extLst>
                <a:ext uri="{FF2B5EF4-FFF2-40B4-BE49-F238E27FC236}">
                  <a16:creationId xmlns:a16="http://schemas.microsoft.com/office/drawing/2014/main" id="{5618E1F4-866D-4CDB-887A-3BBBD835E8F8}"/>
                </a:ext>
              </a:extLst>
            </p:cNvPr>
            <p:cNvCxnSpPr>
              <a:cxnSpLocks/>
              <a:stCxn id="57" idx="5"/>
              <a:endCxn id="71" idx="1"/>
            </p:cNvCxnSpPr>
            <p:nvPr/>
          </p:nvCxnSpPr>
          <p:spPr>
            <a:xfrm>
              <a:off x="7720914" y="3581442"/>
              <a:ext cx="247077" cy="414160"/>
            </a:xfrm>
            <a:prstGeom prst="line">
              <a:avLst/>
            </a:prstGeom>
            <a:ln w="38100">
              <a:solidFill>
                <a:schemeClr val="tx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754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C7A55-8E93-4D6C-B041-A8B74BDA5CA4}"/>
              </a:ext>
            </a:extLst>
          </p:cNvPr>
          <p:cNvSpPr>
            <a:spLocks noGrp="1"/>
          </p:cNvSpPr>
          <p:nvPr>
            <p:ph type="title"/>
          </p:nvPr>
        </p:nvSpPr>
        <p:spPr/>
        <p:txBody>
          <a:bodyPr/>
          <a:lstStyle/>
          <a:p>
            <a:r>
              <a:rPr lang="zh-CN" altLang="en-US" dirty="0"/>
              <a:t>数组定义</a:t>
            </a:r>
          </a:p>
        </p:txBody>
      </p:sp>
      <p:sp>
        <p:nvSpPr>
          <p:cNvPr id="3" name="内容占位符 2">
            <a:extLst>
              <a:ext uri="{FF2B5EF4-FFF2-40B4-BE49-F238E27FC236}">
                <a16:creationId xmlns:a16="http://schemas.microsoft.com/office/drawing/2014/main" id="{2444426D-F6BC-4B1E-AE8B-97121FA10274}"/>
              </a:ext>
            </a:extLst>
          </p:cNvPr>
          <p:cNvSpPr>
            <a:spLocks noGrp="1"/>
          </p:cNvSpPr>
          <p:nvPr>
            <p:ph idx="1"/>
          </p:nvPr>
        </p:nvSpPr>
        <p:spPr/>
        <p:txBody>
          <a:bodyPr/>
          <a:lstStyle/>
          <a:p>
            <a:r>
              <a:rPr lang="en-US" altLang="zh-CN" dirty="0" err="1"/>
              <a:t>siz</a:t>
            </a:r>
            <a:r>
              <a:rPr lang="en-US" altLang="zh-CN" dirty="0"/>
              <a:t>[]:</a:t>
            </a:r>
            <a:r>
              <a:rPr lang="zh-CN" altLang="en-US" dirty="0"/>
              <a:t>当前节点的子树大小</a:t>
            </a:r>
            <a:endParaRPr lang="en-US" altLang="zh-CN" dirty="0"/>
          </a:p>
          <a:p>
            <a:r>
              <a:rPr lang="en-US" altLang="zh-CN" dirty="0"/>
              <a:t>son[]:</a:t>
            </a:r>
            <a:r>
              <a:rPr lang="zh-CN" altLang="en-US" dirty="0"/>
              <a:t>当前节点的重儿子</a:t>
            </a:r>
            <a:endParaRPr lang="en-US" altLang="zh-CN" dirty="0"/>
          </a:p>
          <a:p>
            <a:r>
              <a:rPr lang="en-US" altLang="zh-CN" dirty="0"/>
              <a:t>top[]:</a:t>
            </a:r>
            <a:r>
              <a:rPr lang="zh-CN" altLang="en-US" dirty="0"/>
              <a:t>当前节点所在重链上的深度最小的节点</a:t>
            </a:r>
            <a:endParaRPr lang="en-US" altLang="zh-CN" dirty="0"/>
          </a:p>
          <a:p>
            <a:r>
              <a:rPr lang="en-US" altLang="zh-CN" dirty="0"/>
              <a:t>d[]:</a:t>
            </a:r>
            <a:r>
              <a:rPr lang="zh-CN" altLang="en-US" dirty="0"/>
              <a:t>当前节点的深度</a:t>
            </a:r>
            <a:endParaRPr lang="en-US" altLang="zh-CN" dirty="0"/>
          </a:p>
          <a:p>
            <a:r>
              <a:rPr lang="en-US" altLang="zh-CN" dirty="0"/>
              <a:t>f[]:</a:t>
            </a:r>
            <a:r>
              <a:rPr lang="zh-CN" altLang="en-US" dirty="0"/>
              <a:t>当前节点的父节点</a:t>
            </a:r>
            <a:endParaRPr lang="en-US" altLang="zh-CN" dirty="0"/>
          </a:p>
          <a:p>
            <a:r>
              <a:rPr lang="en-US" altLang="zh-CN" dirty="0" err="1"/>
              <a:t>dfn</a:t>
            </a:r>
            <a:r>
              <a:rPr lang="en-US" altLang="zh-CN" dirty="0"/>
              <a:t>[]:</a:t>
            </a:r>
            <a:r>
              <a:rPr lang="zh-CN" altLang="en-US" dirty="0"/>
              <a:t>当前节点在</a:t>
            </a:r>
            <a:r>
              <a:rPr lang="en-US" altLang="zh-CN" dirty="0"/>
              <a:t>DFS</a:t>
            </a:r>
            <a:r>
              <a:rPr lang="zh-CN" altLang="en-US" dirty="0"/>
              <a:t>中被访问的时间，即</a:t>
            </a:r>
            <a:r>
              <a:rPr lang="en-US" altLang="zh-CN" dirty="0"/>
              <a:t>DFS</a:t>
            </a:r>
            <a:r>
              <a:rPr lang="zh-CN" altLang="en-US" dirty="0"/>
              <a:t>序编号</a:t>
            </a:r>
            <a:endParaRPr lang="en-US" altLang="zh-CN" dirty="0"/>
          </a:p>
          <a:p>
            <a:r>
              <a:rPr lang="en-US" altLang="zh-CN" dirty="0"/>
              <a:t>pre[]:</a:t>
            </a:r>
            <a:r>
              <a:rPr lang="zh-CN" altLang="en-US" dirty="0"/>
              <a:t>从</a:t>
            </a:r>
            <a:r>
              <a:rPr lang="en-US" altLang="zh-CN" dirty="0" err="1"/>
              <a:t>dfn</a:t>
            </a:r>
            <a:r>
              <a:rPr lang="en-US" altLang="zh-CN" dirty="0"/>
              <a:t>[x]-&gt;x</a:t>
            </a:r>
            <a:r>
              <a:rPr lang="zh-CN" altLang="en-US" dirty="0"/>
              <a:t>的反向映射</a:t>
            </a:r>
            <a:endParaRPr lang="en-US" altLang="zh-CN" dirty="0"/>
          </a:p>
        </p:txBody>
      </p:sp>
    </p:spTree>
    <p:extLst>
      <p:ext uri="{BB962C8B-B14F-4D97-AF65-F5344CB8AC3E}">
        <p14:creationId xmlns:p14="http://schemas.microsoft.com/office/powerpoint/2010/main" val="242073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ADA46-7E65-45E9-84E1-ABC2E6743901}"/>
              </a:ext>
            </a:extLst>
          </p:cNvPr>
          <p:cNvSpPr>
            <a:spLocks noGrp="1"/>
          </p:cNvSpPr>
          <p:nvPr>
            <p:ph type="title"/>
          </p:nvPr>
        </p:nvSpPr>
        <p:spPr/>
        <p:txBody>
          <a:bodyPr/>
          <a:lstStyle/>
          <a:p>
            <a:r>
              <a:rPr lang="zh-CN" altLang="en-US" dirty="0"/>
              <a:t>两次</a:t>
            </a:r>
            <a:r>
              <a:rPr lang="en-US" altLang="zh-CN" dirty="0"/>
              <a:t>DFS</a:t>
            </a:r>
            <a:endParaRPr lang="zh-CN" altLang="en-US" dirty="0"/>
          </a:p>
        </p:txBody>
      </p:sp>
      <p:sp>
        <p:nvSpPr>
          <p:cNvPr id="3" name="内容占位符 2">
            <a:extLst>
              <a:ext uri="{FF2B5EF4-FFF2-40B4-BE49-F238E27FC236}">
                <a16:creationId xmlns:a16="http://schemas.microsoft.com/office/drawing/2014/main" id="{3ECEE8FE-610B-49FD-BDD2-C62C3449A477}"/>
              </a:ext>
            </a:extLst>
          </p:cNvPr>
          <p:cNvSpPr>
            <a:spLocks noGrp="1"/>
          </p:cNvSpPr>
          <p:nvPr>
            <p:ph idx="1"/>
          </p:nvPr>
        </p:nvSpPr>
        <p:spPr/>
        <p:txBody>
          <a:bodyPr/>
          <a:lstStyle/>
          <a:p>
            <a:r>
              <a:rPr lang="zh-CN" altLang="en-US" dirty="0"/>
              <a:t>第一次</a:t>
            </a:r>
            <a:r>
              <a:rPr lang="en-US" altLang="zh-CN" dirty="0"/>
              <a:t>DFS</a:t>
            </a:r>
            <a:r>
              <a:rPr lang="zh-CN" altLang="en-US" dirty="0"/>
              <a:t>，处理出每个节点的深度</a:t>
            </a:r>
            <a:r>
              <a:rPr lang="en-US" altLang="zh-CN" dirty="0"/>
              <a:t>d[]</a:t>
            </a:r>
            <a:r>
              <a:rPr lang="zh-CN" altLang="en-US" dirty="0"/>
              <a:t>，父节点</a:t>
            </a:r>
            <a:r>
              <a:rPr lang="en-US" altLang="zh-CN" dirty="0"/>
              <a:t>f[]</a:t>
            </a:r>
            <a:r>
              <a:rPr lang="zh-CN" altLang="en-US" dirty="0"/>
              <a:t>，重儿子</a:t>
            </a:r>
            <a:r>
              <a:rPr lang="en-US" altLang="zh-CN" dirty="0"/>
              <a:t>son[]</a:t>
            </a:r>
            <a:r>
              <a:rPr lang="zh-CN" altLang="en-US" dirty="0"/>
              <a:t>，子树大小</a:t>
            </a:r>
            <a:r>
              <a:rPr lang="en-US" altLang="zh-CN" dirty="0" err="1"/>
              <a:t>siz</a:t>
            </a:r>
            <a:r>
              <a:rPr lang="en-US" altLang="zh-CN" dirty="0"/>
              <a:t>[]</a:t>
            </a:r>
            <a:r>
              <a:rPr lang="zh-CN" altLang="en-US" dirty="0"/>
              <a:t>。</a:t>
            </a:r>
            <a:endParaRPr lang="en-US" altLang="zh-CN" dirty="0"/>
          </a:p>
          <a:p>
            <a:r>
              <a:rPr lang="zh-CN" altLang="en-US" dirty="0"/>
              <a:t>第二次</a:t>
            </a:r>
            <a:r>
              <a:rPr lang="en-US" altLang="zh-CN" dirty="0"/>
              <a:t>DFS</a:t>
            </a:r>
            <a:r>
              <a:rPr lang="zh-CN" altLang="en-US" dirty="0"/>
              <a:t>，标记</a:t>
            </a:r>
            <a:r>
              <a:rPr lang="en-US" altLang="zh-CN" dirty="0" err="1"/>
              <a:t>dfn</a:t>
            </a:r>
            <a:r>
              <a:rPr lang="en-US" altLang="zh-CN" dirty="0"/>
              <a:t>[]</a:t>
            </a:r>
            <a:r>
              <a:rPr lang="zh-CN" altLang="en-US" dirty="0"/>
              <a:t>，</a:t>
            </a:r>
            <a:r>
              <a:rPr lang="en-US" altLang="zh-CN" dirty="0"/>
              <a:t>pre[]</a:t>
            </a:r>
            <a:r>
              <a:rPr lang="zh-CN" altLang="en-US" dirty="0"/>
              <a:t>，并进行重链剖分，处理出每个节点的</a:t>
            </a:r>
            <a:r>
              <a:rPr lang="en-US" altLang="zh-CN" dirty="0"/>
              <a:t>top[]</a:t>
            </a:r>
            <a:r>
              <a:rPr lang="zh-CN" altLang="en-US" dirty="0"/>
              <a:t>。</a:t>
            </a:r>
          </a:p>
        </p:txBody>
      </p:sp>
    </p:spTree>
    <p:extLst>
      <p:ext uri="{BB962C8B-B14F-4D97-AF65-F5344CB8AC3E}">
        <p14:creationId xmlns:p14="http://schemas.microsoft.com/office/powerpoint/2010/main" val="362621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44604-AEB7-4235-BAB1-C459CD4A2D06}"/>
              </a:ext>
            </a:extLst>
          </p:cNvPr>
          <p:cNvSpPr>
            <a:spLocks noGrp="1"/>
          </p:cNvSpPr>
          <p:nvPr>
            <p:ph type="title"/>
          </p:nvPr>
        </p:nvSpPr>
        <p:spPr/>
        <p:txBody>
          <a:bodyPr/>
          <a:lstStyle/>
          <a:p>
            <a:r>
              <a:rPr lang="zh-CN" altLang="en-US" dirty="0"/>
              <a:t>代码</a:t>
            </a:r>
          </a:p>
        </p:txBody>
      </p:sp>
      <p:pic>
        <p:nvPicPr>
          <p:cNvPr id="16" name="内容占位符 15">
            <a:extLst>
              <a:ext uri="{FF2B5EF4-FFF2-40B4-BE49-F238E27FC236}">
                <a16:creationId xmlns:a16="http://schemas.microsoft.com/office/drawing/2014/main" id="{C75B3C0D-126B-4EE7-9C6E-85EAD2D12A92}"/>
              </a:ext>
            </a:extLst>
          </p:cNvPr>
          <p:cNvPicPr>
            <a:picLocks noGrp="1" noChangeAspect="1"/>
          </p:cNvPicPr>
          <p:nvPr>
            <p:ph sz="half" idx="2"/>
          </p:nvPr>
        </p:nvPicPr>
        <p:blipFill>
          <a:blip r:embed="rId2"/>
          <a:stretch>
            <a:fillRect/>
          </a:stretch>
        </p:blipFill>
        <p:spPr>
          <a:xfrm>
            <a:off x="5982786" y="2141538"/>
            <a:ext cx="4673016" cy="3649662"/>
          </a:xfrm>
          <a:prstGeom prst="rect">
            <a:avLst/>
          </a:prstGeom>
        </p:spPr>
      </p:pic>
      <p:pic>
        <p:nvPicPr>
          <p:cNvPr id="13" name="内容占位符 12">
            <a:extLst>
              <a:ext uri="{FF2B5EF4-FFF2-40B4-BE49-F238E27FC236}">
                <a16:creationId xmlns:a16="http://schemas.microsoft.com/office/drawing/2014/main" id="{E4EFCB52-3A7F-4621-83AE-FC9B2E17868C}"/>
              </a:ext>
            </a:extLst>
          </p:cNvPr>
          <p:cNvPicPr>
            <a:picLocks noGrp="1" noChangeAspect="1"/>
          </p:cNvPicPr>
          <p:nvPr>
            <p:ph sz="half" idx="1"/>
          </p:nvPr>
        </p:nvPicPr>
        <p:blipFill>
          <a:blip r:embed="rId3"/>
          <a:stretch>
            <a:fillRect/>
          </a:stretch>
        </p:blipFill>
        <p:spPr>
          <a:xfrm>
            <a:off x="685800" y="2860447"/>
            <a:ext cx="4995863" cy="2211843"/>
          </a:xfrm>
          <a:prstGeom prst="rect">
            <a:avLst/>
          </a:prstGeom>
        </p:spPr>
      </p:pic>
    </p:spTree>
    <p:extLst>
      <p:ext uri="{BB962C8B-B14F-4D97-AF65-F5344CB8AC3E}">
        <p14:creationId xmlns:p14="http://schemas.microsoft.com/office/powerpoint/2010/main" val="163285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2CAF65D-CDCE-4A40-BA7B-9B330411E14B}"/>
              </a:ext>
            </a:extLst>
          </p:cNvPr>
          <p:cNvSpPr>
            <a:spLocks noGrp="1"/>
          </p:cNvSpPr>
          <p:nvPr>
            <p:ph type="title"/>
          </p:nvPr>
        </p:nvSpPr>
        <p:spPr/>
        <p:txBody>
          <a:bodyPr/>
          <a:lstStyle/>
          <a:p>
            <a:r>
              <a:rPr lang="en-US" altLang="zh-CN" dirty="0"/>
              <a:t>ZJOI 2008 </a:t>
            </a:r>
            <a:r>
              <a:rPr lang="zh-CN" altLang="en-US" dirty="0"/>
              <a:t>树的统计</a:t>
            </a:r>
          </a:p>
        </p:txBody>
      </p:sp>
      <p:sp>
        <p:nvSpPr>
          <p:cNvPr id="6" name="内容占位符 5">
            <a:extLst>
              <a:ext uri="{FF2B5EF4-FFF2-40B4-BE49-F238E27FC236}">
                <a16:creationId xmlns:a16="http://schemas.microsoft.com/office/drawing/2014/main" id="{30C7D256-E212-4971-B47A-974583E94F36}"/>
              </a:ext>
            </a:extLst>
          </p:cNvPr>
          <p:cNvSpPr>
            <a:spLocks noGrp="1"/>
          </p:cNvSpPr>
          <p:nvPr>
            <p:ph idx="1"/>
          </p:nvPr>
        </p:nvSpPr>
        <p:spPr/>
        <p:txBody>
          <a:bodyPr>
            <a:normAutofit/>
          </a:bodyPr>
          <a:lstStyle/>
          <a:p>
            <a:r>
              <a:rPr lang="en-US" altLang="zh-CN" dirty="0">
                <a:hlinkClick r:id="rId2"/>
              </a:rPr>
              <a:t>https://loj.ac/problem/10138</a:t>
            </a:r>
            <a:endParaRPr lang="en-US" altLang="zh-CN" dirty="0"/>
          </a:p>
          <a:p>
            <a:r>
              <a:rPr lang="zh-CN" altLang="en-US" dirty="0"/>
              <a:t>一棵树上有</a:t>
            </a:r>
            <a:r>
              <a:rPr lang="en-US" altLang="zh-CN" dirty="0"/>
              <a:t>n</a:t>
            </a:r>
            <a:r>
              <a:rPr lang="zh-CN" altLang="en-US" dirty="0"/>
              <a:t>个节点，编号分别为</a:t>
            </a:r>
            <a:r>
              <a:rPr lang="en-US" altLang="zh-CN" dirty="0"/>
              <a:t>1</a:t>
            </a:r>
            <a:r>
              <a:rPr lang="zh-CN" altLang="en-US" dirty="0"/>
              <a:t>到</a:t>
            </a:r>
            <a:r>
              <a:rPr lang="en-US" altLang="zh-CN" dirty="0"/>
              <a:t>n</a:t>
            </a:r>
            <a:r>
              <a:rPr lang="zh-CN" altLang="en-US" dirty="0"/>
              <a:t>，每个节点都有一个权值</a:t>
            </a:r>
            <a:r>
              <a:rPr lang="en-US" altLang="zh-CN" dirty="0"/>
              <a:t>w</a:t>
            </a:r>
            <a:r>
              <a:rPr lang="zh-CN" altLang="en-US" dirty="0"/>
              <a:t>。</a:t>
            </a:r>
          </a:p>
          <a:p>
            <a:r>
              <a:rPr lang="zh-CN" altLang="en-US" dirty="0"/>
              <a:t>我们将以下面的形式来要求你对这棵树完成一些操作：</a:t>
            </a:r>
          </a:p>
          <a:p>
            <a:r>
              <a:rPr lang="en-US" altLang="zh-CN" dirty="0"/>
              <a:t>I. CHANGE u t : </a:t>
            </a:r>
            <a:r>
              <a:rPr lang="zh-CN" altLang="en-US" dirty="0"/>
              <a:t>把结点</a:t>
            </a:r>
            <a:r>
              <a:rPr lang="en-US" altLang="zh-CN" dirty="0"/>
              <a:t>u</a:t>
            </a:r>
            <a:r>
              <a:rPr lang="zh-CN" altLang="en-US" dirty="0"/>
              <a:t>的权值改为</a:t>
            </a:r>
            <a:r>
              <a:rPr lang="en-US" altLang="zh-CN" dirty="0"/>
              <a:t>t</a:t>
            </a:r>
          </a:p>
          <a:p>
            <a:r>
              <a:rPr lang="en-US" altLang="zh-CN" dirty="0"/>
              <a:t>II. QMAX u v: </a:t>
            </a:r>
            <a:r>
              <a:rPr lang="zh-CN" altLang="en-US" dirty="0"/>
              <a:t>询问从点</a:t>
            </a:r>
            <a:r>
              <a:rPr lang="en-US" altLang="zh-CN" dirty="0"/>
              <a:t>u</a:t>
            </a:r>
            <a:r>
              <a:rPr lang="zh-CN" altLang="en-US" dirty="0"/>
              <a:t>到点</a:t>
            </a:r>
            <a:r>
              <a:rPr lang="en-US" altLang="zh-CN" dirty="0"/>
              <a:t>v</a:t>
            </a:r>
            <a:r>
              <a:rPr lang="zh-CN" altLang="en-US" dirty="0"/>
              <a:t>的路径上的节点的最大权值</a:t>
            </a:r>
          </a:p>
          <a:p>
            <a:r>
              <a:rPr lang="en-US" altLang="zh-CN" dirty="0"/>
              <a:t>III. QSUM u v: </a:t>
            </a:r>
            <a:r>
              <a:rPr lang="zh-CN" altLang="en-US" dirty="0"/>
              <a:t>询问从点</a:t>
            </a:r>
            <a:r>
              <a:rPr lang="en-US" altLang="zh-CN" dirty="0"/>
              <a:t>u</a:t>
            </a:r>
            <a:r>
              <a:rPr lang="zh-CN" altLang="en-US" dirty="0"/>
              <a:t>到点</a:t>
            </a:r>
            <a:r>
              <a:rPr lang="en-US" altLang="zh-CN" dirty="0"/>
              <a:t>v</a:t>
            </a:r>
            <a:r>
              <a:rPr lang="zh-CN" altLang="en-US" dirty="0"/>
              <a:t>的路径上的节点的权值和</a:t>
            </a:r>
          </a:p>
          <a:p>
            <a:r>
              <a:rPr lang="zh-CN" altLang="en-US" dirty="0"/>
              <a:t>注意：从点</a:t>
            </a:r>
            <a:r>
              <a:rPr lang="en-US" altLang="zh-CN" dirty="0"/>
              <a:t>u</a:t>
            </a:r>
            <a:r>
              <a:rPr lang="zh-CN" altLang="en-US" dirty="0"/>
              <a:t>到点</a:t>
            </a:r>
            <a:r>
              <a:rPr lang="en-US" altLang="zh-CN" dirty="0"/>
              <a:t>v</a:t>
            </a:r>
            <a:r>
              <a:rPr lang="zh-CN" altLang="en-US" dirty="0"/>
              <a:t>的路径上的节点包括</a:t>
            </a:r>
            <a:r>
              <a:rPr lang="en-US" altLang="zh-CN" dirty="0"/>
              <a:t>u</a:t>
            </a:r>
            <a:r>
              <a:rPr lang="zh-CN" altLang="en-US" dirty="0"/>
              <a:t>和</a:t>
            </a:r>
            <a:r>
              <a:rPr lang="en-US" altLang="zh-CN" dirty="0"/>
              <a:t>v</a:t>
            </a:r>
            <a:r>
              <a:rPr lang="zh-CN" altLang="en-US" dirty="0"/>
              <a:t>本身</a:t>
            </a:r>
            <a:endParaRPr lang="en-US" altLang="zh-CN" dirty="0"/>
          </a:p>
          <a:p>
            <a:r>
              <a:rPr lang="zh-CN" altLang="en-US" dirty="0"/>
              <a:t>执行</a:t>
            </a:r>
            <a:r>
              <a:rPr lang="en-US" altLang="zh-CN" dirty="0"/>
              <a:t>q</a:t>
            </a:r>
            <a:r>
              <a:rPr lang="zh-CN" altLang="en-US" dirty="0"/>
              <a:t>个操作</a:t>
            </a:r>
            <a:endParaRPr lang="en-US" altLang="zh-CN" dirty="0"/>
          </a:p>
          <a:p>
            <a:r>
              <a:rPr lang="pt-BR" altLang="zh-CN" dirty="0"/>
              <a:t>1&lt;=n&lt;=30000</a:t>
            </a:r>
            <a:r>
              <a:rPr lang="zh-CN" altLang="pt-BR" dirty="0"/>
              <a:t>，</a:t>
            </a:r>
            <a:r>
              <a:rPr lang="pt-BR" altLang="zh-CN" dirty="0"/>
              <a:t>0&lt;=q&lt;=200000</a:t>
            </a:r>
            <a:r>
              <a:rPr lang="zh-CN" altLang="en-US" dirty="0"/>
              <a:t>，</a:t>
            </a:r>
            <a:r>
              <a:rPr lang="en-US" altLang="zh-CN" dirty="0"/>
              <a:t>|w|&lt;=30000</a:t>
            </a:r>
            <a:endParaRPr lang="zh-CN" altLang="en-US" dirty="0"/>
          </a:p>
        </p:txBody>
      </p:sp>
    </p:spTree>
    <p:extLst>
      <p:ext uri="{BB962C8B-B14F-4D97-AF65-F5344CB8AC3E}">
        <p14:creationId xmlns:p14="http://schemas.microsoft.com/office/powerpoint/2010/main" val="306462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TM03457452[[fn=天体]]</Template>
  <TotalTime>178</TotalTime>
  <Words>1825</Words>
  <Application>Microsoft Office PowerPoint</Application>
  <PresentationFormat>宽屏</PresentationFormat>
  <Paragraphs>118</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 Light</vt:lpstr>
      <vt:lpstr>Arial</vt:lpstr>
      <vt:lpstr>Calibri</vt:lpstr>
      <vt:lpstr>Consolas</vt:lpstr>
      <vt:lpstr>天体</vt:lpstr>
      <vt:lpstr>树链剖分</vt:lpstr>
      <vt:lpstr>树链剖分</vt:lpstr>
      <vt:lpstr>实现原理</vt:lpstr>
      <vt:lpstr>实现原理</vt:lpstr>
      <vt:lpstr>图解</vt:lpstr>
      <vt:lpstr>数组定义</vt:lpstr>
      <vt:lpstr>两次DFS</vt:lpstr>
      <vt:lpstr>代码</vt:lpstr>
      <vt:lpstr>ZJOI 2008 树的统计</vt:lpstr>
      <vt:lpstr>ZJOI 2008 树的统计</vt:lpstr>
      <vt:lpstr>HAOI 2015 树上操作</vt:lpstr>
      <vt:lpstr>HAOI 2015 树上操作</vt:lpstr>
      <vt:lpstr>LUOGU P3384 树链剖分 模板</vt:lpstr>
      <vt:lpstr>LUOGU P3384 树链剖分 模板</vt:lpstr>
      <vt:lpstr>LUOGU 3379 LCA 模板</vt:lpstr>
      <vt:lpstr>LCA</vt:lpstr>
      <vt:lpstr>LCA</vt:lpstr>
      <vt:lpstr>USACO15DEC Max Flow</vt:lpstr>
      <vt:lpstr>USACO15DEC Max Flow</vt:lpstr>
      <vt:lpstr>AHOI 2008 紧急集合/聚会</vt:lpstr>
      <vt:lpstr>AHOI 2008 紧急集合/聚会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树链剖分</dc:title>
  <dc:creator>孙 睿</dc:creator>
  <cp:lastModifiedBy>孙 睿</cp:lastModifiedBy>
  <cp:revision>19</cp:revision>
  <dcterms:created xsi:type="dcterms:W3CDTF">2018-10-01T06:09:37Z</dcterms:created>
  <dcterms:modified xsi:type="dcterms:W3CDTF">2018-10-01T09:07:39Z</dcterms:modified>
</cp:coreProperties>
</file>