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9" r:id="rId5"/>
    <p:sldId id="260" r:id="rId6"/>
    <p:sldId id="258" r:id="rId7"/>
    <p:sldId id="262" r:id="rId8"/>
    <p:sldId id="263" r:id="rId9"/>
    <p:sldId id="261" r:id="rId10"/>
    <p:sldId id="264" r:id="rId11"/>
    <p:sldId id="269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5" autoAdjust="0"/>
    <p:restoredTop sz="95658" autoAdjust="0"/>
  </p:normalViewPr>
  <p:slideViewPr>
    <p:cSldViewPr snapToGrid="0">
      <p:cViewPr varScale="1">
        <p:scale>
          <a:sx n="85" d="100"/>
          <a:sy n="85" d="100"/>
        </p:scale>
        <p:origin x="10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uogu.org/problemnew/show/P1337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3B2EB-34D3-4B30-BDCF-4F41F47EA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模拟退火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F905B7-B892-4E88-AF9D-CD3723C5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sunrui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95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CCD79-8DF5-4399-B9CD-BD6AA5D7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BFC61-5C44-4334-9969-08B709A7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latin typeface="Consolas" panose="020B0609020204030204" pitchFamily="49" charset="0"/>
              </a:rPr>
              <a:t> t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t_min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				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还没有降至室温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delta_E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E600E6"/>
                </a:solidFill>
                <a:latin typeface="Consolas" panose="020B0609020204030204" pitchFamily="49" charset="0"/>
              </a:rPr>
              <a:t>f(</a:t>
            </a:r>
            <a:r>
              <a:rPr lang="en-US" altLang="zh-CN" sz="1400" dirty="0">
                <a:latin typeface="Consolas" panose="020B0609020204030204" pitchFamily="49" charset="0"/>
              </a:rPr>
              <a:t>y[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latin typeface="Consolas" panose="020B0609020204030204" pitchFamily="49" charset="0"/>
              </a:rPr>
              <a:t> 1]</a:t>
            </a:r>
            <a:r>
              <a:rPr lang="en-US" altLang="zh-CN" sz="1400" dirty="0">
                <a:solidFill>
                  <a:srgbClr val="E600E6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–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E600E6"/>
                </a:solidFill>
                <a:latin typeface="Consolas" panose="020B0609020204030204" pitchFamily="49" charset="0"/>
              </a:rPr>
              <a:t>f(</a:t>
            </a:r>
            <a:r>
              <a:rPr lang="en-US" altLang="zh-CN" sz="1400" dirty="0">
                <a:latin typeface="Consolas" panose="020B0609020204030204" pitchFamily="49" charset="0"/>
              </a:rPr>
              <a:t>y[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E600E6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latin typeface="Consolas" panose="020B0609020204030204" pitchFamily="49" charset="0"/>
              </a:rPr>
              <a:t>			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计算状态转移时的能量变化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delta_E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				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状态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y[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+ 1]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更优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y[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latin typeface="Consolas" panose="020B0609020204030204" pitchFamily="49" charset="0"/>
              </a:rPr>
              <a:t> 1]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latin typeface="Consolas" panose="020B0609020204030204" pitchFamily="49" charset="0"/>
              </a:rPr>
              <a:t> y[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				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更新状态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						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状态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y[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更优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E600E6"/>
                </a:solidFill>
                <a:latin typeface="Consolas" panose="020B0609020204030204" pitchFamily="49" charset="0"/>
              </a:rPr>
              <a:t>exp(</a:t>
            </a:r>
            <a:r>
              <a:rPr lang="en-US" altLang="zh-CN" sz="1400" dirty="0" err="1">
                <a:latin typeface="Consolas" panose="020B0609020204030204" pitchFamily="49" charset="0"/>
              </a:rPr>
              <a:t>delta_E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dirty="0">
                <a:latin typeface="Consolas" panose="020B0609020204030204" pitchFamily="49" charset="0"/>
              </a:rPr>
              <a:t> t</a:t>
            </a:r>
            <a:r>
              <a:rPr lang="en-US" altLang="zh-CN" sz="1400" dirty="0">
                <a:solidFill>
                  <a:srgbClr val="E600E6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E600E6"/>
                </a:solidFill>
                <a:latin typeface="Consolas" panose="020B0609020204030204" pitchFamily="49" charset="0"/>
              </a:rPr>
              <a:t>random(</a:t>
            </a:r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E600E6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		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以一定概率接受这个状态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y[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latin typeface="Consolas" panose="020B0609020204030204" pitchFamily="49" charset="0"/>
              </a:rPr>
              <a:t> 1]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latin typeface="Consolas" panose="020B0609020204030204" pitchFamily="49" charset="0"/>
              </a:rPr>
              <a:t> y[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			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更新状态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t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*=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dec</a:t>
            </a:r>
            <a:r>
              <a:rPr lang="en-US" altLang="zh-CN" sz="1400" dirty="0">
                <a:latin typeface="Consolas" panose="020B0609020204030204" pitchFamily="49" charset="0"/>
              </a:rPr>
              <a:t>					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降温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++						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状态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+1</a:t>
            </a: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latin typeface="Consolas" panose="020B0609020204030204" pitchFamily="49" charset="0"/>
              </a:rPr>
              <a:t>.						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算法结束</a:t>
            </a:r>
          </a:p>
        </p:txBody>
      </p:sp>
    </p:spTree>
    <p:extLst>
      <p:ext uri="{BB962C8B-B14F-4D97-AF65-F5344CB8AC3E}">
        <p14:creationId xmlns:p14="http://schemas.microsoft.com/office/powerpoint/2010/main" val="393018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1D7F-C870-4DBF-A5D3-6C8BC75B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46526-D2CD-4A23-8DDA-FE1E2833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退火参数设置：</a:t>
            </a:r>
            <a:endParaRPr lang="en-US" altLang="zh-CN" dirty="0"/>
          </a:p>
          <a:p>
            <a:r>
              <a:rPr lang="en-US" altLang="zh-CN" dirty="0" err="1"/>
              <a:t>dec</a:t>
            </a:r>
            <a:r>
              <a:rPr lang="zh-CN" altLang="en-US" dirty="0"/>
              <a:t>一般设</a:t>
            </a:r>
            <a:r>
              <a:rPr lang="en-US" altLang="zh-CN" dirty="0"/>
              <a:t>&gt;0.99</a:t>
            </a:r>
            <a:r>
              <a:rPr lang="zh-CN" altLang="en-US" dirty="0"/>
              <a:t>，（反正比</a:t>
            </a:r>
            <a:r>
              <a:rPr lang="en-US" altLang="zh-CN" dirty="0"/>
              <a:t>1</a:t>
            </a:r>
            <a:r>
              <a:rPr lang="zh-CN" altLang="en-US" dirty="0"/>
              <a:t>小就行，超过</a:t>
            </a:r>
            <a:r>
              <a:rPr lang="en-US" altLang="zh-CN" dirty="0"/>
              <a:t>1</a:t>
            </a:r>
            <a:r>
              <a:rPr lang="zh-CN" altLang="en-US" dirty="0"/>
              <a:t>成升温了</a:t>
            </a:r>
            <a:r>
              <a:rPr lang="en-US" altLang="zh-CN" dirty="0" err="1"/>
              <a:t>qwq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初始温度随意，一千一万都行，视数据范围而定（别</a:t>
            </a:r>
            <a:r>
              <a:rPr lang="en-US" altLang="zh-CN" dirty="0"/>
              <a:t>TLE</a:t>
            </a:r>
            <a:r>
              <a:rPr lang="zh-CN" altLang="en-US" dirty="0"/>
              <a:t>就行）</a:t>
            </a:r>
            <a:endParaRPr lang="en-US" altLang="zh-CN" dirty="0"/>
          </a:p>
          <a:p>
            <a:r>
              <a:rPr lang="zh-CN" altLang="en-US" dirty="0"/>
              <a:t>常温随意，比如</a:t>
            </a:r>
            <a:r>
              <a:rPr lang="en-US" altLang="zh-CN" dirty="0"/>
              <a:t>1e-14</a:t>
            </a:r>
          </a:p>
          <a:p>
            <a:r>
              <a:rPr lang="zh-CN" altLang="en-US" dirty="0"/>
              <a:t>注意都用</a:t>
            </a:r>
            <a:r>
              <a:rPr lang="en-US" altLang="zh-CN" dirty="0"/>
              <a:t>double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67787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CC7A-A7FD-430D-BCF2-51A02F0D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[JSOI2004]</a:t>
            </a:r>
            <a:r>
              <a:rPr lang="zh-CN" altLang="en-US" dirty="0"/>
              <a:t>平衡点</a:t>
            </a:r>
            <a:r>
              <a:rPr lang="en-US" altLang="zh-CN" dirty="0"/>
              <a:t>/</a:t>
            </a:r>
            <a:r>
              <a:rPr lang="zh-CN" altLang="en-US" dirty="0"/>
              <a:t>吊打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B4674-F05F-4E8D-A8C9-16A12F196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42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CF9B2-9C37-4BB9-9078-DE879B16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[JSOI2004]</a:t>
            </a:r>
            <a:r>
              <a:rPr lang="zh-CN" altLang="en-US" dirty="0"/>
              <a:t>平衡点</a:t>
            </a:r>
            <a:r>
              <a:rPr lang="en-US" altLang="zh-CN" dirty="0"/>
              <a:t>/</a:t>
            </a:r>
            <a:r>
              <a:rPr lang="zh-CN" altLang="en-US" dirty="0"/>
              <a:t>吊打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46A61D-3E59-48D6-91AD-6E9C046247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如图：有</a:t>
            </a:r>
            <a:r>
              <a:rPr lang="en-US" altLang="zh-CN" dirty="0"/>
              <a:t>n</a:t>
            </a:r>
            <a:r>
              <a:rPr lang="zh-CN" altLang="en-US" dirty="0"/>
              <a:t>个重物，每个重物系在一条足够长的绳子上</a:t>
            </a:r>
            <a:r>
              <a:rPr lang="en-US" altLang="zh-CN" dirty="0"/>
              <a:t>.</a:t>
            </a:r>
            <a:r>
              <a:rPr lang="zh-CN" altLang="en-US" dirty="0"/>
              <a:t>每条绳子自上而下穿过桌面上的洞，然后系在一起</a:t>
            </a:r>
            <a:r>
              <a:rPr lang="en-US" altLang="zh-CN" dirty="0"/>
              <a:t>.</a:t>
            </a:r>
            <a:r>
              <a:rPr lang="zh-CN" altLang="en-US" dirty="0"/>
              <a:t>图中</a:t>
            </a:r>
            <a:r>
              <a:rPr lang="en-US" altLang="zh-CN" dirty="0"/>
              <a:t>X</a:t>
            </a:r>
            <a:r>
              <a:rPr lang="zh-CN" altLang="en-US" dirty="0"/>
              <a:t>处就是公共的绳结</a:t>
            </a:r>
            <a:r>
              <a:rPr lang="en-US" altLang="zh-CN" dirty="0"/>
              <a:t>.</a:t>
            </a:r>
            <a:r>
              <a:rPr lang="zh-CN" altLang="en-US" dirty="0"/>
              <a:t>假设绳子是完全弹性的（不会造成能量损失），桌子足够高（因而重物不会垂到地上），且忽略所有的摩擦</a:t>
            </a:r>
            <a:r>
              <a:rPr lang="en-US" altLang="zh-CN" dirty="0"/>
              <a:t>.</a:t>
            </a:r>
            <a:r>
              <a:rPr lang="zh-CN" altLang="en-US" dirty="0"/>
              <a:t>问绳结</a:t>
            </a:r>
            <a:r>
              <a:rPr lang="en-US" altLang="zh-CN" dirty="0"/>
              <a:t>X</a:t>
            </a:r>
            <a:r>
              <a:rPr lang="zh-CN" altLang="en-US" dirty="0"/>
              <a:t>最终平衡于何处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n&lt;10000</a:t>
            </a:r>
          </a:p>
          <a:p>
            <a:r>
              <a:rPr lang="en-US" altLang="zh-CN" dirty="0">
                <a:hlinkClick r:id="rId2"/>
              </a:rPr>
              <a:t>https://www.luogu.org/problemnew/show/P1337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5F9FE19-0FBA-44E4-BA94-F3DB1C361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638" y="3037404"/>
            <a:ext cx="4754562" cy="2519917"/>
          </a:xfrm>
        </p:spPr>
      </p:pic>
    </p:spTree>
    <p:extLst>
      <p:ext uri="{BB962C8B-B14F-4D97-AF65-F5344CB8AC3E}">
        <p14:creationId xmlns:p14="http://schemas.microsoft.com/office/powerpoint/2010/main" val="273677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6A313C4-78D3-478A-8697-B530D34E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[JSOI2004]</a:t>
            </a:r>
            <a:r>
              <a:rPr lang="zh-CN" altLang="en-US" dirty="0"/>
              <a:t>平衡点</a:t>
            </a:r>
            <a:r>
              <a:rPr lang="en-US" altLang="zh-CN" dirty="0"/>
              <a:t>/</a:t>
            </a:r>
            <a:r>
              <a:rPr lang="zh-CN" altLang="en-US" dirty="0"/>
              <a:t>吊打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ECA8706-A481-43F0-A9BB-2C3E566E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这道题的正解是</a:t>
            </a:r>
            <a:r>
              <a:rPr lang="en-US" altLang="zh-CN" dirty="0"/>
              <a:t>——</a:t>
            </a:r>
            <a:r>
              <a:rPr lang="zh-CN" altLang="en-US" dirty="0"/>
              <a:t>“正交分解”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75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F19FF-735C-4ED9-A962-1C494850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[JSOI2004]</a:t>
            </a:r>
            <a:r>
              <a:rPr lang="zh-CN" altLang="en-US" dirty="0"/>
              <a:t>平衡点</a:t>
            </a:r>
            <a:r>
              <a:rPr lang="en-US" altLang="zh-CN" dirty="0"/>
              <a:t>/</a:t>
            </a:r>
            <a:r>
              <a:rPr lang="zh-CN" altLang="en-US" dirty="0"/>
              <a:t>吊打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AB29B-F481-477C-B479-19057D79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但是我们直接退火乱搞即可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根据物理原理，重物平衡后一定处在势能最低状态，我们每次随机钦定一个出发点，然后退火搜索最优解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由于退火是随机化算法，得到的答案不一定正确，我们保险起见可以多退几次火</a:t>
            </a:r>
            <a:r>
              <a:rPr lang="en-US" altLang="zh-CN" dirty="0"/>
              <a:t>.</a:t>
            </a:r>
            <a:r>
              <a:rPr lang="zh-CN" altLang="en-US" dirty="0"/>
              <a:t>视数据范围而定，这道题退</a:t>
            </a:r>
            <a:r>
              <a:rPr lang="en-US" altLang="zh-CN" dirty="0"/>
              <a:t>4~5</a:t>
            </a:r>
            <a:r>
              <a:rPr lang="zh-CN" altLang="en-US" dirty="0"/>
              <a:t>次就快不行了，而</a:t>
            </a:r>
            <a:r>
              <a:rPr lang="en-US" altLang="zh-CN" dirty="0"/>
              <a:t>[NOIP2017]</a:t>
            </a:r>
            <a:r>
              <a:rPr lang="zh-CN" altLang="en-US" dirty="0"/>
              <a:t>宝藏可以退上千次没有问题，不过几百次足以得到最优解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退火并不能保证</a:t>
            </a:r>
            <a:r>
              <a:rPr lang="en-US" altLang="zh-CN" dirty="0"/>
              <a:t>AC</a:t>
            </a:r>
            <a:r>
              <a:rPr lang="zh-CN" altLang="en-US" dirty="0"/>
              <a:t>（视</a:t>
            </a:r>
            <a:r>
              <a:rPr lang="en-US" altLang="zh-CN" dirty="0" err="1"/>
              <a:t>rp</a:t>
            </a:r>
            <a:r>
              <a:rPr lang="zh-CN" altLang="en-US" dirty="0"/>
              <a:t>而定），你可以多换几个随机种子</a:t>
            </a:r>
            <a:r>
              <a:rPr lang="en-US" altLang="zh-CN" dirty="0"/>
              <a:t>23333.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25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AE67B7-6FDB-41EF-B432-62E33C872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完了</a:t>
            </a:r>
            <a:r>
              <a:rPr lang="en-US" altLang="zh-CN" dirty="0"/>
              <a:t>QAQ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53558AA-6E0D-4B09-B58B-9E58A9F0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（逃</a:t>
            </a:r>
          </a:p>
        </p:txBody>
      </p:sp>
    </p:spTree>
    <p:extLst>
      <p:ext uri="{BB962C8B-B14F-4D97-AF65-F5344CB8AC3E}">
        <p14:creationId xmlns:p14="http://schemas.microsoft.com/office/powerpoint/2010/main" val="143823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AB7CA-49A1-4F3F-A682-319EC218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看热闹</a:t>
            </a:r>
            <a:r>
              <a:rPr lang="en-US" altLang="zh-CN" dirty="0"/>
              <a:t>QAQ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657CEB-66C8-47D0-A767-557B2F274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224" y="325088"/>
            <a:ext cx="6575174" cy="64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3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68F68-6A2E-4A6E-B897-98B8421D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465EC-CB24-44BB-B979-4B762E261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10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F04AF-D451-4376-8BDF-40132A30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爬山算法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C0CBF-486D-4DD3-8EF9-078458A2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爬山算法是一种局部择优的方法，采用启发式方法，是对深度优先搜索的一种改进，它利用反馈信息帮助生成解的决策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79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59B7CA-571E-463F-93EC-A9F23BBF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爬山算法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F80595-2A7F-4E6C-BBF9-CCD351BC1F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爬山算法适用于搜寻局部最优解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当搜索到局部最优解时算法停止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点开始算法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点比</a:t>
            </a:r>
            <a:r>
              <a:rPr lang="en-US" altLang="zh-CN" dirty="0"/>
              <a:t>1</a:t>
            </a:r>
            <a:r>
              <a:rPr lang="zh-CN" altLang="en-US" dirty="0"/>
              <a:t>点优，跳转</a:t>
            </a:r>
            <a:r>
              <a:rPr lang="en-US" altLang="zh-CN" dirty="0"/>
              <a:t>2</a:t>
            </a:r>
            <a:r>
              <a:rPr lang="zh-CN" altLang="en-US" dirty="0"/>
              <a:t>点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点比</a:t>
            </a:r>
            <a:r>
              <a:rPr lang="en-US" altLang="zh-CN" dirty="0"/>
              <a:t>1</a:t>
            </a:r>
            <a:r>
              <a:rPr lang="zh-CN" altLang="en-US" dirty="0"/>
              <a:t>点劣，算法结束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算法并未找到全局最优解</a:t>
            </a:r>
            <a:r>
              <a:rPr lang="en-US" altLang="zh-CN" dirty="0"/>
              <a:t>4.</a:t>
            </a:r>
          </a:p>
          <a:p>
            <a:r>
              <a:rPr lang="zh-CN" altLang="en-US" dirty="0"/>
              <a:t>可见，爬山算法“目光短浅”，不适合寻找全局最优解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24D0028-509E-4F51-9819-4EA7F64836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576702"/>
            <a:ext cx="4754562" cy="3441321"/>
          </a:xfrm>
        </p:spPr>
      </p:pic>
    </p:spTree>
    <p:extLst>
      <p:ext uri="{BB962C8B-B14F-4D97-AF65-F5344CB8AC3E}">
        <p14:creationId xmlns:p14="http://schemas.microsoft.com/office/powerpoint/2010/main" val="373336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1A51D-C339-47F9-BACB-99048F75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模拟退火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F4C07-1086-4D72-820D-2559F18E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模拟退火是一种通用概率算法，常用来在一定时间内寻找在一个很大搜寻空间中的近似最优解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简单来说，模拟退火算法执行过程中，当搜索到比当前最优解较劣的解时，以一定的概率接受这个解，不过，随着搜索的继续，这个概率会下降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54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67B12-D4A2-49D4-9EE7-C6F9327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11897-0CF6-420E-8013-67D311C8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模拟退火模拟的是固体退火的原理</a:t>
            </a:r>
            <a:r>
              <a:rPr lang="en-US" altLang="zh-CN" dirty="0"/>
              <a:t>.</a:t>
            </a:r>
            <a:r>
              <a:rPr lang="zh-CN" altLang="en-US" dirty="0"/>
              <a:t>将固体加热升温，再让其徐徐冷却</a:t>
            </a:r>
            <a:r>
              <a:rPr lang="en-US" altLang="zh-CN" dirty="0"/>
              <a:t>.</a:t>
            </a:r>
            <a:r>
              <a:rPr lang="zh-CN" altLang="en-US" dirty="0"/>
              <a:t>加热升温时，固体内部粒子随升温而变得无序，内能增大，冷却时粒子渐趋有序，在每个温度都达到平衡态，最终在常温时达到基态，内能最小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97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CA337-E4A7-48FB-8C8A-86A8BD52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数学预备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A7B0979-340D-47AA-8725-FBD0EA53A0C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我们规定，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，其图像如图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在区间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∞,0]</m:t>
                    </m:r>
                  </m:oMath>
                </a14:m>
                <a:r>
                  <a:rPr lang="zh-CN" altLang="en-US" dirty="0"/>
                  <a:t>上，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∈(0,1]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A7B0979-340D-47AA-8725-FBD0EA53A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41" t="-1970" r="-3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D72FF4C-1526-4905-AA73-644264DB53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638" y="2413991"/>
            <a:ext cx="4754562" cy="3766742"/>
          </a:xfrm>
        </p:spPr>
      </p:pic>
    </p:spTree>
    <p:extLst>
      <p:ext uri="{BB962C8B-B14F-4D97-AF65-F5344CB8AC3E}">
        <p14:creationId xmlns:p14="http://schemas.microsoft.com/office/powerpoint/2010/main" val="98934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0EE107-EF55-4F05-901C-88A2FEBB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模拟退火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D17FFE-A6D4-4F64-AF00-04AC9892B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开始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比</a:t>
            </a:r>
            <a:r>
              <a:rPr lang="en-US" altLang="zh-CN" dirty="0"/>
              <a:t>1</a:t>
            </a:r>
            <a:r>
              <a:rPr lang="zh-CN" altLang="en-US" dirty="0"/>
              <a:t>更优，跳转</a:t>
            </a:r>
            <a:r>
              <a:rPr lang="en-US" altLang="zh-CN" dirty="0"/>
              <a:t>2;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比</a:t>
            </a:r>
            <a:r>
              <a:rPr lang="en-US" altLang="zh-CN" dirty="0"/>
              <a:t>2</a:t>
            </a:r>
            <a:r>
              <a:rPr lang="zh-CN" altLang="en-US" dirty="0"/>
              <a:t>较劣，以一定概率接受</a:t>
            </a:r>
            <a:r>
              <a:rPr lang="en-US" altLang="zh-CN" dirty="0"/>
              <a:t>3;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比</a:t>
            </a:r>
            <a:r>
              <a:rPr lang="en-US" altLang="zh-CN" dirty="0"/>
              <a:t>3</a:t>
            </a:r>
            <a:r>
              <a:rPr lang="zh-CN" altLang="en-US" dirty="0"/>
              <a:t>更优，且比</a:t>
            </a:r>
            <a:r>
              <a:rPr lang="en-US" altLang="zh-CN" dirty="0"/>
              <a:t>2</a:t>
            </a:r>
            <a:r>
              <a:rPr lang="zh-CN" altLang="en-US" dirty="0"/>
              <a:t>更优，跳转</a:t>
            </a:r>
            <a:r>
              <a:rPr lang="en-US" altLang="zh-CN" dirty="0"/>
              <a:t>4;</a:t>
            </a:r>
          </a:p>
          <a:p>
            <a:r>
              <a:rPr lang="en-US" altLang="zh-CN" dirty="0"/>
              <a:t>…</a:t>
            </a:r>
          </a:p>
          <a:p>
            <a:r>
              <a:rPr lang="zh-CN" altLang="en-US" dirty="0"/>
              <a:t>最终搜索到全局最优</a:t>
            </a:r>
            <a:r>
              <a:rPr lang="en-US" altLang="zh-CN" dirty="0"/>
              <a:t>4</a:t>
            </a:r>
            <a:r>
              <a:rPr lang="zh-CN" altLang="en-US" dirty="0"/>
              <a:t>，算法结束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3E15439-FA67-4239-883D-8391007C1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576702"/>
            <a:ext cx="4754562" cy="3441321"/>
          </a:xfrm>
        </p:spPr>
      </p:pic>
    </p:spTree>
    <p:extLst>
      <p:ext uri="{BB962C8B-B14F-4D97-AF65-F5344CB8AC3E}">
        <p14:creationId xmlns:p14="http://schemas.microsoft.com/office/powerpoint/2010/main" val="210110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635</Words>
  <Application>Microsoft Office PowerPoint</Application>
  <PresentationFormat>宽屏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华文仿宋</vt:lpstr>
      <vt:lpstr>Cambria Math</vt:lpstr>
      <vt:lpstr>Consolas</vt:lpstr>
      <vt:lpstr>Tw Cen MT</vt:lpstr>
      <vt:lpstr>Tw Cen MT Condensed</vt:lpstr>
      <vt:lpstr>Wingdings 3</vt:lpstr>
      <vt:lpstr>积分</vt:lpstr>
      <vt:lpstr>模拟退火</vt:lpstr>
      <vt:lpstr>看热闹QAQ</vt:lpstr>
      <vt:lpstr>算法</vt:lpstr>
      <vt:lpstr>爬山算法</vt:lpstr>
      <vt:lpstr>爬山算法</vt:lpstr>
      <vt:lpstr>模拟退火</vt:lpstr>
      <vt:lpstr>物理背景</vt:lpstr>
      <vt:lpstr>数学预备</vt:lpstr>
      <vt:lpstr>模拟退火</vt:lpstr>
      <vt:lpstr>伪代码</vt:lpstr>
      <vt:lpstr>说明</vt:lpstr>
      <vt:lpstr>[JSOI2004]平衡点/吊打xxx</vt:lpstr>
      <vt:lpstr>[JSOI2004]平衡点/吊打xxx</vt:lpstr>
      <vt:lpstr>[JSOI2004]平衡点/吊打xxx</vt:lpstr>
      <vt:lpstr>[JSOI2004]平衡点/吊打xxx</vt:lpstr>
      <vt:lpstr>完了QAQ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模拟退火</dc:title>
  <dc:creator>孙 睿</dc:creator>
  <cp:lastModifiedBy>孙 睿</cp:lastModifiedBy>
  <cp:revision>9</cp:revision>
  <dcterms:created xsi:type="dcterms:W3CDTF">2018-08-18T01:36:06Z</dcterms:created>
  <dcterms:modified xsi:type="dcterms:W3CDTF">2018-08-21T08:51:47Z</dcterms:modified>
</cp:coreProperties>
</file>