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4" autoAdjust="0"/>
    <p:restoredTop sz="95507"/>
  </p:normalViewPr>
  <p:slideViewPr>
    <p:cSldViewPr>
      <p:cViewPr varScale="1">
        <p:scale>
          <a:sx n="100" d="100"/>
          <a:sy n="100" d="100"/>
        </p:scale>
        <p:origin x="155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TW"/>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TW"/>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FC6BF8C-D0B3-461B-AEFA-32CE4DB70105}"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0" descr="blue-logo"/>
          <p:cNvPicPr>
            <a:picLocks noChangeAspect="1" noChangeArrowheads="1"/>
          </p:cNvPicPr>
          <p:nvPr/>
        </p:nvPicPr>
        <p:blipFill>
          <a:blip r:embed="rId2"/>
          <a:srcRect/>
          <a:stretch>
            <a:fillRect/>
          </a:stretch>
        </p:blipFill>
        <p:spPr bwMode="auto">
          <a:xfrm>
            <a:off x="8280400" y="684213"/>
            <a:ext cx="587375" cy="238125"/>
          </a:xfrm>
          <a:prstGeom prst="rect">
            <a:avLst/>
          </a:prstGeom>
          <a:noFill/>
          <a:ln w="9525">
            <a:noFill/>
            <a:miter lim="800000"/>
            <a:headEnd/>
            <a:tailEnd/>
          </a:ln>
        </p:spPr>
      </p:pic>
      <p:sp>
        <p:nvSpPr>
          <p:cNvPr id="4" name="Line 3"/>
          <p:cNvSpPr>
            <a:spLocks noChangeShapeType="1"/>
          </p:cNvSpPr>
          <p:nvPr/>
        </p:nvSpPr>
        <p:spPr bwMode="auto">
          <a:xfrm flipV="1">
            <a:off x="274638" y="1050925"/>
            <a:ext cx="8594725" cy="0"/>
          </a:xfrm>
          <a:prstGeom prst="line">
            <a:avLst/>
          </a:prstGeom>
          <a:noFill/>
          <a:ln w="9525">
            <a:solidFill>
              <a:schemeClr val="tx1"/>
            </a:solidFill>
            <a:round/>
            <a:headEnd/>
            <a:tailEnd/>
          </a:ln>
        </p:spPr>
        <p:txBody>
          <a:bodyPr/>
          <a:lstStyle/>
          <a:p>
            <a:endParaRPr lang="zh-CN" altLang="en-US"/>
          </a:p>
        </p:txBody>
      </p:sp>
      <p:sp>
        <p:nvSpPr>
          <p:cNvPr id="5" name="Rectangle 6"/>
          <p:cNvSpPr>
            <a:spLocks noChangeArrowheads="1"/>
          </p:cNvSpPr>
          <p:nvPr/>
        </p:nvSpPr>
        <p:spPr bwMode="black">
          <a:xfrm>
            <a:off x="182563" y="6462713"/>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zh-TW" sz="800">
                <a:ea typeface="PMingLiU" pitchFamily="18" charset="-120"/>
              </a:rPr>
              <a:t>© 2014 IBM Corporation</a:t>
            </a:r>
            <a:endParaRPr lang="en-US" altLang="zh-TW">
              <a:ea typeface="PMingLiU" pitchFamily="18" charset="-120"/>
            </a:endParaRPr>
          </a:p>
        </p:txBody>
      </p:sp>
      <p:sp>
        <p:nvSpPr>
          <p:cNvPr id="6" name="Text Box 6"/>
          <p:cNvSpPr txBox="1">
            <a:spLocks noChangeArrowheads="1"/>
          </p:cNvSpPr>
          <p:nvPr userDrawn="1"/>
        </p:nvSpPr>
        <p:spPr bwMode="auto">
          <a:xfrm>
            <a:off x="142875" y="790575"/>
            <a:ext cx="2009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zh-TW" sz="1000">
                <a:ea typeface="PMingLiU" pitchFamily="18" charset="-120"/>
              </a:rPr>
              <a:t>Client Growth Strategic Planning</a:t>
            </a:r>
          </a:p>
        </p:txBody>
      </p:sp>
      <p:pic>
        <p:nvPicPr>
          <p:cNvPr id="7" name="Picture 7" descr="CGSP_LOGO_11"/>
          <p:cNvPicPr>
            <a:picLocks noChangeAspect="1" noChangeArrowheads="1"/>
          </p:cNvPicPr>
          <p:nvPr userDrawn="1"/>
        </p:nvPicPr>
        <p:blipFill>
          <a:blip r:embed="rId3"/>
          <a:srcRect/>
          <a:stretch>
            <a:fillRect/>
          </a:stretch>
        </p:blipFill>
        <p:spPr bwMode="auto">
          <a:xfrm>
            <a:off x="4876800" y="3733800"/>
            <a:ext cx="4078288" cy="2986088"/>
          </a:xfrm>
          <a:prstGeom prst="rect">
            <a:avLst/>
          </a:prstGeom>
          <a:noFill/>
          <a:ln w="9525">
            <a:noFill/>
            <a:miter lim="800000"/>
            <a:headEnd/>
            <a:tailEnd/>
          </a:ln>
        </p:spPr>
      </p:pic>
      <p:sp>
        <p:nvSpPr>
          <p:cNvPr id="5124" name="Rectangle 4"/>
          <p:cNvSpPr>
            <a:spLocks noGrp="1" noChangeArrowheads="1"/>
          </p:cNvSpPr>
          <p:nvPr>
            <p:ph type="ctrTitle"/>
          </p:nvPr>
        </p:nvSpPr>
        <p:spPr>
          <a:xfrm>
            <a:off x="139700" y="1235075"/>
            <a:ext cx="6900863" cy="2193925"/>
          </a:xfrm>
        </p:spPr>
        <p:txBody>
          <a:bodyPr anchor="b"/>
          <a:lstStyle>
            <a:lvl1pPr>
              <a:defRPr sz="3500">
                <a:solidFill>
                  <a:schemeClr val="tx1"/>
                </a:solidFill>
              </a:defRPr>
            </a:lvl1pPr>
          </a:lstStyle>
          <a:p>
            <a:pPr lvl="0"/>
            <a:r>
              <a:rPr lang="en-US" altLang="zh-TW"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fld id="{7C7CE195-D1E9-4B74-8490-D8680A3D6805}" type="slidenum">
              <a:rPr lang="en-US" altLang="zh-TW"/>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fld id="{68E6E3F3-A750-4AF3-88FA-E7092E149087}" type="slidenum">
              <a:rPr lang="en-US" altLang="zh-TW"/>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EAA2FCAC-B0FC-4561-97A2-3A4896B6BEB0}" type="datetimeFigureOut">
              <a:rPr lang="en-US" smtClean="0"/>
              <a:t>12/29/18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a:prstGeom prst="rect">
            <a:avLst/>
          </a:prstGeo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955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fld id="{7A08E588-8AE3-4C95-8726-F451A746566A}" type="slidenum">
              <a:rPr lang="en-US" altLang="zh-TW"/>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3C7B2EB-8119-4489-AC38-1A03F751B216}" type="slidenum">
              <a:rPr lang="en-US" altLang="zh-TW"/>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Rectangle 6"/>
          <p:cNvSpPr>
            <a:spLocks noGrp="1" noChangeArrowheads="1"/>
          </p:cNvSpPr>
          <p:nvPr>
            <p:ph type="sldNum" sz="quarter" idx="10"/>
          </p:nvPr>
        </p:nvSpPr>
        <p:spPr>
          <a:ln/>
        </p:spPr>
        <p:txBody>
          <a:bodyPr/>
          <a:lstStyle>
            <a:lvl1pPr>
              <a:defRPr/>
            </a:lvl1pPr>
          </a:lstStyle>
          <a:p>
            <a:fld id="{C5506E64-AF1D-4AE6-B090-157A4E49A515}" type="slidenum">
              <a:rPr lang="en-US" altLang="zh-TW"/>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6"/>
          <p:cNvSpPr>
            <a:spLocks noGrp="1" noChangeArrowheads="1"/>
          </p:cNvSpPr>
          <p:nvPr>
            <p:ph type="sldNum" sz="quarter" idx="10"/>
          </p:nvPr>
        </p:nvSpPr>
        <p:spPr>
          <a:ln/>
        </p:spPr>
        <p:txBody>
          <a:bodyPr/>
          <a:lstStyle>
            <a:lvl1pPr>
              <a:defRPr/>
            </a:lvl1pPr>
          </a:lstStyle>
          <a:p>
            <a:fld id="{D1B002C7-D526-4A15-A36A-367F4D88E458}" type="slidenum">
              <a:rPr lang="en-US" altLang="zh-TW"/>
              <a:pPr/>
              <a:t>‹#›</a:t>
            </a:fld>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Rectangle 6"/>
          <p:cNvSpPr>
            <a:spLocks noGrp="1" noChangeArrowheads="1"/>
          </p:cNvSpPr>
          <p:nvPr>
            <p:ph type="sldNum" sz="quarter" idx="10"/>
          </p:nvPr>
        </p:nvSpPr>
        <p:spPr>
          <a:ln/>
        </p:spPr>
        <p:txBody>
          <a:bodyPr/>
          <a:lstStyle>
            <a:lvl1pPr>
              <a:defRPr/>
            </a:lvl1pPr>
          </a:lstStyle>
          <a:p>
            <a:fld id="{3DC7EF72-5B16-442A-9F7E-D266B2C75A60}" type="slidenum">
              <a:rPr lang="en-US" altLang="zh-TW"/>
              <a:pPr/>
              <a:t>‹#›</a:t>
            </a:fld>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75C0A5DC-5AA0-4069-A0F2-C5A49FCB3B0A}" type="slidenum">
              <a:rPr lang="en-US" altLang="zh-TW"/>
              <a:pPr/>
              <a:t>‹#›</a:t>
            </a:fld>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613C89E2-86B8-4146-A18E-C6AF1A40532B}" type="slidenum">
              <a:rPr lang="en-US" altLang="zh-TW"/>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10BF898-4FAC-4B1C-9762-5F87E2FF6541}" type="slidenum">
              <a:rPr lang="en-US" altLang="zh-TW"/>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8"/>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lue-logo"/>
          <p:cNvPicPr>
            <a:picLocks noChangeAspect="1" noChangeArrowheads="1"/>
          </p:cNvPicPr>
          <p:nvPr/>
        </p:nvPicPr>
        <p:blipFill>
          <a:blip r:embed="rId14"/>
          <a:srcRect/>
          <a:stretch>
            <a:fillRect/>
          </a:stretch>
        </p:blipFill>
        <p:spPr bwMode="auto">
          <a:xfrm>
            <a:off x="8280400" y="227013"/>
            <a:ext cx="587375" cy="23812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182563" y="1874838"/>
            <a:ext cx="8686800" cy="4479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p:txBody>
      </p:sp>
      <p:sp>
        <p:nvSpPr>
          <p:cNvPr id="1028" name="Line 4"/>
          <p:cNvSpPr>
            <a:spLocks noChangeShapeType="1"/>
          </p:cNvSpPr>
          <p:nvPr/>
        </p:nvSpPr>
        <p:spPr bwMode="auto">
          <a:xfrm flipV="1">
            <a:off x="274638" y="549275"/>
            <a:ext cx="8594725" cy="0"/>
          </a:xfrm>
          <a:prstGeom prst="line">
            <a:avLst/>
          </a:prstGeom>
          <a:noFill/>
          <a:ln w="9525">
            <a:solidFill>
              <a:schemeClr val="tx1"/>
            </a:solidFill>
            <a:round/>
            <a:headEnd/>
            <a:tailEnd/>
          </a:ln>
        </p:spPr>
        <p:txBody>
          <a:bodyPr/>
          <a:lstStyle/>
          <a:p>
            <a:endParaRPr lang="zh-CN" altLang="en-US"/>
          </a:p>
        </p:txBody>
      </p:sp>
      <p:sp>
        <p:nvSpPr>
          <p:cNvPr id="1029"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altLang="zh-TW" sz="800" dirty="0">
                <a:ea typeface="PMingLiU" pitchFamily="18" charset="-120"/>
              </a:rPr>
              <a:t>© 2019 IBM Corporation</a:t>
            </a:r>
            <a:endParaRPr lang="en-US" altLang="zh-TW" dirty="0">
              <a:ea typeface="PMingLiU" pitchFamily="18" charset="-120"/>
            </a:endParaRPr>
          </a:p>
        </p:txBody>
      </p:sp>
      <p:sp>
        <p:nvSpPr>
          <p:cNvPr id="4102" name="Rectangle 6"/>
          <p:cNvSpPr>
            <a:spLocks noGrp="1" noChangeArrowheads="1"/>
          </p:cNvSpPr>
          <p:nvPr>
            <p:ph type="sldNum" sz="quarter" idx="4"/>
          </p:nvPr>
        </p:nvSpPr>
        <p:spPr bwMode="black">
          <a:xfrm>
            <a:off x="182563" y="6537325"/>
            <a:ext cx="366712"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eaLnBrk="1" hangingPunct="1">
              <a:defRPr sz="800">
                <a:ea typeface="PMingLiU" pitchFamily="18" charset="-120"/>
              </a:defRPr>
            </a:lvl1pPr>
          </a:lstStyle>
          <a:p>
            <a:fld id="{66950724-C296-430E-AAC2-7A71C0BB6F6B}" type="slidenum">
              <a:rPr lang="en-US" altLang="zh-TW"/>
              <a:pPr/>
              <a:t>‹#›</a:t>
            </a:fld>
            <a:endParaRPr lang="en-US" altLang="zh-TW"/>
          </a:p>
        </p:txBody>
      </p:sp>
      <p:sp>
        <p:nvSpPr>
          <p:cNvPr id="4103" name="Rectangle 7"/>
          <p:cNvSpPr>
            <a:spLocks noGrp="1" noChangeArrowheads="1"/>
          </p:cNvSpPr>
          <p:nvPr>
            <p:ph type="ftr" sz="quarter" idx="3"/>
          </p:nvPr>
        </p:nvSpPr>
        <p:spPr bwMode="auto">
          <a:xfrm>
            <a:off x="1554163" y="6537325"/>
            <a:ext cx="5943600"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eaLnBrk="1" hangingPunct="1">
              <a:defRPr sz="800">
                <a:latin typeface="Arial" pitchFamily="34" charset="0"/>
                <a:ea typeface="PMingLiU" pitchFamily="18" charset="-120"/>
                <a:cs typeface="Arial" pitchFamily="34" charset="0"/>
              </a:defRPr>
            </a:lvl1pPr>
          </a:lstStyle>
          <a:p>
            <a:pPr>
              <a:defRPr/>
            </a:pPr>
            <a:endParaRPr lang="en-US" altLang="zh-TW"/>
          </a:p>
        </p:txBody>
      </p:sp>
      <p:sp>
        <p:nvSpPr>
          <p:cNvPr id="4104" name="Rectangle 8"/>
          <p:cNvSpPr>
            <a:spLocks noGrp="1" noChangeArrowheads="1"/>
          </p:cNvSpPr>
          <p:nvPr>
            <p:ph type="dt" sz="half" idx="2"/>
          </p:nvPr>
        </p:nvSpPr>
        <p:spPr bwMode="auto">
          <a:xfrm>
            <a:off x="549275" y="6537325"/>
            <a:ext cx="1004888"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eaLnBrk="1" hangingPunct="1">
              <a:defRPr sz="800">
                <a:latin typeface="Arial" pitchFamily="34" charset="0"/>
                <a:ea typeface="PMingLiU" pitchFamily="18" charset="-120"/>
                <a:cs typeface="Arial" pitchFamily="34" charset="0"/>
              </a:defRPr>
            </a:lvl1pPr>
          </a:lstStyle>
          <a:p>
            <a:pPr>
              <a:defRPr/>
            </a:pPr>
            <a:endParaRPr lang="en-US" altLang="zh-TW"/>
          </a:p>
        </p:txBody>
      </p:sp>
      <p:sp>
        <p:nvSpPr>
          <p:cNvPr id="1033" name="Rectangle 9"/>
          <p:cNvSpPr>
            <a:spLocks noGrp="1" noChangeArrowheads="1"/>
          </p:cNvSpPr>
          <p:nvPr>
            <p:ph type="title"/>
          </p:nvPr>
        </p:nvSpPr>
        <p:spPr bwMode="auto">
          <a:xfrm>
            <a:off x="182563" y="593725"/>
            <a:ext cx="8686800"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title style</a:t>
            </a:r>
          </a:p>
        </p:txBody>
      </p:sp>
    </p:spTree>
  </p:cSld>
  <p:clrMap bg1="lt1" tx1="dk1" bg2="lt2" tx2="dk2" accent1="accent1" accent2="accent2" accent3="accent3" accent4="accent4" accent5="accent5" accent6="accent6" hlink="hlink" folHlink="folHlink"/>
  <p:sldLayoutIdLst>
    <p:sldLayoutId id="2147483804"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5" r:id="rId12"/>
  </p:sldLayoutIdLst>
  <p:hf hdr="0" ftr="0" dt="0"/>
  <p:txStyles>
    <p:titleStyle>
      <a:lvl1pPr algn="l" rtl="0" eaLnBrk="0" fontAlgn="base" hangingPunct="0">
        <a:lnSpc>
          <a:spcPct val="90000"/>
        </a:lnSpc>
        <a:spcBef>
          <a:spcPct val="0"/>
        </a:spcBef>
        <a:spcAft>
          <a:spcPct val="0"/>
        </a:spcAft>
        <a:defRPr sz="2200">
          <a:solidFill>
            <a:schemeClr val="tx2"/>
          </a:solidFill>
          <a:latin typeface="+mj-lt"/>
          <a:ea typeface="Arial" charset="0"/>
          <a:cs typeface="+mj-cs"/>
        </a:defRPr>
      </a:lvl1pPr>
      <a:lvl2pPr algn="l" rtl="0" eaLnBrk="0" fontAlgn="base" hangingPunct="0">
        <a:lnSpc>
          <a:spcPct val="90000"/>
        </a:lnSpc>
        <a:spcBef>
          <a:spcPct val="0"/>
        </a:spcBef>
        <a:spcAft>
          <a:spcPct val="0"/>
        </a:spcAft>
        <a:defRPr sz="2200">
          <a:solidFill>
            <a:schemeClr val="tx2"/>
          </a:solidFill>
          <a:latin typeface="Arial" pitchFamily="34" charset="0"/>
          <a:ea typeface="Arial" charset="0"/>
          <a:cs typeface="Arial" pitchFamily="34" charset="0"/>
        </a:defRPr>
      </a:lvl2pPr>
      <a:lvl3pPr algn="l" rtl="0" eaLnBrk="0" fontAlgn="base" hangingPunct="0">
        <a:lnSpc>
          <a:spcPct val="90000"/>
        </a:lnSpc>
        <a:spcBef>
          <a:spcPct val="0"/>
        </a:spcBef>
        <a:spcAft>
          <a:spcPct val="0"/>
        </a:spcAft>
        <a:defRPr sz="2200">
          <a:solidFill>
            <a:schemeClr val="tx2"/>
          </a:solidFill>
          <a:latin typeface="Arial" pitchFamily="34" charset="0"/>
          <a:ea typeface="Arial" charset="0"/>
          <a:cs typeface="Arial" pitchFamily="34" charset="0"/>
        </a:defRPr>
      </a:lvl3pPr>
      <a:lvl4pPr algn="l" rtl="0" eaLnBrk="0" fontAlgn="base" hangingPunct="0">
        <a:lnSpc>
          <a:spcPct val="90000"/>
        </a:lnSpc>
        <a:spcBef>
          <a:spcPct val="0"/>
        </a:spcBef>
        <a:spcAft>
          <a:spcPct val="0"/>
        </a:spcAft>
        <a:defRPr sz="2200">
          <a:solidFill>
            <a:schemeClr val="tx2"/>
          </a:solidFill>
          <a:latin typeface="Arial" pitchFamily="34" charset="0"/>
          <a:ea typeface="Arial" charset="0"/>
          <a:cs typeface="Arial" pitchFamily="34" charset="0"/>
        </a:defRPr>
      </a:lvl4pPr>
      <a:lvl5pPr algn="l" rtl="0" eaLnBrk="0" fontAlgn="base" hangingPunct="0">
        <a:lnSpc>
          <a:spcPct val="90000"/>
        </a:lnSpc>
        <a:spcBef>
          <a:spcPct val="0"/>
        </a:spcBef>
        <a:spcAft>
          <a:spcPct val="0"/>
        </a:spcAft>
        <a:defRPr sz="2200">
          <a:solidFill>
            <a:schemeClr val="tx2"/>
          </a:solidFill>
          <a:latin typeface="Arial" pitchFamily="34" charset="0"/>
          <a:ea typeface="Arial" charset="0"/>
          <a:cs typeface="Arial" pitchFamily="34" charset="0"/>
        </a:defRPr>
      </a:lvl5pPr>
      <a:lvl6pPr marL="457200" algn="l" rtl="0" fontAlgn="base">
        <a:lnSpc>
          <a:spcPct val="90000"/>
        </a:lnSpc>
        <a:spcBef>
          <a:spcPct val="0"/>
        </a:spcBef>
        <a:spcAft>
          <a:spcPct val="0"/>
        </a:spcAft>
        <a:defRPr sz="2200">
          <a:solidFill>
            <a:schemeClr val="tx2"/>
          </a:solidFill>
          <a:latin typeface="Arial" pitchFamily="34" charset="0"/>
          <a:cs typeface="Arial" pitchFamily="34" charset="0"/>
        </a:defRPr>
      </a:lvl6pPr>
      <a:lvl7pPr marL="914400" algn="l" rtl="0" fontAlgn="base">
        <a:lnSpc>
          <a:spcPct val="90000"/>
        </a:lnSpc>
        <a:spcBef>
          <a:spcPct val="0"/>
        </a:spcBef>
        <a:spcAft>
          <a:spcPct val="0"/>
        </a:spcAft>
        <a:defRPr sz="2200">
          <a:solidFill>
            <a:schemeClr val="tx2"/>
          </a:solidFill>
          <a:latin typeface="Arial" pitchFamily="34" charset="0"/>
          <a:cs typeface="Arial" pitchFamily="34" charset="0"/>
        </a:defRPr>
      </a:lvl7pPr>
      <a:lvl8pPr marL="1371600" algn="l" rtl="0" fontAlgn="base">
        <a:lnSpc>
          <a:spcPct val="90000"/>
        </a:lnSpc>
        <a:spcBef>
          <a:spcPct val="0"/>
        </a:spcBef>
        <a:spcAft>
          <a:spcPct val="0"/>
        </a:spcAft>
        <a:defRPr sz="2200">
          <a:solidFill>
            <a:schemeClr val="tx2"/>
          </a:solidFill>
          <a:latin typeface="Arial" pitchFamily="34" charset="0"/>
          <a:cs typeface="Arial" pitchFamily="34" charset="0"/>
        </a:defRPr>
      </a:lvl8pPr>
      <a:lvl9pPr marL="1828800" algn="l" rtl="0" fontAlgn="base">
        <a:lnSpc>
          <a:spcPct val="90000"/>
        </a:lnSpc>
        <a:spcBef>
          <a:spcPct val="0"/>
        </a:spcBef>
        <a:spcAft>
          <a:spcPct val="0"/>
        </a:spcAft>
        <a:defRPr sz="2200">
          <a:solidFill>
            <a:schemeClr val="tx2"/>
          </a:solidFill>
          <a:latin typeface="Arial" pitchFamily="34" charset="0"/>
          <a:cs typeface="Arial" pitchFamily="34"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Arial" charset="0"/>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tx1"/>
          </a:solidFill>
          <a:latin typeface="+mn-lt"/>
          <a:ea typeface="Arial" charset="0"/>
          <a:cs typeface="+mn-cs"/>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Arial" charset="0"/>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Arial" charset="0"/>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Arial" charset="0"/>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kunalchoudhari14/Coursera_Capstone/blob/master/Segmenting%20and%20Clustering%20Neighborhoods%20in%20Toronto.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53349" cy="2948581"/>
          </a:xfrm>
        </p:spPr>
        <p:txBody>
          <a:bodyPr>
            <a:normAutofit/>
          </a:bodyPr>
          <a:lstStyle/>
          <a:p>
            <a:pPr algn="just"/>
            <a:br>
              <a:rPr lang="en-US" altLang="zh-CN" dirty="0"/>
            </a:br>
            <a:r>
              <a:rPr lang="en-US" altLang="zh-CN" b="1" dirty="0"/>
              <a:t>The Battle of Neighborhoods </a:t>
            </a:r>
            <a:r>
              <a:rPr lang="en-US" sz="1800"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41300" y="206540"/>
            <a:ext cx="6686549" cy="644360"/>
          </a:xfrm>
        </p:spPr>
        <p:txBody>
          <a:bodyPr>
            <a:normAutofit/>
          </a:bodyPr>
          <a:lstStyle/>
          <a:p>
            <a:r>
              <a:rPr lang="it-IT" dirty="0"/>
              <a:t>IBM Data Science Professional Certificate</a:t>
            </a:r>
          </a:p>
          <a:p>
            <a:endParaRPr lang="it-IT" dirty="0"/>
          </a:p>
          <a:p>
            <a:endParaRPr lang="it-IT" dirty="0"/>
          </a:p>
        </p:txBody>
      </p:sp>
      <p:sp>
        <p:nvSpPr>
          <p:cNvPr id="4" name="Subtitle 2">
            <a:extLst>
              <a:ext uri="{FF2B5EF4-FFF2-40B4-BE49-F238E27FC236}">
                <a16:creationId xmlns:a16="http://schemas.microsoft.com/office/drawing/2014/main" id="{2D787C80-ADE1-D640-9600-E918A590B3E4}"/>
              </a:ext>
            </a:extLst>
          </p:cNvPr>
          <p:cNvSpPr txBox="1">
            <a:spLocks/>
          </p:cNvSpPr>
          <p:nvPr/>
        </p:nvSpPr>
        <p:spPr bwMode="auto">
          <a:xfrm>
            <a:off x="838200" y="4419600"/>
            <a:ext cx="6686549" cy="644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0" indent="0" algn="l" rtl="0" eaLnBrk="0" fontAlgn="base" hangingPunct="0">
              <a:spcBef>
                <a:spcPct val="50000"/>
              </a:spcBef>
              <a:spcAft>
                <a:spcPct val="0"/>
              </a:spcAft>
              <a:buClr>
                <a:schemeClr val="tx1"/>
              </a:buClr>
              <a:buFont typeface="Wingdings" pitchFamily="2" charset="2"/>
              <a:buNone/>
              <a:defRPr sz="1600">
                <a:solidFill>
                  <a:schemeClr val="tx1">
                    <a:lumMod val="65000"/>
                    <a:lumOff val="35000"/>
                  </a:schemeClr>
                </a:solidFill>
                <a:latin typeface="+mn-lt"/>
                <a:ea typeface="Arial" charset="0"/>
                <a:cs typeface="+mn-cs"/>
              </a:defRPr>
            </a:lvl1pPr>
            <a:lvl2pPr marL="342900" indent="0" algn="ctr" rtl="0" eaLnBrk="0" fontAlgn="base" hangingPunct="0">
              <a:spcBef>
                <a:spcPct val="0"/>
              </a:spcBef>
              <a:spcAft>
                <a:spcPct val="0"/>
              </a:spcAft>
              <a:buClr>
                <a:schemeClr val="tx1"/>
              </a:buClr>
              <a:buFont typeface="Arial" charset="0"/>
              <a:buNone/>
              <a:defRPr sz="1600">
                <a:solidFill>
                  <a:schemeClr val="tx1">
                    <a:tint val="75000"/>
                  </a:schemeClr>
                </a:solidFill>
                <a:latin typeface="+mn-lt"/>
                <a:ea typeface="Arial" charset="0"/>
                <a:cs typeface="+mn-cs"/>
              </a:defRPr>
            </a:lvl2pPr>
            <a:lvl3pPr marL="685800" indent="0" algn="ctr" rtl="0" eaLnBrk="0" fontAlgn="base" hangingPunct="0">
              <a:spcBef>
                <a:spcPct val="0"/>
              </a:spcBef>
              <a:spcAft>
                <a:spcPct val="0"/>
              </a:spcAft>
              <a:buClr>
                <a:schemeClr val="tx1"/>
              </a:buClr>
              <a:buNone/>
              <a:defRPr sz="1600">
                <a:solidFill>
                  <a:schemeClr val="tx1">
                    <a:tint val="75000"/>
                  </a:schemeClr>
                </a:solidFill>
                <a:latin typeface="+mn-lt"/>
                <a:ea typeface="Arial" charset="0"/>
                <a:cs typeface="+mn-cs"/>
              </a:defRPr>
            </a:lvl3pPr>
            <a:lvl4pPr marL="1028700" indent="0" algn="ctr" rtl="0" eaLnBrk="0" fontAlgn="base" hangingPunct="0">
              <a:spcBef>
                <a:spcPct val="20000"/>
              </a:spcBef>
              <a:spcAft>
                <a:spcPct val="0"/>
              </a:spcAft>
              <a:buClr>
                <a:schemeClr val="bg1"/>
              </a:buClr>
              <a:buNone/>
              <a:defRPr sz="1600">
                <a:solidFill>
                  <a:schemeClr val="tx1">
                    <a:tint val="75000"/>
                  </a:schemeClr>
                </a:solidFill>
                <a:latin typeface="+mn-lt"/>
                <a:ea typeface="Arial" charset="0"/>
                <a:cs typeface="+mn-cs"/>
              </a:defRPr>
            </a:lvl4pPr>
            <a:lvl5pPr marL="1371600" indent="0" algn="ctr" rtl="0" eaLnBrk="0" fontAlgn="base" hangingPunct="0">
              <a:spcBef>
                <a:spcPct val="20000"/>
              </a:spcBef>
              <a:spcAft>
                <a:spcPct val="0"/>
              </a:spcAft>
              <a:buClr>
                <a:schemeClr val="bg1"/>
              </a:buClr>
              <a:buNone/>
              <a:defRPr sz="1600">
                <a:solidFill>
                  <a:schemeClr val="tx1">
                    <a:tint val="75000"/>
                  </a:schemeClr>
                </a:solidFill>
                <a:latin typeface="+mn-lt"/>
                <a:ea typeface="Arial" charset="0"/>
                <a:cs typeface="+mn-cs"/>
              </a:defRPr>
            </a:lvl5pPr>
            <a:lvl6pPr marL="1714500" indent="0" algn="ctr" rtl="0" fontAlgn="base">
              <a:spcBef>
                <a:spcPct val="20000"/>
              </a:spcBef>
              <a:spcAft>
                <a:spcPct val="0"/>
              </a:spcAft>
              <a:buClr>
                <a:schemeClr val="bg1"/>
              </a:buClr>
              <a:buNone/>
              <a:defRPr sz="1600">
                <a:solidFill>
                  <a:schemeClr val="tx1">
                    <a:tint val="75000"/>
                  </a:schemeClr>
                </a:solidFill>
                <a:latin typeface="+mn-lt"/>
                <a:cs typeface="+mn-cs"/>
              </a:defRPr>
            </a:lvl6pPr>
            <a:lvl7pPr marL="2057400" indent="0" algn="ctr" rtl="0" fontAlgn="base">
              <a:spcBef>
                <a:spcPct val="20000"/>
              </a:spcBef>
              <a:spcAft>
                <a:spcPct val="0"/>
              </a:spcAft>
              <a:buClr>
                <a:schemeClr val="bg1"/>
              </a:buClr>
              <a:buNone/>
              <a:defRPr sz="1600">
                <a:solidFill>
                  <a:schemeClr val="tx1">
                    <a:tint val="75000"/>
                  </a:schemeClr>
                </a:solidFill>
                <a:latin typeface="+mn-lt"/>
                <a:cs typeface="+mn-cs"/>
              </a:defRPr>
            </a:lvl7pPr>
            <a:lvl8pPr marL="2400300" indent="0" algn="ctr" rtl="0" fontAlgn="base">
              <a:spcBef>
                <a:spcPct val="20000"/>
              </a:spcBef>
              <a:spcAft>
                <a:spcPct val="0"/>
              </a:spcAft>
              <a:buClr>
                <a:schemeClr val="bg1"/>
              </a:buClr>
              <a:buNone/>
              <a:defRPr sz="1600">
                <a:solidFill>
                  <a:schemeClr val="tx1">
                    <a:tint val="75000"/>
                  </a:schemeClr>
                </a:solidFill>
                <a:latin typeface="+mn-lt"/>
                <a:cs typeface="+mn-cs"/>
              </a:defRPr>
            </a:lvl8pPr>
            <a:lvl9pPr marL="2743200" indent="0" algn="ctr" rtl="0" fontAlgn="base">
              <a:spcBef>
                <a:spcPct val="20000"/>
              </a:spcBef>
              <a:spcAft>
                <a:spcPct val="0"/>
              </a:spcAft>
              <a:buClr>
                <a:schemeClr val="bg1"/>
              </a:buClr>
              <a:buNone/>
              <a:defRPr sz="1600">
                <a:solidFill>
                  <a:schemeClr val="tx1">
                    <a:tint val="75000"/>
                  </a:schemeClr>
                </a:solidFill>
                <a:latin typeface="+mn-lt"/>
                <a:cs typeface="+mn-cs"/>
              </a:defRPr>
            </a:lvl9pPr>
          </a:lstStyle>
          <a:p>
            <a:r>
              <a:rPr lang="en-US" altLang="zh-CN" dirty="0"/>
              <a:t>Applied Data Science Capstone</a:t>
            </a:r>
          </a:p>
          <a:p>
            <a:r>
              <a:rPr lang="en-US" kern="0" dirty="0"/>
              <a:t>Richard Sun</a:t>
            </a:r>
            <a:endParaRPr lang="it-IT" kern="0" dirty="0"/>
          </a:p>
          <a:p>
            <a:endParaRPr lang="it-IT" kern="0" dirty="0"/>
          </a:p>
        </p:txBody>
      </p:sp>
    </p:spTree>
    <p:extLst>
      <p:ext uri="{BB962C8B-B14F-4D97-AF65-F5344CB8AC3E}">
        <p14:creationId xmlns:p14="http://schemas.microsoft.com/office/powerpoint/2010/main" val="173367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Most Common Venues</a:t>
            </a:r>
          </a:p>
        </p:txBody>
      </p:sp>
      <p:pic>
        <p:nvPicPr>
          <p:cNvPr id="4" name="Picture 3"/>
          <p:cNvPicPr>
            <a:picLocks noChangeAspect="1"/>
          </p:cNvPicPr>
          <p:nvPr/>
        </p:nvPicPr>
        <p:blipFill>
          <a:blip r:embed="rId2"/>
          <a:stretch>
            <a:fillRect/>
          </a:stretch>
        </p:blipFill>
        <p:spPr>
          <a:xfrm>
            <a:off x="641866" y="2196436"/>
            <a:ext cx="8502134" cy="3804314"/>
          </a:xfrm>
          <a:prstGeom prst="rect">
            <a:avLst/>
          </a:prstGeom>
        </p:spPr>
      </p:pic>
    </p:spTree>
    <p:extLst>
      <p:ext uri="{BB962C8B-B14F-4D97-AF65-F5344CB8AC3E}">
        <p14:creationId xmlns:p14="http://schemas.microsoft.com/office/powerpoint/2010/main" val="63997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321139"/>
            <a:ext cx="7429499" cy="477807"/>
          </a:xfrm>
        </p:spPr>
        <p:txBody>
          <a:bodyPr>
            <a:normAutofit/>
          </a:bodyPr>
          <a:lstStyle/>
          <a:p>
            <a:r>
              <a:rPr lang="en-US" b="1" dirty="0"/>
              <a:t>Decision Making and Reporting Results</a:t>
            </a:r>
          </a:p>
        </p:txBody>
      </p:sp>
      <p:sp>
        <p:nvSpPr>
          <p:cNvPr id="3" name="Content Placeholder 2"/>
          <p:cNvSpPr>
            <a:spLocks noGrp="1"/>
          </p:cNvSpPr>
          <p:nvPr>
            <p:ph idx="1"/>
          </p:nvPr>
        </p:nvSpPr>
        <p:spPr>
          <a:xfrm>
            <a:off x="856059" y="1798946"/>
            <a:ext cx="7844389" cy="3401705"/>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384399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765661" y="2518759"/>
            <a:ext cx="8041556" cy="1664462"/>
          </a:xfrm>
          <a:prstGeom prst="rect">
            <a:avLst/>
          </a:prstGeom>
        </p:spPr>
      </p:pic>
    </p:spTree>
    <p:extLst>
      <p:ext uri="{BB962C8B-B14F-4D97-AF65-F5344CB8AC3E}">
        <p14:creationId xmlns:p14="http://schemas.microsoft.com/office/powerpoint/2010/main" val="102302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960" y="1310903"/>
            <a:ext cx="7429499" cy="477807"/>
          </a:xfrm>
        </p:spPr>
        <p:txBody>
          <a:bodyPr>
            <a:normAutofit/>
          </a:bodyPr>
          <a:lstStyle/>
          <a:p>
            <a:r>
              <a:rPr lang="en-US" b="1" dirty="0"/>
              <a:t>NEIGHBORHOOD MEDIAN HOUSING PRICES</a:t>
            </a:r>
            <a:endParaRPr lang="en-US" dirty="0"/>
          </a:p>
        </p:txBody>
      </p:sp>
      <p:pic>
        <p:nvPicPr>
          <p:cNvPr id="5" name="Picture 4"/>
          <p:cNvPicPr/>
          <p:nvPr/>
        </p:nvPicPr>
        <p:blipFill>
          <a:blip r:embed="rId2"/>
          <a:stretch>
            <a:fillRect/>
          </a:stretch>
        </p:blipFill>
        <p:spPr>
          <a:xfrm>
            <a:off x="1402308" y="1788710"/>
            <a:ext cx="6847765" cy="4212040"/>
          </a:xfrm>
          <a:prstGeom prst="rect">
            <a:avLst/>
          </a:prstGeom>
        </p:spPr>
      </p:pic>
    </p:spTree>
    <p:extLst>
      <p:ext uri="{BB962C8B-B14F-4D97-AF65-F5344CB8AC3E}">
        <p14:creationId xmlns:p14="http://schemas.microsoft.com/office/powerpoint/2010/main" val="27475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pic>
        <p:nvPicPr>
          <p:cNvPr id="4" name="Picture 3"/>
          <p:cNvPicPr/>
          <p:nvPr/>
        </p:nvPicPr>
        <p:blipFill>
          <a:blip r:embed="rId2"/>
          <a:stretch>
            <a:fillRect/>
          </a:stretch>
        </p:blipFill>
        <p:spPr>
          <a:xfrm>
            <a:off x="1108688" y="1805666"/>
            <a:ext cx="7837419" cy="4087608"/>
          </a:xfrm>
          <a:prstGeom prst="rect">
            <a:avLst/>
          </a:prstGeom>
        </p:spPr>
      </p:pic>
    </p:spTree>
    <p:extLst>
      <p:ext uri="{BB962C8B-B14F-4D97-AF65-F5344CB8AC3E}">
        <p14:creationId xmlns:p14="http://schemas.microsoft.com/office/powerpoint/2010/main" val="218231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430118" y="2286000"/>
            <a:ext cx="6686550" cy="2833217"/>
          </a:xfrm>
        </p:spPr>
        <p:txBody>
          <a:bodyPr/>
          <a:lstStyle/>
          <a:p>
            <a:pPr algn="just"/>
            <a:r>
              <a:rPr lang="en-US" sz="2400" dirty="0">
                <a:latin typeface="Tw Cen MT" panose="020B0602020104020603" pitchFamily="34" charset="0"/>
              </a:rPr>
              <a:t>In this project, through a k-means cluster algorithm we separate the neighborhood into 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251853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7142" y="2416506"/>
            <a:ext cx="4363356" cy="1183944"/>
          </a:xfrm>
        </p:spPr>
        <p:txBody>
          <a:bodyPr>
            <a:noAutofit/>
          </a:bodyPr>
          <a:lstStyle/>
          <a:p>
            <a:r>
              <a:rPr lang="en-US" sz="6000" b="1" dirty="0">
                <a:latin typeface="Tw Cen MT" panose="020B0602020104020603" pitchFamily="34" charset="0"/>
              </a:rPr>
              <a:t>THANKS</a:t>
            </a:r>
          </a:p>
        </p:txBody>
      </p:sp>
    </p:spTree>
    <p:extLst>
      <p:ext uri="{BB962C8B-B14F-4D97-AF65-F5344CB8AC3E}">
        <p14:creationId xmlns:p14="http://schemas.microsoft.com/office/powerpoint/2010/main" val="136048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00351"/>
            <a:ext cx="7513093" cy="4657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999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1321138"/>
            <a:ext cx="7429499" cy="569930"/>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856060" y="1891068"/>
            <a:ext cx="7429499" cy="3309583"/>
          </a:xfrm>
        </p:spPr>
        <p:txBody>
          <a:bodyPr>
            <a:normAutofit lnSpcReduction="10000"/>
          </a:bodyPr>
          <a:lstStyle/>
          <a:p>
            <a:pPr algn="just"/>
            <a:r>
              <a:rPr lang="en-US" sz="24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17637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208" y="1321140"/>
            <a:ext cx="7429499" cy="539222"/>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856060" y="1860362"/>
            <a:ext cx="7429499" cy="3910083"/>
          </a:xfrm>
        </p:spPr>
        <p:txBody>
          <a:bodyPr/>
          <a:lstStyle/>
          <a:p>
            <a:r>
              <a:rPr lang="en-US" sz="1800" b="1" dirty="0">
                <a:latin typeface="Tw Cen MT" panose="020B0602020104020603" pitchFamily="34" charset="0"/>
              </a:rPr>
              <a:t>Longitude and Latitude Data:</a:t>
            </a:r>
            <a:endParaRPr lang="en-US" sz="1800" dirty="0">
              <a:latin typeface="Tw Cen MT" panose="020B0602020104020603" pitchFamily="34" charset="0"/>
            </a:endParaRPr>
          </a:p>
          <a:p>
            <a:r>
              <a:rPr lang="en-US" sz="1800" dirty="0">
                <a:latin typeface="Tw Cen MT" panose="020B0602020104020603" pitchFamily="34" charset="0"/>
              </a:rPr>
              <a:t>We will need geo-locational information about that specific borough and the neighborhoods in that borough. It is "Scarborough" in Toronto. </a:t>
            </a:r>
          </a:p>
          <a:p>
            <a:r>
              <a:rPr lang="en-US" sz="1800" dirty="0">
                <a:latin typeface="Tw Cen MT" panose="020B0602020104020603" pitchFamily="34" charset="0"/>
              </a:rPr>
              <a:t>Dataset comprising latitude and longitude, </a:t>
            </a:r>
            <a:r>
              <a:rPr lang="en-US" sz="1800" dirty="0" err="1">
                <a:latin typeface="Tw Cen MT" panose="020B0602020104020603" pitchFamily="34" charset="0"/>
              </a:rPr>
              <a:t>zipcodes</a:t>
            </a:r>
            <a:r>
              <a:rPr lang="en-US" sz="1800" dirty="0">
                <a:latin typeface="Tw Cen MT" panose="020B0602020104020603" pitchFamily="34" charset="0"/>
              </a:rPr>
              <a:t> is already available through the previous notebook. The location of Scarborough would be filtered using the same:</a:t>
            </a:r>
          </a:p>
          <a:p>
            <a:pPr marL="0" indent="0">
              <a:buNone/>
            </a:pPr>
            <a:r>
              <a:rPr lang="en-US" b="1" dirty="0">
                <a:hlinkClick r:id="rId2"/>
              </a:rPr>
              <a:t>https://github.com/kunalchoudhari14/Coursera_Capstone/blob/master/Segmenting%20and%20Clustering%20Neighborhoods%20in%20Toronto.ipynb</a:t>
            </a: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3"/>
          <a:stretch>
            <a:fillRect/>
          </a:stretch>
        </p:blipFill>
        <p:spPr>
          <a:xfrm>
            <a:off x="2384100" y="4514613"/>
            <a:ext cx="4139022" cy="1486137"/>
          </a:xfrm>
          <a:prstGeom prst="rect">
            <a:avLst/>
          </a:prstGeom>
        </p:spPr>
      </p:pic>
    </p:spTree>
    <p:extLst>
      <p:ext uri="{BB962C8B-B14F-4D97-AF65-F5344CB8AC3E}">
        <p14:creationId xmlns:p14="http://schemas.microsoft.com/office/powerpoint/2010/main" val="227703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9170" y="1506211"/>
            <a:ext cx="7629382" cy="3629612"/>
          </a:xfrm>
          <a:prstGeom prst="rect">
            <a:avLst/>
          </a:prstGeom>
        </p:spPr>
      </p:pic>
    </p:spTree>
    <p:extLst>
      <p:ext uri="{BB962C8B-B14F-4D97-AF65-F5344CB8AC3E}">
        <p14:creationId xmlns:p14="http://schemas.microsoft.com/office/powerpoint/2010/main" val="34016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860" y="1321139"/>
            <a:ext cx="7429499" cy="477807"/>
          </a:xfrm>
        </p:spPr>
        <p:txBody>
          <a:bodyPr>
            <a:normAutofit/>
          </a:bodyPr>
          <a:lstStyle/>
          <a:p>
            <a:r>
              <a:rPr lang="en-US" b="1" dirty="0"/>
              <a:t>Foursquare API</a:t>
            </a:r>
            <a:endParaRPr lang="en-US" dirty="0"/>
          </a:p>
        </p:txBody>
      </p:sp>
      <p:sp>
        <p:nvSpPr>
          <p:cNvPr id="3" name="Content Placeholder 2"/>
          <p:cNvSpPr>
            <a:spLocks noGrp="1"/>
          </p:cNvSpPr>
          <p:nvPr>
            <p:ph idx="1"/>
          </p:nvPr>
        </p:nvSpPr>
        <p:spPr>
          <a:xfrm>
            <a:off x="815116" y="2157199"/>
            <a:ext cx="7844389" cy="3401705"/>
          </a:xfrm>
        </p:spPr>
        <p:txBody>
          <a:bodyPr>
            <a:normAutofit/>
          </a:bodyPr>
          <a:lstStyle/>
          <a:p>
            <a:pPr algn="just"/>
            <a:r>
              <a:rPr lang="en-US" sz="2400" dirty="0">
                <a:latin typeface="Tw Cen MT" panose="020B0602020104020603" pitchFamily="34" charset="0"/>
              </a:rPr>
              <a:t>Connecting to Foursquare and Retrieving Locational Data for Each Venue in Every Neighborhood</a:t>
            </a:r>
          </a:p>
          <a:p>
            <a:pPr marL="0" indent="0" algn="just">
              <a:buNone/>
            </a:pPr>
            <a:r>
              <a:rPr lang="en-US" sz="24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40729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406" y="1321139"/>
            <a:ext cx="7429499" cy="477807"/>
          </a:xfrm>
        </p:spPr>
        <p:txBody>
          <a:bodyPr>
            <a:normAutofit/>
          </a:bodyPr>
          <a:lstStyle/>
          <a:p>
            <a:r>
              <a:rPr lang="en-US" b="1" dirty="0"/>
              <a:t>Data Preprocessing</a:t>
            </a:r>
            <a:endParaRPr lang="en-US" dirty="0"/>
          </a:p>
        </p:txBody>
      </p:sp>
      <p:sp>
        <p:nvSpPr>
          <p:cNvPr id="3" name="Content Placeholder 2"/>
          <p:cNvSpPr>
            <a:spLocks noGrp="1"/>
          </p:cNvSpPr>
          <p:nvPr>
            <p:ph idx="1"/>
          </p:nvPr>
        </p:nvSpPr>
        <p:spPr>
          <a:xfrm>
            <a:off x="1050540" y="1983190"/>
            <a:ext cx="7844389" cy="3401705"/>
          </a:xfrm>
        </p:spPr>
        <p:txBody>
          <a:bodyPr>
            <a:noAutofit/>
          </a:bodyPr>
          <a:lstStyle/>
          <a:p>
            <a:pPr algn="just"/>
            <a:r>
              <a:rPr lang="en-US" sz="2100" dirty="0">
                <a:latin typeface="Tw Cen MT" panose="020B0602020104020603" pitchFamily="34" charset="0"/>
              </a:rPr>
              <a:t>Processing the Retrieved Data and Creating a </a:t>
            </a:r>
            <a:r>
              <a:rPr lang="en-US" sz="2100" dirty="0" err="1">
                <a:latin typeface="Tw Cen MT" panose="020B0602020104020603" pitchFamily="34" charset="0"/>
              </a:rPr>
              <a:t>DataFrome</a:t>
            </a:r>
            <a:r>
              <a:rPr lang="en-US" sz="2100" dirty="0">
                <a:latin typeface="Tw Cen MT" panose="020B0602020104020603" pitchFamily="34" charset="0"/>
              </a:rPr>
              <a:t> for All the Venues inside the Scarborough</a:t>
            </a:r>
          </a:p>
          <a:p>
            <a:pPr marL="0" indent="0" algn="just">
              <a:buNone/>
            </a:pPr>
            <a:r>
              <a:rPr lang="en-US" sz="21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91968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56" y="1321139"/>
            <a:ext cx="7429499" cy="477807"/>
          </a:xfrm>
        </p:spPr>
        <p:txBody>
          <a:bodyPr>
            <a:normAutofit/>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856059" y="1798946"/>
            <a:ext cx="7844389" cy="3401705"/>
          </a:xfrm>
        </p:spPr>
        <p:txBody>
          <a:bodyPr>
            <a:normAutofit/>
          </a:bodyPr>
          <a:lstStyle/>
          <a:p>
            <a:r>
              <a:rPr lang="en-US" sz="2100" dirty="0">
                <a:latin typeface="Tw Cen MT" panose="020B0602020104020603" pitchFamily="34" charset="0"/>
              </a:rPr>
              <a:t>Processing the Retrieved Data and Creating a </a:t>
            </a:r>
            <a:r>
              <a:rPr lang="en-US" sz="2100" dirty="0" err="1">
                <a:latin typeface="Tw Cen MT" panose="020B0602020104020603" pitchFamily="34" charset="0"/>
              </a:rPr>
              <a:t>DataFrome</a:t>
            </a:r>
            <a:r>
              <a:rPr lang="en-US" sz="21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558652" y="2696742"/>
            <a:ext cx="8239892" cy="2981716"/>
          </a:xfrm>
          <a:prstGeom prst="rect">
            <a:avLst/>
          </a:prstGeom>
        </p:spPr>
      </p:pic>
    </p:spTree>
    <p:extLst>
      <p:ext uri="{BB962C8B-B14F-4D97-AF65-F5344CB8AC3E}">
        <p14:creationId xmlns:p14="http://schemas.microsoft.com/office/powerpoint/2010/main" val="128877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321139"/>
            <a:ext cx="7429499" cy="477807"/>
          </a:xfrm>
        </p:spPr>
        <p:txBody>
          <a:bodyPr>
            <a:normAutofit/>
          </a:bodyPr>
          <a:lstStyle/>
          <a:p>
            <a:r>
              <a:rPr lang="en-US" b="1" dirty="0"/>
              <a:t>Main Article</a:t>
            </a:r>
            <a:endParaRPr lang="en-US" dirty="0"/>
          </a:p>
        </p:txBody>
      </p:sp>
      <p:sp>
        <p:nvSpPr>
          <p:cNvPr id="3" name="Content Placeholder 2"/>
          <p:cNvSpPr>
            <a:spLocks noGrp="1"/>
          </p:cNvSpPr>
          <p:nvPr>
            <p:ph idx="1"/>
          </p:nvPr>
        </p:nvSpPr>
        <p:spPr>
          <a:xfrm>
            <a:off x="856059" y="1798946"/>
            <a:ext cx="7844389" cy="3401705"/>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856058" y="2276753"/>
            <a:ext cx="6847145" cy="1451646"/>
          </a:xfrm>
          <a:prstGeom prst="rect">
            <a:avLst/>
          </a:prstGeom>
        </p:spPr>
      </p:pic>
      <p:pic>
        <p:nvPicPr>
          <p:cNvPr id="6" name="Picture 5"/>
          <p:cNvPicPr>
            <a:picLocks noChangeAspect="1"/>
          </p:cNvPicPr>
          <p:nvPr/>
        </p:nvPicPr>
        <p:blipFill>
          <a:blip r:embed="rId3"/>
          <a:stretch>
            <a:fillRect/>
          </a:stretch>
        </p:blipFill>
        <p:spPr>
          <a:xfrm>
            <a:off x="856058" y="4011589"/>
            <a:ext cx="8188268" cy="1472252"/>
          </a:xfrm>
          <a:prstGeom prst="rect">
            <a:avLst/>
          </a:prstGeom>
        </p:spPr>
      </p:pic>
    </p:spTree>
    <p:extLst>
      <p:ext uri="{BB962C8B-B14F-4D97-AF65-F5344CB8AC3E}">
        <p14:creationId xmlns:p14="http://schemas.microsoft.com/office/powerpoint/2010/main" val="524760808"/>
      </p:ext>
    </p:extLst>
  </p:cSld>
  <p:clrMapOvr>
    <a:masterClrMapping/>
  </p:clrMapOvr>
</p:sld>
</file>

<file path=ppt/theme/theme1.xml><?xml version="1.0" encoding="utf-8"?>
<a:theme xmlns:a="http://schemas.openxmlformats.org/drawingml/2006/main" name="1_January 2013">
  <a:themeElements>
    <a:clrScheme name="1_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fontScheme name="1_January 2013">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1_January 2013 1">
        <a:dk1>
          <a:srgbClr val="000000"/>
        </a:dk1>
        <a:lt1>
          <a:srgbClr val="FFFFFF"/>
        </a:lt1>
        <a:dk2>
          <a:srgbClr val="00B2EF"/>
        </a:dk2>
        <a:lt2>
          <a:srgbClr val="808080"/>
        </a:lt2>
        <a:accent1>
          <a:srgbClr val="83D1F5"/>
        </a:accent1>
        <a:accent2>
          <a:srgbClr val="00A6A0"/>
        </a:accent2>
        <a:accent3>
          <a:srgbClr val="FFFFFF"/>
        </a:accent3>
        <a:accent4>
          <a:srgbClr val="000000"/>
        </a:accent4>
        <a:accent5>
          <a:srgbClr val="C1E5F9"/>
        </a:accent5>
        <a:accent6>
          <a:srgbClr val="009691"/>
        </a:accent6>
        <a:hlink>
          <a:srgbClr val="00B2EF"/>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2304</TotalTime>
  <Words>487</Words>
  <Application>Microsoft Macintosh PowerPoint</Application>
  <PresentationFormat>全屏显示(4:3)</PresentationFormat>
  <Paragraphs>32</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Tw Cen MT</vt:lpstr>
      <vt:lpstr>Wingdings</vt:lpstr>
      <vt:lpstr>1_January 2013</vt:lpstr>
      <vt:lpstr> The Battle of Neighborhoods Analyzing Median House Prices and School Ratings for Scarborough Canada for Immigrants</vt:lpstr>
      <vt:lpstr>PowerPoint 演示文稿</vt:lpstr>
      <vt:lpstr>Part 1: Problem Description </vt:lpstr>
      <vt:lpstr>Part 2: Data We Need</vt:lpstr>
      <vt:lpstr>PowerPoint 演示文稿</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1H CGSP Plan Hunan RCCB  China East     Jan. 2016</dc:title>
  <dc:creator>Microsoft Office 用户</dc:creator>
  <cp:lastModifiedBy>sunruns</cp:lastModifiedBy>
  <cp:revision>71</cp:revision>
  <dcterms:created xsi:type="dcterms:W3CDTF">2016-03-04T02:02:01Z</dcterms:created>
  <dcterms:modified xsi:type="dcterms:W3CDTF">2018-12-29T07:50:54Z</dcterms:modified>
</cp:coreProperties>
</file>