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84" r:id="rId3"/>
    <p:sldId id="285" r:id="rId4"/>
    <p:sldId id="286" r:id="rId5"/>
    <p:sldId id="295" r:id="rId6"/>
    <p:sldId id="287" r:id="rId7"/>
    <p:sldId id="296" r:id="rId8"/>
    <p:sldId id="288" r:id="rId9"/>
    <p:sldId id="289" r:id="rId10"/>
    <p:sldId id="290" r:id="rId11"/>
    <p:sldId id="291" r:id="rId12"/>
    <p:sldId id="292" r:id="rId13"/>
    <p:sldId id="29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827D-C2DF-44A8-A801-C2E4942883FB}" type="datetimeFigureOut">
              <a:rPr lang="ru-RU" smtClean="0"/>
              <a:pPr/>
              <a:t>22.02.2014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A2E38-D30C-4FFF-9E59-EBE6E8B110C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4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873B44B-CB69-4708-935A-68D745301517}" type="datetimeFigureOut">
              <a:rPr lang="ru-RU" smtClean="0">
                <a:solidFill>
                  <a:srgbClr val="464653"/>
                </a:solidFill>
              </a:rPr>
              <a:pPr/>
              <a:t>22.02.2014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>
              <a:solidFill>
                <a:srgbClr val="464653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725FD02-7D8E-4B9D-BA54-CFC155333314}" type="slidenum">
              <a:rPr lang="ru-RU" smtClean="0">
                <a:solidFill>
                  <a:srgbClr val="464653"/>
                </a:solidFill>
              </a:rPr>
              <a:pPr/>
              <a:t>‹#›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B44B-CB69-4708-935A-68D745301517}" type="datetimeFigureOut">
              <a:rPr lang="ru-RU" smtClean="0">
                <a:solidFill>
                  <a:srgbClr val="464653"/>
                </a:solidFill>
              </a:rPr>
              <a:pPr/>
              <a:t>22.02.2014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6465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FD02-7D8E-4B9D-BA54-CFC155333314}" type="slidenum">
              <a:rPr lang="ru-RU" smtClean="0">
                <a:solidFill>
                  <a:srgbClr val="464653"/>
                </a:solidFill>
              </a:rPr>
              <a:pPr/>
              <a:t>‹#›</a:t>
            </a:fld>
            <a:endParaRPr lang="ru-RU">
              <a:solidFill>
                <a:srgbClr val="46465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B44B-CB69-4708-935A-68D745301517}" type="datetimeFigureOut">
              <a:rPr lang="ru-RU" smtClean="0">
                <a:solidFill>
                  <a:srgbClr val="464653"/>
                </a:solidFill>
              </a:rPr>
              <a:pPr/>
              <a:t>22.02.2014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6465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FD02-7D8E-4B9D-BA54-CFC155333314}" type="slidenum">
              <a:rPr lang="ru-RU" smtClean="0">
                <a:solidFill>
                  <a:srgbClr val="464653"/>
                </a:solidFill>
              </a:rPr>
              <a:pPr/>
              <a:t>‹#›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B44B-CB69-4708-935A-68D745301517}" type="datetimeFigureOut">
              <a:rPr lang="ru-RU" smtClean="0">
                <a:solidFill>
                  <a:srgbClr val="464653"/>
                </a:solidFill>
              </a:rPr>
              <a:pPr/>
              <a:t>22.02.2014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64653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FD02-7D8E-4B9D-BA54-CFC155333314}" type="slidenum">
              <a:rPr lang="ru-RU" smtClean="0">
                <a:solidFill>
                  <a:srgbClr val="464653"/>
                </a:solidFill>
              </a:rPr>
              <a:pPr/>
              <a:t>‹#›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873B44B-CB69-4708-935A-68D745301517}" type="datetimeFigureOut">
              <a:rPr lang="ru-RU" smtClean="0">
                <a:solidFill>
                  <a:srgbClr val="DDE9EC"/>
                </a:solidFill>
              </a:rPr>
              <a:pPr/>
              <a:t>22.02.2014</a:t>
            </a:fld>
            <a:endParaRPr lang="ru-RU">
              <a:solidFill>
                <a:srgbClr val="DDE9EC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>
              <a:solidFill>
                <a:srgbClr val="DDE9EC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725FD02-7D8E-4B9D-BA54-CFC155333314}" type="slidenum">
              <a:rPr lang="ru-RU" smtClean="0">
                <a:solidFill>
                  <a:srgbClr val="DDE9EC"/>
                </a:solidFill>
              </a:rPr>
              <a:pPr/>
              <a:t>‹#›</a:t>
            </a:fld>
            <a:endParaRPr lang="ru-RU">
              <a:solidFill>
                <a:srgbClr val="DDE9E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B44B-CB69-4708-935A-68D745301517}" type="datetimeFigureOut">
              <a:rPr lang="ru-RU" smtClean="0">
                <a:solidFill>
                  <a:srgbClr val="464653"/>
                </a:solidFill>
              </a:rPr>
              <a:pPr/>
              <a:t>22.02.2014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64653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FD02-7D8E-4B9D-BA54-CFC155333314}" type="slidenum">
              <a:rPr lang="ru-RU" smtClean="0">
                <a:solidFill>
                  <a:srgbClr val="464653"/>
                </a:solidFill>
              </a:rPr>
              <a:pPr/>
              <a:t>‹#›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B44B-CB69-4708-935A-68D745301517}" type="datetimeFigureOut">
              <a:rPr lang="ru-RU" smtClean="0">
                <a:solidFill>
                  <a:srgbClr val="464653"/>
                </a:solidFill>
              </a:rPr>
              <a:pPr/>
              <a:t>22.02.2014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64653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FD02-7D8E-4B9D-BA54-CFC155333314}" type="slidenum">
              <a:rPr lang="ru-RU" smtClean="0">
                <a:solidFill>
                  <a:srgbClr val="464653"/>
                </a:solidFill>
              </a:rPr>
              <a:pPr/>
              <a:t>‹#›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B44B-CB69-4708-935A-68D745301517}" type="datetimeFigureOut">
              <a:rPr lang="ru-RU" smtClean="0">
                <a:solidFill>
                  <a:srgbClr val="464653"/>
                </a:solidFill>
              </a:rPr>
              <a:pPr/>
              <a:t>22.02.2014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64653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FD02-7D8E-4B9D-BA54-CFC155333314}" type="slidenum">
              <a:rPr lang="ru-RU" smtClean="0">
                <a:solidFill>
                  <a:srgbClr val="464653"/>
                </a:solidFill>
              </a:rPr>
              <a:pPr/>
              <a:t>‹#›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B44B-CB69-4708-935A-68D745301517}" type="datetimeFigureOut">
              <a:rPr lang="ru-RU" smtClean="0">
                <a:solidFill>
                  <a:srgbClr val="464653"/>
                </a:solidFill>
              </a:rPr>
              <a:pPr/>
              <a:t>22.02.2014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6465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FD02-7D8E-4B9D-BA54-CFC155333314}" type="slidenum">
              <a:rPr lang="ru-RU" smtClean="0">
                <a:solidFill>
                  <a:srgbClr val="464653"/>
                </a:solidFill>
              </a:rPr>
              <a:pPr/>
              <a:t>‹#›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B44B-CB69-4708-935A-68D745301517}" type="datetimeFigureOut">
              <a:rPr lang="ru-RU" smtClean="0">
                <a:solidFill>
                  <a:srgbClr val="464653"/>
                </a:solidFill>
              </a:rPr>
              <a:pPr/>
              <a:t>22.02.2014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464653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FD02-7D8E-4B9D-BA54-CFC155333314}" type="slidenum">
              <a:rPr lang="ru-RU" smtClean="0">
                <a:solidFill>
                  <a:srgbClr val="464653"/>
                </a:solidFill>
              </a:rPr>
              <a:pPr/>
              <a:t>‹#›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B44B-CB69-4708-935A-68D745301517}" type="datetimeFigureOut">
              <a:rPr lang="ru-RU" smtClean="0">
                <a:solidFill>
                  <a:srgbClr val="DDE9EC"/>
                </a:solidFill>
              </a:rPr>
              <a:pPr/>
              <a:t>22.02.2014</a:t>
            </a:fld>
            <a:endParaRPr lang="ru-RU">
              <a:solidFill>
                <a:srgbClr val="DDE9EC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DDE9EC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FD02-7D8E-4B9D-BA54-CFC155333314}" type="slidenum">
              <a:rPr lang="ru-RU" smtClean="0">
                <a:solidFill>
                  <a:srgbClr val="DDE9EC"/>
                </a:solidFill>
              </a:rPr>
              <a:pPr/>
              <a:t>‹#›</a:t>
            </a:fld>
            <a:endParaRPr lang="ru-RU">
              <a:solidFill>
                <a:srgbClr val="DDE9EC"/>
              </a:solidFill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73B44B-CB69-4708-935A-68D745301517}" type="datetimeFigureOut">
              <a:rPr lang="ru-RU" smtClean="0">
                <a:solidFill>
                  <a:srgbClr val="464653"/>
                </a:solidFill>
              </a:rPr>
              <a:pPr/>
              <a:t>22.02.2014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srgbClr val="464653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25FD02-7D8E-4B9D-BA54-CFC155333314}" type="slidenum">
              <a:rPr lang="ru-RU" smtClean="0">
                <a:solidFill>
                  <a:srgbClr val="464653"/>
                </a:solidFill>
              </a:rPr>
              <a:pPr/>
              <a:t>‹#›</a:t>
            </a:fld>
            <a:endParaRPr lang="ru-RU">
              <a:solidFill>
                <a:srgbClr val="464653"/>
              </a:solidFill>
            </a:endParaRPr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Основы потоков ввода/вывода в </a:t>
            </a:r>
            <a:r>
              <a:rPr lang="en-US" dirty="0" smtClean="0"/>
              <a:t>Java</a:t>
            </a:r>
            <a:br>
              <a:rPr lang="en-US" dirty="0" smtClean="0"/>
            </a:br>
            <a:r>
              <a:rPr lang="ru-RU" dirty="0" smtClean="0"/>
              <a:t>С</a:t>
            </a:r>
            <a:r>
              <a:rPr lang="ru-RU" dirty="0" smtClean="0"/>
              <a:t>етевое </a:t>
            </a:r>
            <a:r>
              <a:rPr lang="ru-RU" dirty="0" smtClean="0"/>
              <a:t>программирование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5032632"/>
            <a:ext cx="6858000" cy="75282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Вводная информация для тех, кто хочет выполнить простые задачи с</a:t>
            </a:r>
            <a:r>
              <a:rPr lang="ru-RU" dirty="0"/>
              <a:t> </a:t>
            </a:r>
            <a:r>
              <a:rPr lang="en-US" dirty="0" smtClean="0"/>
              <a:t>I/O </a:t>
            </a:r>
            <a:r>
              <a:rPr lang="ru-RU" dirty="0" smtClean="0"/>
              <a:t>и с </a:t>
            </a:r>
            <a:r>
              <a:rPr lang="ru-RU" dirty="0" smtClean="0"/>
              <a:t>сетью, не дожидаясь полных материалов по </a:t>
            </a:r>
            <a:r>
              <a:rPr lang="en-US" dirty="0" smtClean="0"/>
              <a:t>I/O</a:t>
            </a:r>
            <a:r>
              <a:rPr lang="ru-RU" dirty="0" smtClean="0"/>
              <a:t>. Обратите внимание: навык работы с сетью не входит в цели курса.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</a:t>
            </a:r>
            <a:r>
              <a:rPr lang="ru-RU" dirty="0" err="1" smtClean="0"/>
              <a:t>сокета</a:t>
            </a:r>
            <a:r>
              <a:rPr lang="ru-RU" dirty="0" smtClean="0"/>
              <a:t> сервером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800" dirty="0" smtClean="0"/>
          </a:p>
          <a:p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71472" y="1428736"/>
            <a:ext cx="7921625" cy="378565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serverSocket.bind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InetSocketAddress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(port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Привязать </a:t>
            </a:r>
            <a:r>
              <a:rPr lang="ru-RU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сокет</a:t>
            </a:r>
            <a:r>
              <a:rPr lang="ru-RU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к определённому порту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Thread.interrupted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() &amp;&amp;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serverSocket.isClosed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())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serverSocket.accept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Ожидание подключения клиента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ru-RU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Обработка пришедших сообщений. Для каждого подключения лучше создать свой поток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5500702"/>
            <a:ext cx="7708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Стандартные сокеты работают по протоколу </a:t>
            </a:r>
            <a:r>
              <a:rPr lang="en-US" sz="2800" dirty="0" smtClean="0"/>
              <a:t>TCP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DatagramSocket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 – по протоколу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UDP)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</a:t>
            </a:r>
            <a:r>
              <a:rPr lang="ru-RU" dirty="0" err="1" smtClean="0"/>
              <a:t>сокета</a:t>
            </a:r>
            <a:r>
              <a:rPr lang="ru-RU" dirty="0" smtClean="0"/>
              <a:t> клиентом</a:t>
            </a:r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28596" y="1428736"/>
            <a:ext cx="7921625" cy="175432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Socket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socket.connect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InetSocketAddress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(host, 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подключение к указанному адресу</a:t>
            </a:r>
          </a:p>
          <a:p>
            <a:pPr>
              <a:defRPr/>
            </a:pPr>
            <a:endParaRPr lang="ru-RU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Обмен сообщениями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5500702"/>
            <a:ext cx="7772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Стандартные </a:t>
            </a:r>
            <a:r>
              <a:rPr lang="ru-RU" sz="2800" dirty="0" err="1" smtClean="0"/>
              <a:t>сокеты</a:t>
            </a:r>
            <a:r>
              <a:rPr lang="ru-RU" sz="2800" dirty="0" smtClean="0"/>
              <a:t> работают по протоколу </a:t>
            </a:r>
            <a:r>
              <a:rPr lang="en-US" sz="2800" dirty="0" smtClean="0"/>
              <a:t>TCP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Обмен сообщениями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Открытие потоков ввода-вывода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Обмен сообщениями</a:t>
            </a:r>
            <a:endParaRPr lang="ru-R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7063" y="3214686"/>
            <a:ext cx="7921625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Эхо сервис. Серверная часть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((c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is.read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())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!= -1)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Отправляем обратно каждый полученный байт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os.write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(c);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os.flush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Сбрасываем буфер, чтобы отправить оставшиеся в нём сообщения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1472" y="1720982"/>
            <a:ext cx="7921625" cy="70788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socket.getOutputStream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is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socket.getInputStream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();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Обмен сообщениями. Клиентская часть</a:t>
            </a:r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28596" y="1428736"/>
            <a:ext cx="7921625" cy="53553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Socket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Socket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socket.connect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InetSocketAddress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(host, 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ru-RU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подключение к указанному адресу</a:t>
            </a: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(socket 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getOutputStream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(), true);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создаём символьный поток для вывода в выходной поток </a:t>
            </a:r>
            <a:r>
              <a:rPr lang="ru-RU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сокета</a:t>
            </a:r>
            <a:endParaRPr lang="ru-RU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echoSocket.getInputStream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()));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поток для </a:t>
            </a:r>
            <a:r>
              <a:rPr lang="ru-RU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построкового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чтения из </a:t>
            </a:r>
            <a:r>
              <a:rPr lang="ru-RU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сокета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поток для </a:t>
            </a:r>
            <a:r>
              <a:rPr lang="ru-RU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построкового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чтения из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консоли</a:t>
            </a:r>
          </a:p>
          <a:p>
            <a:pPr>
              <a:defRPr/>
            </a:pPr>
            <a:endParaRPr lang="ru-RU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ru-RU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Обмен сообщениями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ru-RU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stdIn.readLine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 != null) {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("echo: "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Input </a:t>
            </a:r>
            <a:r>
              <a:rPr lang="en-US" sz="4000" b="1" dirty="0" smtClean="0"/>
              <a:t>&amp; Output </a:t>
            </a:r>
            <a:r>
              <a:rPr lang="en-US" sz="4000" b="1" dirty="0" smtClean="0"/>
              <a:t>Stream</a:t>
            </a:r>
            <a:r>
              <a:rPr lang="en-US" sz="4000" b="1" dirty="0" smtClean="0"/>
              <a:t>s</a:t>
            </a:r>
          </a:p>
          <a:p>
            <a:pPr lvl="1"/>
            <a:r>
              <a:rPr lang="ru-RU" sz="3700" b="1" dirty="0" smtClean="0"/>
              <a:t>Примеры потоков</a:t>
            </a:r>
          </a:p>
          <a:p>
            <a:pPr lvl="1"/>
            <a:r>
              <a:rPr lang="ru-RU" sz="3700" b="1" dirty="0" smtClean="0"/>
              <a:t>Упаковка потоков</a:t>
            </a:r>
          </a:p>
          <a:p>
            <a:pPr lvl="1"/>
            <a:r>
              <a:rPr lang="ru-RU" sz="3700" b="1" dirty="0" smtClean="0"/>
              <a:t>Предопределенные потоки</a:t>
            </a:r>
          </a:p>
          <a:p>
            <a:r>
              <a:rPr lang="en-US" sz="4000" dirty="0" smtClean="0"/>
              <a:t>Sockets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 Streams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800" dirty="0" smtClean="0"/>
              <a:t>Поток (</a:t>
            </a:r>
            <a:r>
              <a:rPr lang="en-US" sz="2800" dirty="0" smtClean="0"/>
              <a:t>Stream</a:t>
            </a:r>
            <a:r>
              <a:rPr lang="ru-RU" sz="2800" dirty="0" smtClean="0"/>
              <a:t>) – абстракция, производящая или потребляющая информацию</a:t>
            </a:r>
            <a:endParaRPr lang="en-US" sz="2800" dirty="0" smtClean="0"/>
          </a:p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Java I/O System</a:t>
            </a:r>
            <a:r>
              <a:rPr lang="ru-RU" sz="2800" dirty="0" smtClean="0"/>
              <a:t> связывает поток с физическим устройством.</a:t>
            </a:r>
          </a:p>
          <a:p>
            <a:pPr>
              <a:lnSpc>
                <a:spcPct val="80000"/>
              </a:lnSpc>
              <a:defRPr/>
            </a:pPr>
            <a:r>
              <a:rPr lang="ru-RU" sz="2800" dirty="0" smtClean="0"/>
              <a:t>Потоки делятся на </a:t>
            </a:r>
            <a:r>
              <a:rPr lang="ru-RU" sz="2800" dirty="0" smtClean="0">
                <a:solidFill>
                  <a:srgbClr val="FF0000"/>
                </a:solidFill>
              </a:rPr>
              <a:t>входные</a:t>
            </a:r>
            <a:r>
              <a:rPr lang="ru-RU" sz="2800" dirty="0" smtClean="0"/>
              <a:t> и </a:t>
            </a:r>
            <a:r>
              <a:rPr lang="ru-RU" sz="2800" dirty="0" smtClean="0">
                <a:solidFill>
                  <a:srgbClr val="FF0000"/>
                </a:solidFill>
              </a:rPr>
              <a:t>выходные</a:t>
            </a:r>
            <a:r>
              <a:rPr lang="ru-RU" sz="2800" dirty="0" smtClean="0"/>
              <a:t> – </a:t>
            </a:r>
            <a:r>
              <a:rPr lang="en-US" sz="2800" dirty="0" smtClean="0"/>
              <a:t>Input* </a:t>
            </a:r>
            <a:r>
              <a:rPr lang="ru-RU" sz="2800" dirty="0" smtClean="0"/>
              <a:t>и </a:t>
            </a:r>
            <a:r>
              <a:rPr lang="en-US" sz="2800" dirty="0" smtClean="0"/>
              <a:t>Output*.</a:t>
            </a:r>
          </a:p>
          <a:p>
            <a:endParaRPr lang="ru-RU" dirty="0"/>
          </a:p>
        </p:txBody>
      </p:sp>
      <p:sp>
        <p:nvSpPr>
          <p:cNvPr id="4" name="Rectangle 1024"/>
          <p:cNvSpPr>
            <a:spLocks noChangeArrowheads="1"/>
          </p:cNvSpPr>
          <p:nvPr/>
        </p:nvSpPr>
        <p:spPr bwMode="auto">
          <a:xfrm>
            <a:off x="833433" y="4348178"/>
            <a:ext cx="3671888" cy="358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Input Stream</a:t>
            </a:r>
            <a:endParaRPr lang="ru-RU" b="1" dirty="0"/>
          </a:p>
        </p:txBody>
      </p:sp>
      <p:sp>
        <p:nvSpPr>
          <p:cNvPr id="5" name="Oval 1025"/>
          <p:cNvSpPr>
            <a:spLocks noChangeArrowheads="1"/>
          </p:cNvSpPr>
          <p:nvPr/>
        </p:nvSpPr>
        <p:spPr bwMode="auto">
          <a:xfrm>
            <a:off x="6089646" y="4059253"/>
            <a:ext cx="1512887" cy="93503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/>
              <a:t>byte[]</a:t>
            </a:r>
            <a:endParaRPr lang="ru-RU" b="1" dirty="0"/>
          </a:p>
        </p:txBody>
      </p:sp>
      <p:sp>
        <p:nvSpPr>
          <p:cNvPr id="6" name="Oval 1026"/>
          <p:cNvSpPr>
            <a:spLocks noChangeArrowheads="1"/>
          </p:cNvSpPr>
          <p:nvPr/>
        </p:nvSpPr>
        <p:spPr bwMode="auto">
          <a:xfrm>
            <a:off x="842344" y="5211778"/>
            <a:ext cx="1512888" cy="93503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/>
              <a:t>byte[]</a:t>
            </a:r>
            <a:endParaRPr lang="ru-RU" b="1" dirty="0"/>
          </a:p>
        </p:txBody>
      </p:sp>
      <p:sp>
        <p:nvSpPr>
          <p:cNvPr id="7" name="Line 1028"/>
          <p:cNvSpPr>
            <a:spLocks noChangeShapeType="1"/>
          </p:cNvSpPr>
          <p:nvPr/>
        </p:nvSpPr>
        <p:spPr bwMode="auto">
          <a:xfrm flipH="1">
            <a:off x="4721221" y="4564078"/>
            <a:ext cx="12239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4649783" y="4059253"/>
            <a:ext cx="1217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Читает из</a:t>
            </a:r>
          </a:p>
        </p:txBody>
      </p:sp>
      <p:sp>
        <p:nvSpPr>
          <p:cNvPr id="9" name="Rectangle 1032"/>
          <p:cNvSpPr>
            <a:spLocks noChangeArrowheads="1"/>
          </p:cNvSpPr>
          <p:nvPr/>
        </p:nvSpPr>
        <p:spPr bwMode="auto">
          <a:xfrm>
            <a:off x="3929058" y="5572140"/>
            <a:ext cx="3671888" cy="358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Output Stream</a:t>
            </a:r>
            <a:endParaRPr lang="ru-RU" b="1" dirty="0"/>
          </a:p>
        </p:txBody>
      </p:sp>
      <p:sp>
        <p:nvSpPr>
          <p:cNvPr id="10" name="Line 1033"/>
          <p:cNvSpPr>
            <a:spLocks noChangeShapeType="1"/>
          </p:cNvSpPr>
          <p:nvPr/>
        </p:nvSpPr>
        <p:spPr bwMode="auto">
          <a:xfrm flipH="1">
            <a:off x="2489196" y="5716603"/>
            <a:ext cx="12239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2489196" y="5140340"/>
            <a:ext cx="1063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Пишет 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&amp; Output Streams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java.io.InputStream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java.io.OutputStream</a:t>
            </a:r>
            <a:r>
              <a:rPr lang="en-US" dirty="0" smtClean="0"/>
              <a:t>.</a:t>
            </a:r>
          </a:p>
          <a:p>
            <a:r>
              <a:rPr lang="ru-RU" dirty="0" smtClean="0"/>
              <a:t>Наиболее важные методы: </a:t>
            </a:r>
            <a:r>
              <a:rPr lang="en-US" dirty="0" smtClean="0"/>
              <a:t>read(</a:t>
            </a:r>
            <a:r>
              <a:rPr lang="ru-RU" dirty="0" smtClean="0"/>
              <a:t>...</a:t>
            </a:r>
            <a:r>
              <a:rPr lang="en-US" dirty="0" smtClean="0"/>
              <a:t>) </a:t>
            </a:r>
            <a:r>
              <a:rPr lang="ru-RU" dirty="0" smtClean="0"/>
              <a:t>и </a:t>
            </a:r>
            <a:r>
              <a:rPr lang="en-US" dirty="0" smtClean="0"/>
              <a:t>write(…).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6" name="Group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212503"/>
              </p:ext>
            </p:extLst>
          </p:nvPr>
        </p:nvGraphicFramePr>
        <p:xfrm>
          <a:off x="357158" y="2428869"/>
          <a:ext cx="8501122" cy="3131110"/>
        </p:xfrm>
        <a:graphic>
          <a:graphicData uri="http://schemas.openxmlformats.org/drawingml/2006/table">
            <a:tbl>
              <a:tblPr/>
              <a:tblGrid>
                <a:gridCol w="2378776"/>
                <a:gridCol w="6122346"/>
              </a:tblGrid>
              <a:tr h="642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ByteArray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InputStream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Читает из массива байтов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Object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InputStream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Читает из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другого потока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Java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объекты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</a:t>
                      </a:r>
                      <a:r>
                        <a:rPr kumimoji="0" lang="ru-RU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десериализация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InputStream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Читает из файла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PrintStream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Поддерживает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print(),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println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8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И многие другие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Упаковка потоков (</a:t>
            </a:r>
            <a:r>
              <a:rPr lang="en-US" dirty="0" smtClean="0"/>
              <a:t>wrapping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Позволяет одним потокам читать из других</a:t>
            </a:r>
          </a:p>
          <a:p>
            <a:endParaRPr lang="ru-RU" dirty="0" smtClean="0"/>
          </a:p>
          <a:p>
            <a:r>
              <a:rPr lang="ru-RU" dirty="0" smtClean="0"/>
              <a:t>Конвертирование байтового потока в символьный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Изменение функциональности работы с потоком</a:t>
            </a:r>
          </a:p>
          <a:p>
            <a:endParaRPr lang="ru-RU" dirty="0"/>
          </a:p>
        </p:txBody>
      </p:sp>
      <p:sp>
        <p:nvSpPr>
          <p:cNvPr id="4" name="Rectangle 0"/>
          <p:cNvSpPr>
            <a:spLocks noChangeArrowheads="1"/>
          </p:cNvSpPr>
          <p:nvPr/>
        </p:nvSpPr>
        <p:spPr bwMode="auto">
          <a:xfrm>
            <a:off x="357158" y="2782669"/>
            <a:ext cx="8572560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ru-RU" b="1" dirty="0" err="1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eader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ru-RU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inStream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1188" y="4144962"/>
            <a:ext cx="8209284" cy="6463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(“file.txt”);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bufReader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ufferedReader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Предопределённые потоки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Встроены в </a:t>
            </a:r>
            <a:r>
              <a:rPr lang="en-US" sz="2800" dirty="0" err="1" smtClean="0"/>
              <a:t>java.lang.System</a:t>
            </a:r>
            <a:endParaRPr lang="en-US" sz="2800" dirty="0" smtClean="0"/>
          </a:p>
          <a:p>
            <a:r>
              <a:rPr lang="en-US" sz="2800" dirty="0" err="1" smtClean="0">
                <a:solidFill>
                  <a:srgbClr val="0070C0"/>
                </a:solidFill>
              </a:rPr>
              <a:t>System.in</a:t>
            </a:r>
            <a:r>
              <a:rPr lang="en-US" sz="2800" dirty="0" smtClean="0"/>
              <a:t> </a:t>
            </a:r>
            <a:r>
              <a:rPr lang="ru-RU" sz="2800" dirty="0" smtClean="0"/>
              <a:t>– читает введённые из консоли символы</a:t>
            </a:r>
          </a:p>
          <a:p>
            <a:r>
              <a:rPr lang="en-US" sz="2800" dirty="0" err="1" smtClean="0">
                <a:solidFill>
                  <a:srgbClr val="0070C0"/>
                </a:solidFill>
              </a:rPr>
              <a:t>System.out</a:t>
            </a:r>
            <a:r>
              <a:rPr lang="en-US" sz="2800" dirty="0" smtClean="0"/>
              <a:t> </a:t>
            </a:r>
            <a:r>
              <a:rPr lang="ru-RU" sz="2800" dirty="0" smtClean="0"/>
              <a:t>– выводит в консоль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System.err</a:t>
            </a:r>
            <a:r>
              <a:rPr lang="ru-RU" sz="2800" dirty="0" smtClean="0"/>
              <a:t> – поток для вывода сообщений об ошибках</a:t>
            </a:r>
            <a:endParaRPr lang="ru-RU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7158" y="5214950"/>
            <a:ext cx="8358246" cy="132343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Hello, World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!!!”);</a:t>
            </a:r>
          </a:p>
          <a:p>
            <a:pPr>
              <a:defRPr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 input =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упаковка потоков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(System.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Input </a:t>
            </a:r>
            <a:r>
              <a:rPr lang="en-US" sz="4000" dirty="0" smtClean="0"/>
              <a:t>&amp; Output </a:t>
            </a:r>
            <a:r>
              <a:rPr lang="en-US" sz="4000" dirty="0" smtClean="0"/>
              <a:t>Stream</a:t>
            </a:r>
            <a:r>
              <a:rPr lang="en-US" sz="4000" dirty="0"/>
              <a:t>s</a:t>
            </a:r>
            <a:endParaRPr lang="en-US" sz="4000" dirty="0" smtClean="0"/>
          </a:p>
          <a:p>
            <a:r>
              <a:rPr lang="en-US" sz="4000" b="1" dirty="0" smtClean="0"/>
              <a:t>Sockets</a:t>
            </a:r>
            <a:endParaRPr lang="ru-RU" sz="4000" b="1" dirty="0" smtClean="0"/>
          </a:p>
          <a:p>
            <a:pPr lvl="1"/>
            <a:r>
              <a:rPr lang="ru-RU" sz="3700" b="1" dirty="0" smtClean="0"/>
              <a:t>Порядок работы с сокетом</a:t>
            </a:r>
          </a:p>
          <a:p>
            <a:pPr lvl="1"/>
            <a:r>
              <a:rPr lang="ru-RU" sz="3700" b="1" dirty="0" smtClean="0"/>
              <a:t>Открытие </a:t>
            </a:r>
            <a:r>
              <a:rPr lang="ru-RU" sz="3700" b="1" dirty="0"/>
              <a:t>сокета </a:t>
            </a:r>
            <a:r>
              <a:rPr lang="en-US" sz="3700" b="1" dirty="0"/>
              <a:t>(</a:t>
            </a:r>
            <a:r>
              <a:rPr lang="en-US" sz="3700" b="1" dirty="0"/>
              <a:t>TCP</a:t>
            </a:r>
            <a:r>
              <a:rPr lang="en-US" sz="3700" b="1" dirty="0"/>
              <a:t>) </a:t>
            </a:r>
            <a:r>
              <a:rPr lang="ru-RU" sz="3700" b="1" dirty="0" smtClean="0"/>
              <a:t>сервером и клиентом</a:t>
            </a:r>
            <a:endParaRPr lang="en-US" sz="3700" b="1" dirty="0" smtClean="0"/>
          </a:p>
          <a:p>
            <a:pPr lvl="1"/>
            <a:r>
              <a:rPr lang="ru-RU" sz="3700" b="1" dirty="0" smtClean="0"/>
              <a:t>Пример программы для обмена сообщениями</a:t>
            </a:r>
            <a:endParaRPr lang="en-US" sz="3700" b="1" dirty="0" smtClean="0"/>
          </a:p>
          <a:p>
            <a:pPr lvl="1"/>
            <a:endParaRPr lang="en-US" sz="3700" b="1" dirty="0" smtClean="0"/>
          </a:p>
        </p:txBody>
      </p:sp>
    </p:spTree>
    <p:extLst>
      <p:ext uri="{BB962C8B-B14F-4D97-AF65-F5344CB8AC3E}">
        <p14:creationId xmlns:p14="http://schemas.microsoft.com/office/powerpoint/2010/main" val="33267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ru-RU" sz="2800" b="1" dirty="0" smtClean="0">
                <a:solidFill>
                  <a:srgbClr val="0070C0"/>
                </a:solidFill>
              </a:rPr>
              <a:t>Сетевое соединение </a:t>
            </a:r>
            <a:r>
              <a:rPr lang="ru-RU" sz="2800" dirty="0" smtClean="0"/>
              <a:t>- это процесс передачи данных по сети между двумя компьютерами или процессами</a:t>
            </a:r>
          </a:p>
          <a:p>
            <a:pPr>
              <a:defRPr/>
            </a:pPr>
            <a:r>
              <a:rPr lang="ru-RU" sz="2800" b="1" dirty="0" err="1" smtClean="0">
                <a:solidFill>
                  <a:srgbClr val="0070C0"/>
                </a:solidFill>
              </a:rPr>
              <a:t>Сокет</a:t>
            </a:r>
            <a:r>
              <a:rPr lang="ru-RU" sz="2800" dirty="0" smtClean="0"/>
              <a:t> - конечный пункт передачи данных</a:t>
            </a:r>
          </a:p>
          <a:p>
            <a:pPr>
              <a:defRPr/>
            </a:pPr>
            <a:r>
              <a:rPr lang="ru-RU" sz="2800" dirty="0" smtClean="0"/>
              <a:t>Для программ </a:t>
            </a:r>
            <a:r>
              <a:rPr lang="ru-RU" sz="2800" dirty="0" err="1" smtClean="0"/>
              <a:t>сокет</a:t>
            </a:r>
            <a:r>
              <a:rPr lang="ru-RU" sz="2800" dirty="0" smtClean="0"/>
              <a:t> – одно из окончаний сетевого соединения</a:t>
            </a:r>
          </a:p>
          <a:p>
            <a:pPr>
              <a:defRPr/>
            </a:pPr>
            <a:r>
              <a:rPr lang="ru-RU" sz="2800" dirty="0" smtClean="0"/>
              <a:t>Для установления соединения каждая из сетевых программ должна иметь свой собственный </a:t>
            </a:r>
            <a:r>
              <a:rPr lang="ru-RU" sz="2800" dirty="0" err="1" smtClean="0"/>
              <a:t>сокет</a:t>
            </a:r>
            <a:endParaRPr lang="ru-RU" sz="28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работы с </a:t>
            </a:r>
            <a:r>
              <a:rPr lang="ru-RU" dirty="0" err="1" smtClean="0"/>
              <a:t>сокетом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3200" dirty="0" smtClean="0"/>
              <a:t>Открытие </a:t>
            </a:r>
            <a:r>
              <a:rPr lang="ru-RU" sz="3200" dirty="0" err="1" smtClean="0"/>
              <a:t>сокета</a:t>
            </a:r>
            <a:endParaRPr lang="ru-RU" sz="3200" dirty="0" smtClean="0"/>
          </a:p>
          <a:p>
            <a:r>
              <a:rPr lang="ru-RU" sz="3200" dirty="0" smtClean="0"/>
              <a:t>Открытие потока ввода и/или потока вывода для </a:t>
            </a:r>
            <a:r>
              <a:rPr lang="ru-RU" sz="3200" dirty="0" err="1" smtClean="0"/>
              <a:t>сокета</a:t>
            </a:r>
            <a:endParaRPr lang="ru-RU" sz="3200" dirty="0" smtClean="0"/>
          </a:p>
          <a:p>
            <a:r>
              <a:rPr lang="ru-RU" sz="3200" dirty="0" smtClean="0"/>
              <a:t>Чтение и запись в потоки согласно установленному протоколу общения с сервером</a:t>
            </a:r>
          </a:p>
          <a:p>
            <a:r>
              <a:rPr lang="ru-RU" sz="3200" dirty="0" smtClean="0"/>
              <a:t>Закрытие потоков ввода-вывода</a:t>
            </a:r>
          </a:p>
          <a:p>
            <a:r>
              <a:rPr lang="ru-RU" sz="3200" dirty="0" smtClean="0"/>
              <a:t>3aкрытие </a:t>
            </a:r>
            <a:r>
              <a:rPr lang="ru-RU" sz="3200" dirty="0" err="1" smtClean="0"/>
              <a:t>сокета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558</Words>
  <Application>Microsoft Office PowerPoint</Application>
  <PresentationFormat>On-screen Show (4:3)</PresentationFormat>
  <Paragraphs>120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Начальная</vt:lpstr>
      <vt:lpstr>Основы потоков ввода/вывода в Java Сетевое программирование в Java</vt:lpstr>
      <vt:lpstr>Содержание</vt:lpstr>
      <vt:lpstr>Input &amp; Output Streams</vt:lpstr>
      <vt:lpstr>Input &amp; Output Streams</vt:lpstr>
      <vt:lpstr>Упаковка потоков (wrapping)</vt:lpstr>
      <vt:lpstr>Предопределённые потоки</vt:lpstr>
      <vt:lpstr>Содержание</vt:lpstr>
      <vt:lpstr>Sockets</vt:lpstr>
      <vt:lpstr>Порядок работы с сокетом</vt:lpstr>
      <vt:lpstr>Открытие сокета сервером</vt:lpstr>
      <vt:lpstr>Открытие сокета клиентом</vt:lpstr>
      <vt:lpstr>Обмен сообщениями</vt:lpstr>
      <vt:lpstr>Обмен сообщениями. Клиентская часть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TESAK</dc:creator>
  <cp:lastModifiedBy>Alexey Evdokimov</cp:lastModifiedBy>
  <cp:revision>139</cp:revision>
  <dcterms:created xsi:type="dcterms:W3CDTF">2013-10-17T12:32:49Z</dcterms:created>
  <dcterms:modified xsi:type="dcterms:W3CDTF">2014-02-22T13:15:01Z</dcterms:modified>
</cp:coreProperties>
</file>