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6" r:id="rId6"/>
    <p:sldId id="261" r:id="rId7"/>
    <p:sldId id="262" r:id="rId8"/>
    <p:sldId id="267" r:id="rId9"/>
    <p:sldId id="263" r:id="rId10"/>
    <p:sldId id="264" r:id="rId11"/>
    <p:sldId id="268" r:id="rId12"/>
    <p:sldId id="265" r:id="rId13"/>
    <p:sldId id="25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DC9E-5FA5-429B-A35F-A37E4A3205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6D6009-9E58-4DAE-A76E-D3BEC46BB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491D13-132B-4BC0-B6D8-50254EBAC0C9}"/>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958A996E-BB55-461A-A281-1B92A8D72C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54DA23-BEEF-4907-8481-A38271B72AEA}"/>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250230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C4EFA-5D22-4521-80C4-E24C379140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4EDF30-D243-4625-B5B8-F205536B5E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B1A44E-00B7-4D3D-B7C1-36C301B3C4FB}"/>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B62CC709-FF5E-423A-89BC-6411F644E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A61D2E-3C6F-4113-BC37-F6D03D897A2F}"/>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357624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85F3AB-5643-4374-9805-82B87253A9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C0AEEA-8D30-4BF8-A7A2-9875476378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8144EA-7D58-4905-BBA8-94A90CEE29EE}"/>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EF910FA4-61F5-4B32-983C-6A9FB87C08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A9DAF2-E2A1-48DA-BB08-C390513CBB07}"/>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364304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F5FC5-46A2-4CB2-9777-31E9CD07F2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3404B6-F25D-4122-9B87-6BCA6839FC1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CB1AAD-4F36-4D50-A3AE-5C2C175F3A11}"/>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30EF779F-F6C4-4D68-B8BF-8B15C9B8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A089C-72E7-4A28-B49E-734F9975FD4A}"/>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1772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8426A-C190-497F-A221-F7AE1D8BE1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499ACE-2BF0-4E1D-BF0A-F4A775BB2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A9D0AA-AFAE-4AF0-8ED5-0F51F85E659C}"/>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4ADAB392-FEC6-403D-92E4-AB0DE1D223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632859-6126-4D16-AE3C-82C37BEC761E}"/>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285178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9B027-DE0B-4C47-8C85-F682B9049A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60AA4A-A973-4AAB-8092-288E41A7EB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3B5A86-535A-4091-B564-644E3B9CCB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FB510E-0005-41CE-8CFD-2BCFEF571644}"/>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42F62DC9-00C3-4446-B479-1F9BDDFDBB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2EA361-9D99-4E3B-A2BE-82F92572BD92}"/>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370532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37F04-178C-4B56-AAA2-3E7CCDF2A1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B84662-1DDC-4FB7-AC82-67B986F6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C90B3-205B-496F-949B-A36633371B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8E9B92-7E6E-418C-8FFD-4AC12D904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223B74-E444-44D6-8C41-BBD0855E5B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9278BB-F6D8-4280-8EE7-ADCAA01FF93A}"/>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8" name="页脚占位符 7">
            <a:extLst>
              <a:ext uri="{FF2B5EF4-FFF2-40B4-BE49-F238E27FC236}">
                <a16:creationId xmlns:a16="http://schemas.microsoft.com/office/drawing/2014/main" id="{6F784CE4-9698-4951-97FA-4644653911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82A6E5-069E-49E3-BF32-4D64635BB815}"/>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102303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1B0BE-1AC1-44C3-B77E-2883C104A0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33A31C-83AD-401A-B3E7-59F924207A6B}"/>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4" name="页脚占位符 3">
            <a:extLst>
              <a:ext uri="{FF2B5EF4-FFF2-40B4-BE49-F238E27FC236}">
                <a16:creationId xmlns:a16="http://schemas.microsoft.com/office/drawing/2014/main" id="{CB9E7721-599F-4F0D-91A0-630639545DF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F7B119-11D5-4A5E-A134-296CF1EDEFC9}"/>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160972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2519AF-635A-4241-8837-C47182408F38}"/>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3" name="页脚占位符 2">
            <a:extLst>
              <a:ext uri="{FF2B5EF4-FFF2-40B4-BE49-F238E27FC236}">
                <a16:creationId xmlns:a16="http://schemas.microsoft.com/office/drawing/2014/main" id="{B7F4CE0C-0251-4C4C-AC21-55BDF2D87D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E63907-C46C-4455-AC32-32CB2B78E220}"/>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9717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2091A-A014-42D6-ADB1-6B2A802901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570E54-A4E9-49D5-B18A-BFC1D79DF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5C118C-3A27-4ED0-9B08-817D2F7C3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9F3D49-0B8C-4D47-A80B-DD380DBBB5F9}"/>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96108FC4-2EE2-4203-A6DE-9182AFDE83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30B05A-87E0-410D-81CF-FD09DC1AC935}"/>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67233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C2388-0112-4615-AF5C-85D7DDB866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0881C2-5767-4246-9B82-DD55DA52E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FC661E-E961-42A1-93B3-AAF6B1CC9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EC1D7-4C6E-480C-88FC-FBCE8BC2900D}"/>
              </a:ext>
            </a:extLst>
          </p:cNvPr>
          <p:cNvSpPr>
            <a:spLocks noGrp="1"/>
          </p:cNvSpPr>
          <p:nvPr>
            <p:ph type="dt" sz="half" idx="10"/>
          </p:nvPr>
        </p:nvSpPr>
        <p:spPr/>
        <p:txBody>
          <a:bodyPr/>
          <a:lstStyle/>
          <a:p>
            <a:fld id="{E9ED2034-69A4-4A69-A041-B230E830419A}"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D5B474A3-4AAB-4093-9D10-EE236D94F8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B88BDC-7A14-4B0B-B454-7145E64DFD71}"/>
              </a:ext>
            </a:extLst>
          </p:cNvPr>
          <p:cNvSpPr>
            <a:spLocks noGrp="1"/>
          </p:cNvSpPr>
          <p:nvPr>
            <p:ph type="sldNum" sz="quarter" idx="12"/>
          </p:nvPr>
        </p:nvSpPr>
        <p:spPr/>
        <p:txBody>
          <a:body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117354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148DC2-0006-40F7-81EE-CA466A1B3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D0B11D-9362-4DF5-8708-63158F3B9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0B7FF5-B283-4393-97B8-46227CB63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D2034-69A4-4A69-A041-B230E830419A}"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BEB24119-1D77-47DA-8ACB-C18BDB369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7FC142-FAEF-47E1-8859-091B81183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3975E-31BE-4902-9008-2F730B885224}" type="slidenum">
              <a:rPr lang="zh-CN" altLang="en-US" smtClean="0"/>
              <a:t>‹#›</a:t>
            </a:fld>
            <a:endParaRPr lang="zh-CN" altLang="en-US"/>
          </a:p>
        </p:txBody>
      </p:sp>
    </p:spTree>
    <p:extLst>
      <p:ext uri="{BB962C8B-B14F-4D97-AF65-F5344CB8AC3E}">
        <p14:creationId xmlns:p14="http://schemas.microsoft.com/office/powerpoint/2010/main" val="48541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openai.com/blog/dall-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5" Type="http://schemas.openxmlformats.org/officeDocument/2006/relationships/image" Target="../media/image25.wmf"/><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18" Type="http://schemas.openxmlformats.org/officeDocument/2006/relationships/oleObject" Target="../embeddings/oleObject9.bin"/><Relationship Id="rId3" Type="http://schemas.openxmlformats.org/officeDocument/2006/relationships/image" Target="../media/image5.wmf"/><Relationship Id="rId21" Type="http://schemas.openxmlformats.org/officeDocument/2006/relationships/oleObject" Target="../embeddings/oleObject12.bin"/><Relationship Id="rId7" Type="http://schemas.openxmlformats.org/officeDocument/2006/relationships/image" Target="../media/image7.wmf"/><Relationship Id="rId12" Type="http://schemas.openxmlformats.org/officeDocument/2006/relationships/oleObject" Target="../embeddings/oleObject6.bin"/><Relationship Id="rId17" Type="http://schemas.openxmlformats.org/officeDocument/2006/relationships/image" Target="../media/image12.wmf"/><Relationship Id="rId25" Type="http://schemas.openxmlformats.org/officeDocument/2006/relationships/oleObject" Target="../embeddings/oleObject16.bin"/><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9.wmf"/><Relationship Id="rId24" Type="http://schemas.openxmlformats.org/officeDocument/2006/relationships/oleObject" Target="../embeddings/oleObject15.bin"/><Relationship Id="rId5" Type="http://schemas.openxmlformats.org/officeDocument/2006/relationships/image" Target="../media/image6.wmf"/><Relationship Id="rId15" Type="http://schemas.openxmlformats.org/officeDocument/2006/relationships/image" Target="../media/image11.wmf"/><Relationship Id="rId23"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oleObject" Target="../embeddings/oleObject7.bin"/><Relationship Id="rId22"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8.wmf"/><Relationship Id="rId18" Type="http://schemas.openxmlformats.org/officeDocument/2006/relationships/oleObject" Target="../embeddings/oleObject26.bin"/><Relationship Id="rId3" Type="http://schemas.openxmlformats.org/officeDocument/2006/relationships/image" Target="../media/image13.wmf"/><Relationship Id="rId7" Type="http://schemas.openxmlformats.org/officeDocument/2006/relationships/image" Target="../media/image15.wmf"/><Relationship Id="rId12" Type="http://schemas.openxmlformats.org/officeDocument/2006/relationships/oleObject" Target="../embeddings/oleObject22.bin"/><Relationship Id="rId17" Type="http://schemas.openxmlformats.org/officeDocument/2006/relationships/oleObject" Target="../embeddings/oleObject25.bin"/><Relationship Id="rId2" Type="http://schemas.openxmlformats.org/officeDocument/2006/relationships/oleObject" Target="../embeddings/oleObject17.bin"/><Relationship Id="rId16"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6.wmf"/><Relationship Id="rId1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wmf"/><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15.w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5" Type="http://schemas.openxmlformats.org/officeDocument/2006/relationships/image" Target="../media/image24.wmf"/><Relationship Id="rId4"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9F5DC-40DF-41FA-A1DC-C3DCACB168D6}"/>
              </a:ext>
            </a:extLst>
          </p:cNvPr>
          <p:cNvSpPr txBox="1">
            <a:spLocks/>
          </p:cNvSpPr>
          <p:nvPr/>
        </p:nvSpPr>
        <p:spPr>
          <a:xfrm>
            <a:off x="831851" y="1709739"/>
            <a:ext cx="10157882" cy="73882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000" b="1" dirty="0">
                <a:latin typeface="Times New Roman" panose="02020603050405020304" pitchFamily="18" charset="0"/>
                <a:cs typeface="Times New Roman" panose="02020603050405020304" pitchFamily="18" charset="0"/>
              </a:rPr>
              <a:t>Zero-Shot Text-to-Image Generation</a:t>
            </a:r>
            <a:endParaRPr lang="zh-CN" altLang="en-US" sz="40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12C2C41-F1AD-4DEC-A9E3-B2D86D2F5E9D}"/>
              </a:ext>
            </a:extLst>
          </p:cNvPr>
          <p:cNvSpPr txBox="1"/>
          <p:nvPr/>
        </p:nvSpPr>
        <p:spPr>
          <a:xfrm>
            <a:off x="1231053" y="2951946"/>
            <a:ext cx="9567334" cy="1077218"/>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Presenter: Fang Xianghong </a:t>
            </a:r>
          </a:p>
          <a:p>
            <a:pPr algn="ctr"/>
            <a:r>
              <a:rPr lang="en-US" altLang="zh-CN" sz="3200" dirty="0">
                <a:latin typeface="Times New Roman" panose="02020603050405020304" pitchFamily="18" charset="0"/>
                <a:cs typeface="Times New Roman" panose="02020603050405020304" pitchFamily="18" charset="0"/>
              </a:rPr>
              <a:t>20 Apr, 2021</a:t>
            </a:r>
          </a:p>
        </p:txBody>
      </p:sp>
    </p:spTree>
    <p:extLst>
      <p:ext uri="{BB962C8B-B14F-4D97-AF65-F5344CB8AC3E}">
        <p14:creationId xmlns:p14="http://schemas.microsoft.com/office/powerpoint/2010/main" val="56587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215053" y="1884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Generation Samples</a:t>
            </a:r>
          </a:p>
        </p:txBody>
      </p:sp>
      <p:sp>
        <p:nvSpPr>
          <p:cNvPr id="5" name="文本框 4">
            <a:extLst>
              <a:ext uri="{FF2B5EF4-FFF2-40B4-BE49-F238E27FC236}">
                <a16:creationId xmlns:a16="http://schemas.microsoft.com/office/drawing/2014/main" id="{91CB3E5D-7F5D-4F5F-97B2-143A279946C9}"/>
              </a:ext>
            </a:extLst>
          </p:cNvPr>
          <p:cNvSpPr txBox="1"/>
          <p:nvPr/>
        </p:nvSpPr>
        <p:spPr>
          <a:xfrm>
            <a:off x="320039" y="797510"/>
            <a:ext cx="11118427" cy="5262979"/>
          </a:xfrm>
          <a:prstGeom prst="rect">
            <a:avLst/>
          </a:prstGeom>
          <a:noFill/>
        </p:spPr>
        <p:txBody>
          <a:bodyPr wrap="square" rtlCol="0">
            <a:spAutoFit/>
          </a:bodyPr>
          <a:lstStyle/>
          <a:p>
            <a:r>
              <a:rPr lang="en-US" altLang="zh-CN" sz="2800" i="0" dirty="0">
                <a:solidFill>
                  <a:srgbClr val="000000"/>
                </a:solidFill>
                <a:effectLst/>
                <a:latin typeface="Times New Roman" panose="02020603050405020304" pitchFamily="18" charset="0"/>
                <a:cs typeface="Times New Roman" panose="02020603050405020304" pitchFamily="18" charset="0"/>
              </a:rPr>
              <a:t>Combining unrelated concepts</a:t>
            </a: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29121A8-3E1F-43BB-8106-52A37B7CB3C9}"/>
              </a:ext>
            </a:extLst>
          </p:cNvPr>
          <p:cNvPicPr>
            <a:picLocks noChangeAspect="1"/>
          </p:cNvPicPr>
          <p:nvPr/>
        </p:nvPicPr>
        <p:blipFill>
          <a:blip r:embed="rId2"/>
          <a:stretch>
            <a:fillRect/>
          </a:stretch>
        </p:blipFill>
        <p:spPr>
          <a:xfrm>
            <a:off x="4046499" y="1542226"/>
            <a:ext cx="7044834" cy="4204434"/>
          </a:xfrm>
          <a:prstGeom prst="rect">
            <a:avLst/>
          </a:prstGeom>
        </p:spPr>
      </p:pic>
      <p:sp>
        <p:nvSpPr>
          <p:cNvPr id="6" name="文本框 5">
            <a:extLst>
              <a:ext uri="{FF2B5EF4-FFF2-40B4-BE49-F238E27FC236}">
                <a16:creationId xmlns:a16="http://schemas.microsoft.com/office/drawing/2014/main" id="{A3E8FF46-BFF6-4893-B7E3-3C7EA5AB3454}"/>
              </a:ext>
            </a:extLst>
          </p:cNvPr>
          <p:cNvSpPr txBox="1"/>
          <p:nvPr/>
        </p:nvSpPr>
        <p:spPr>
          <a:xfrm>
            <a:off x="435749" y="2451071"/>
            <a:ext cx="3495040"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Text Prompt:</a:t>
            </a:r>
          </a:p>
          <a:p>
            <a:r>
              <a:rPr lang="en-US" altLang="zh-CN" sz="2400" dirty="0">
                <a:latin typeface="Times New Roman" panose="02020603050405020304" pitchFamily="18" charset="0"/>
                <a:cs typeface="Times New Roman" panose="02020603050405020304" pitchFamily="18" charset="0"/>
              </a:rPr>
              <a:t>a </a:t>
            </a:r>
            <a:r>
              <a:rPr lang="en-US" altLang="zh-CN" sz="2400" dirty="0">
                <a:solidFill>
                  <a:srgbClr val="FF0000"/>
                </a:solidFill>
                <a:latin typeface="Times New Roman" panose="02020603050405020304" pitchFamily="18" charset="0"/>
                <a:cs typeface="Times New Roman" panose="02020603050405020304" pitchFamily="18" charset="0"/>
              </a:rPr>
              <a:t>snail </a:t>
            </a:r>
            <a:r>
              <a:rPr lang="en-US" altLang="zh-CN" sz="2400" dirty="0">
                <a:latin typeface="Times New Roman" panose="02020603050405020304" pitchFamily="18" charset="0"/>
                <a:cs typeface="Times New Roman" panose="02020603050405020304" pitchFamily="18" charset="0"/>
              </a:rPr>
              <a:t>made of </a:t>
            </a:r>
            <a:r>
              <a:rPr lang="en-US" altLang="zh-CN" sz="2400" dirty="0">
                <a:solidFill>
                  <a:srgbClr val="FF0000"/>
                </a:solidFill>
                <a:latin typeface="Times New Roman" panose="02020603050405020304" pitchFamily="18" charset="0"/>
                <a:cs typeface="Times New Roman" panose="02020603050405020304" pitchFamily="18" charset="0"/>
              </a:rPr>
              <a:t>harp</a:t>
            </a:r>
            <a:r>
              <a:rPr lang="en-US" altLang="zh-CN" sz="2400" dirty="0">
                <a:latin typeface="Times New Roman" panose="02020603050405020304" pitchFamily="18" charset="0"/>
                <a:cs typeface="Times New Roman" panose="02020603050405020304" pitchFamily="18" charset="0"/>
              </a:rPr>
              <a:t>. a snail with the texture of a harp.</a:t>
            </a:r>
          </a:p>
        </p:txBody>
      </p:sp>
    </p:spTree>
    <p:extLst>
      <p:ext uri="{BB962C8B-B14F-4D97-AF65-F5344CB8AC3E}">
        <p14:creationId xmlns:p14="http://schemas.microsoft.com/office/powerpoint/2010/main" val="352688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215053" y="1884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Generation Samples</a:t>
            </a:r>
          </a:p>
        </p:txBody>
      </p:sp>
      <p:sp>
        <p:nvSpPr>
          <p:cNvPr id="5" name="文本框 4">
            <a:extLst>
              <a:ext uri="{FF2B5EF4-FFF2-40B4-BE49-F238E27FC236}">
                <a16:creationId xmlns:a16="http://schemas.microsoft.com/office/drawing/2014/main" id="{91CB3E5D-7F5D-4F5F-97B2-143A279946C9}"/>
              </a:ext>
            </a:extLst>
          </p:cNvPr>
          <p:cNvSpPr txBox="1"/>
          <p:nvPr/>
        </p:nvSpPr>
        <p:spPr>
          <a:xfrm>
            <a:off x="320039" y="797510"/>
            <a:ext cx="11118427" cy="5693866"/>
          </a:xfrm>
          <a:prstGeom prst="rect">
            <a:avLst/>
          </a:prstGeom>
          <a:noFill/>
        </p:spPr>
        <p:txBody>
          <a:bodyPr wrap="square" rtlCol="0">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Drawing multiple objects</a:t>
            </a: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r>
              <a:rPr lang="en-US" altLang="zh-CN" sz="2800" dirty="0">
                <a:solidFill>
                  <a:srgbClr val="000000"/>
                </a:solidFill>
                <a:latin typeface="Times New Roman" panose="02020603050405020304" pitchFamily="18" charset="0"/>
                <a:cs typeface="Times New Roman" panose="02020603050405020304" pitchFamily="18" charset="0"/>
              </a:rPr>
              <a:t>t</a:t>
            </a:r>
            <a:r>
              <a:rPr lang="en-US" altLang="zh-CN" sz="2800" i="0" dirty="0">
                <a:solidFill>
                  <a:srgbClr val="000000"/>
                </a:solidFill>
                <a:effectLst/>
                <a:latin typeface="Times New Roman" panose="02020603050405020304" pitchFamily="18" charset="0"/>
                <a:cs typeface="Times New Roman" panose="02020603050405020304" pitchFamily="18" charset="0"/>
              </a:rPr>
              <a:t>he number of objects and </a:t>
            </a:r>
          </a:p>
          <a:p>
            <a:r>
              <a:rPr lang="en-US" altLang="zh-CN" sz="2800" dirty="0">
                <a:solidFill>
                  <a:srgbClr val="000000"/>
                </a:solidFill>
                <a:latin typeface="Times New Roman" panose="02020603050405020304" pitchFamily="18" charset="0"/>
                <a:cs typeface="Times New Roman" panose="02020603050405020304" pitchFamily="18" charset="0"/>
              </a:rPr>
              <a:t>its order is not accurate.</a:t>
            </a:r>
            <a:r>
              <a:rPr lang="en-US" altLang="zh-CN" sz="2800" i="0" dirty="0">
                <a:solidFill>
                  <a:srgbClr val="000000"/>
                </a:solidFill>
                <a:effectLst/>
                <a:latin typeface="Times New Roman" panose="02020603050405020304" pitchFamily="18" charset="0"/>
                <a:cs typeface="Times New Roman" panose="02020603050405020304" pitchFamily="18" charset="0"/>
              </a:rPr>
              <a:t> </a:t>
            </a: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More generation examples in page: </a:t>
            </a:r>
            <a:r>
              <a:rPr lang="en-US" altLang="zh-CN" sz="2800" dirty="0">
                <a:latin typeface="Times New Roman" panose="02020603050405020304" pitchFamily="18" charset="0"/>
                <a:cs typeface="Times New Roman" panose="02020603050405020304" pitchFamily="18" charset="0"/>
                <a:hlinkClick r:id="rId2"/>
              </a:rPr>
              <a:t>https://openai.com/blog/dall-e/</a:t>
            </a:r>
            <a:endParaRPr lang="en-US" altLang="zh-CN"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3E8FF46-BFF6-4893-B7E3-3C7EA5AB3454}"/>
              </a:ext>
            </a:extLst>
          </p:cNvPr>
          <p:cNvSpPr txBox="1"/>
          <p:nvPr/>
        </p:nvSpPr>
        <p:spPr>
          <a:xfrm>
            <a:off x="522109" y="1576267"/>
            <a:ext cx="3822984"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Text Prompt:</a:t>
            </a:r>
          </a:p>
          <a:p>
            <a:r>
              <a:rPr lang="en-US" altLang="zh-CN" sz="2400" dirty="0">
                <a:latin typeface="Times New Roman" panose="02020603050405020304" pitchFamily="18" charset="0"/>
                <a:cs typeface="Times New Roman" panose="02020603050405020304" pitchFamily="18" charset="0"/>
              </a:rPr>
              <a:t>a stack of 3 cubes.  a</a:t>
            </a:r>
            <a:r>
              <a:rPr lang="zh-CN" altLang="en-US"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red</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cube</a:t>
            </a:r>
            <a:r>
              <a:rPr lang="en-US" altLang="zh-CN" sz="2400" dirty="0">
                <a:latin typeface="Times New Roman" panose="02020603050405020304" pitchFamily="18" charset="0"/>
                <a:cs typeface="Times New Roman" panose="02020603050405020304" pitchFamily="18" charset="0"/>
              </a:rPr>
              <a:t> is on the top, sitting on a green cube. the </a:t>
            </a:r>
            <a:r>
              <a:rPr lang="en-US" altLang="zh-CN" sz="2400" dirty="0">
                <a:solidFill>
                  <a:srgbClr val="FF0000"/>
                </a:solidFill>
                <a:latin typeface="Times New Roman" panose="02020603050405020304" pitchFamily="18" charset="0"/>
                <a:cs typeface="Times New Roman" panose="02020603050405020304" pitchFamily="18" charset="0"/>
              </a:rPr>
              <a:t>green cube </a:t>
            </a:r>
            <a:r>
              <a:rPr lang="en-US" altLang="zh-CN" sz="2400" dirty="0">
                <a:latin typeface="Times New Roman" panose="02020603050405020304" pitchFamily="18" charset="0"/>
                <a:cs typeface="Times New Roman" panose="02020603050405020304" pitchFamily="18" charset="0"/>
              </a:rPr>
              <a:t>is in the middle, sitting on a blue cube. the </a:t>
            </a:r>
            <a:r>
              <a:rPr lang="en-US" altLang="zh-CN" sz="2400" dirty="0">
                <a:solidFill>
                  <a:srgbClr val="FF0000"/>
                </a:solidFill>
                <a:latin typeface="Times New Roman" panose="02020603050405020304" pitchFamily="18" charset="0"/>
                <a:cs typeface="Times New Roman" panose="02020603050405020304" pitchFamily="18" charset="0"/>
              </a:rPr>
              <a:t>blue cube </a:t>
            </a:r>
            <a:r>
              <a:rPr lang="en-US" altLang="zh-CN" sz="2400" dirty="0">
                <a:latin typeface="Times New Roman" panose="02020603050405020304" pitchFamily="18" charset="0"/>
                <a:cs typeface="Times New Roman" panose="02020603050405020304" pitchFamily="18" charset="0"/>
              </a:rPr>
              <a:t>is on the bottom.</a:t>
            </a:r>
          </a:p>
        </p:txBody>
      </p:sp>
      <p:pic>
        <p:nvPicPr>
          <p:cNvPr id="7" name="图片 6">
            <a:extLst>
              <a:ext uri="{FF2B5EF4-FFF2-40B4-BE49-F238E27FC236}">
                <a16:creationId xmlns:a16="http://schemas.microsoft.com/office/drawing/2014/main" id="{867CCDF6-DE5F-4B4B-9EAF-3F3EC2BE489A}"/>
              </a:ext>
            </a:extLst>
          </p:cNvPr>
          <p:cNvPicPr>
            <a:picLocks noChangeAspect="1"/>
          </p:cNvPicPr>
          <p:nvPr/>
        </p:nvPicPr>
        <p:blipFill>
          <a:blip r:embed="rId3"/>
          <a:stretch>
            <a:fillRect/>
          </a:stretch>
        </p:blipFill>
        <p:spPr>
          <a:xfrm>
            <a:off x="4547163" y="1576267"/>
            <a:ext cx="6891303" cy="4136351"/>
          </a:xfrm>
          <a:prstGeom prst="rect">
            <a:avLst/>
          </a:prstGeom>
        </p:spPr>
      </p:pic>
    </p:spTree>
    <p:extLst>
      <p:ext uri="{BB962C8B-B14F-4D97-AF65-F5344CB8AC3E}">
        <p14:creationId xmlns:p14="http://schemas.microsoft.com/office/powerpoint/2010/main" val="124665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347133" y="19858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Conclusion</a:t>
            </a:r>
          </a:p>
        </p:txBody>
      </p:sp>
      <p:sp>
        <p:nvSpPr>
          <p:cNvPr id="2" name="文本框 1">
            <a:extLst>
              <a:ext uri="{FF2B5EF4-FFF2-40B4-BE49-F238E27FC236}">
                <a16:creationId xmlns:a16="http://schemas.microsoft.com/office/drawing/2014/main" id="{67152FD0-7E79-4540-94AD-4F2BBFF47AAA}"/>
              </a:ext>
            </a:extLst>
          </p:cNvPr>
          <p:cNvSpPr txBox="1"/>
          <p:nvPr/>
        </p:nvSpPr>
        <p:spPr>
          <a:xfrm>
            <a:off x="499533" y="783361"/>
            <a:ext cx="10922000"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Obtain image tokens from VQ-VAE model, the length of image sequence would be shorter,  for example, the RGB sequence length is 256 * 256 * 3, while the length of image tokens from VQ-VAE model is 32 * 32. Shorter sequence dependency would be better modelled by GPT-3 model.</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Represent the joint distribution of text and image through the concatenation of the text tokens and image tokens. It also can be applied to other multi-modal task, such as text-audio pairs.</a:t>
            </a:r>
          </a:p>
          <a:p>
            <a:pPr marL="342900" indent="-342900">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Dalle</a:t>
            </a:r>
            <a:r>
              <a:rPr lang="en-US" altLang="zh-CN" sz="2400" dirty="0">
                <a:latin typeface="Times New Roman" panose="02020603050405020304" pitchFamily="18" charset="0"/>
                <a:cs typeface="Times New Roman" panose="02020603050405020304" pitchFamily="18" charset="0"/>
              </a:rPr>
              <a:t> model also can be applied to image captions task.  </a:t>
            </a:r>
            <a:endParaRPr lang="zh-CN" altLang="en-US" sz="2400" dirty="0">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C8649CFF-4CA0-42C6-9416-7AB578E2A87D}"/>
              </a:ext>
            </a:extLst>
          </p:cNvPr>
          <p:cNvSpPr/>
          <p:nvPr/>
        </p:nvSpPr>
        <p:spPr>
          <a:xfrm>
            <a:off x="4097865" y="4069684"/>
            <a:ext cx="2255520" cy="3454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ACA230C3-37A0-40D9-BCF5-665FC26D66C3}"/>
              </a:ext>
            </a:extLst>
          </p:cNvPr>
          <p:cNvSpPr/>
          <p:nvPr/>
        </p:nvSpPr>
        <p:spPr>
          <a:xfrm>
            <a:off x="1202266" y="4069684"/>
            <a:ext cx="2854960" cy="34544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6FD30CE-99BD-4395-A8C6-22A590F681BC}"/>
              </a:ext>
            </a:extLst>
          </p:cNvPr>
          <p:cNvSpPr txBox="1"/>
          <p:nvPr/>
        </p:nvSpPr>
        <p:spPr>
          <a:xfrm>
            <a:off x="4408593" y="4469793"/>
            <a:ext cx="144441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Text Tokens</a:t>
            </a:r>
            <a:endParaRPr lang="zh-CN" altLang="en-US" dirty="0">
              <a:latin typeface="Times New Roman" panose="02020603050405020304" pitchFamily="18" charset="0"/>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1D8C6640-862F-4F40-8975-E84906C4B7EB}"/>
              </a:ext>
            </a:extLst>
          </p:cNvPr>
          <p:cNvGraphicFramePr>
            <a:graphicFrameLocks noChangeAspect="1"/>
          </p:cNvGraphicFramePr>
          <p:nvPr>
            <p:extLst>
              <p:ext uri="{D42A27DB-BD31-4B8C-83A1-F6EECF244321}">
                <p14:modId xmlns:p14="http://schemas.microsoft.com/office/powerpoint/2010/main" val="2141215246"/>
              </p:ext>
            </p:extLst>
          </p:nvPr>
        </p:nvGraphicFramePr>
        <p:xfrm>
          <a:off x="5659119" y="4469793"/>
          <a:ext cx="387773" cy="460480"/>
        </p:xfrm>
        <a:graphic>
          <a:graphicData uri="http://schemas.openxmlformats.org/presentationml/2006/ole">
            <mc:AlternateContent xmlns:mc="http://schemas.openxmlformats.org/markup-compatibility/2006">
              <mc:Choice xmlns:v="urn:schemas-microsoft-com:vml" Requires="v">
                <p:oleObj name="公式" r:id="rId2" imgW="203040" imgH="241200" progId="Equation.KSEE3">
                  <p:embed/>
                </p:oleObj>
              </mc:Choice>
              <mc:Fallback>
                <p:oleObj name="公式" r:id="rId2" imgW="203040" imgH="241200" progId="Equation.KSEE3">
                  <p:embed/>
                  <p:pic>
                    <p:nvPicPr>
                      <p:cNvPr id="8" name="对象 7">
                        <a:extLst>
                          <a:ext uri="{FF2B5EF4-FFF2-40B4-BE49-F238E27FC236}">
                            <a16:creationId xmlns:a16="http://schemas.microsoft.com/office/drawing/2014/main" id="{DD7172C1-0BC4-4F1C-9DA5-D1A108A49FD5}"/>
                          </a:ext>
                        </a:extLst>
                      </p:cNvPr>
                      <p:cNvPicPr/>
                      <p:nvPr/>
                    </p:nvPicPr>
                    <p:blipFill>
                      <a:blip r:embed="rId3"/>
                      <a:stretch>
                        <a:fillRect/>
                      </a:stretch>
                    </p:blipFill>
                    <p:spPr>
                      <a:xfrm>
                        <a:off x="5659119" y="4469793"/>
                        <a:ext cx="387773" cy="460480"/>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9482EF9-46D2-4F2E-9176-62865FFCE73B}"/>
              </a:ext>
            </a:extLst>
          </p:cNvPr>
          <p:cNvSpPr txBox="1"/>
          <p:nvPr/>
        </p:nvSpPr>
        <p:spPr>
          <a:xfrm>
            <a:off x="1446530" y="4415124"/>
            <a:ext cx="15578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Image Tokens</a:t>
            </a:r>
            <a:endParaRPr lang="zh-CN" altLang="en-US" dirty="0">
              <a:latin typeface="Times New Roman" panose="02020603050405020304" pitchFamily="18" charset="0"/>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4EE523F7-81B3-4793-A4DB-271CF25CF7BC}"/>
              </a:ext>
            </a:extLst>
          </p:cNvPr>
          <p:cNvGraphicFramePr>
            <a:graphicFrameLocks noChangeAspect="1"/>
          </p:cNvGraphicFramePr>
          <p:nvPr>
            <p:extLst>
              <p:ext uri="{D42A27DB-BD31-4B8C-83A1-F6EECF244321}">
                <p14:modId xmlns:p14="http://schemas.microsoft.com/office/powerpoint/2010/main" val="1588734261"/>
              </p:ext>
            </p:extLst>
          </p:nvPr>
        </p:nvGraphicFramePr>
        <p:xfrm>
          <a:off x="3043924" y="4415124"/>
          <a:ext cx="338138" cy="339725"/>
        </p:xfrm>
        <a:graphic>
          <a:graphicData uri="http://schemas.openxmlformats.org/presentationml/2006/ole">
            <mc:AlternateContent xmlns:mc="http://schemas.openxmlformats.org/markup-compatibility/2006">
              <mc:Choice xmlns:v="urn:schemas-microsoft-com:vml" Requires="v">
                <p:oleObj name="公式" r:id="rId4" imgW="177480" imgH="177480" progId="Equation.KSEE3">
                  <p:embed/>
                </p:oleObj>
              </mc:Choice>
              <mc:Fallback>
                <p:oleObj name="公式" r:id="rId4" imgW="177480" imgH="177480" progId="Equation.KSEE3">
                  <p:embed/>
                  <p:pic>
                    <p:nvPicPr>
                      <p:cNvPr id="11" name="对象 10">
                        <a:extLst>
                          <a:ext uri="{FF2B5EF4-FFF2-40B4-BE49-F238E27FC236}">
                            <a16:creationId xmlns:a16="http://schemas.microsoft.com/office/drawing/2014/main" id="{FB15A65A-C535-4327-9EED-AEBA3D890784}"/>
                          </a:ext>
                        </a:extLst>
                      </p:cNvPr>
                      <p:cNvPicPr/>
                      <p:nvPr/>
                    </p:nvPicPr>
                    <p:blipFill>
                      <a:blip r:embed="rId5"/>
                      <a:stretch>
                        <a:fillRect/>
                      </a:stretch>
                    </p:blipFill>
                    <p:spPr>
                      <a:xfrm>
                        <a:off x="3043924" y="4415124"/>
                        <a:ext cx="338138" cy="339725"/>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ABB3E088-F78A-457B-8848-9C13410F8C86}"/>
              </a:ext>
            </a:extLst>
          </p:cNvPr>
          <p:cNvSpPr txBox="1"/>
          <p:nvPr/>
        </p:nvSpPr>
        <p:spPr>
          <a:xfrm>
            <a:off x="6592147" y="4069684"/>
            <a:ext cx="154262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Joint  Prior</a:t>
            </a:r>
            <a:endParaRPr lang="zh-CN" altLang="en-US"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422DD61A-CF75-4B82-BC63-6B7EE9499CBB}"/>
              </a:ext>
            </a:extLst>
          </p:cNvPr>
          <p:cNvGraphicFramePr>
            <a:graphicFrameLocks noChangeAspect="1"/>
          </p:cNvGraphicFramePr>
          <p:nvPr>
            <p:extLst>
              <p:ext uri="{D42A27DB-BD31-4B8C-83A1-F6EECF244321}">
                <p14:modId xmlns:p14="http://schemas.microsoft.com/office/powerpoint/2010/main" val="2701695257"/>
              </p:ext>
            </p:extLst>
          </p:nvPr>
        </p:nvGraphicFramePr>
        <p:xfrm>
          <a:off x="7846909" y="4097624"/>
          <a:ext cx="812800" cy="317500"/>
        </p:xfrm>
        <a:graphic>
          <a:graphicData uri="http://schemas.openxmlformats.org/presentationml/2006/ole">
            <mc:AlternateContent xmlns:mc="http://schemas.openxmlformats.org/markup-compatibility/2006">
              <mc:Choice xmlns:v="urn:schemas-microsoft-com:vml" Requires="v">
                <p:oleObj name="公式" r:id="rId6" imgW="812520" imgH="317160" progId="Equation.KSEE3">
                  <p:embed/>
                </p:oleObj>
              </mc:Choice>
              <mc:Fallback>
                <p:oleObj name="公式" r:id="rId6" imgW="812520" imgH="317160" progId="Equation.KSEE3">
                  <p:embed/>
                  <p:pic>
                    <p:nvPicPr>
                      <p:cNvPr id="7" name="对象 6">
                        <a:extLst>
                          <a:ext uri="{FF2B5EF4-FFF2-40B4-BE49-F238E27FC236}">
                            <a16:creationId xmlns:a16="http://schemas.microsoft.com/office/drawing/2014/main" id="{F95863F0-BEE2-4169-93A9-A63EB2D44A31}"/>
                          </a:ext>
                        </a:extLst>
                      </p:cNvPr>
                      <p:cNvPicPr/>
                      <p:nvPr/>
                    </p:nvPicPr>
                    <p:blipFill>
                      <a:blip r:embed="rId7"/>
                      <a:stretch>
                        <a:fillRect/>
                      </a:stretch>
                    </p:blipFill>
                    <p:spPr>
                      <a:xfrm>
                        <a:off x="7846909" y="4097624"/>
                        <a:ext cx="812800" cy="317500"/>
                      </a:xfrm>
                      <a:prstGeom prst="rect">
                        <a:avLst/>
                      </a:prstGeom>
                    </p:spPr>
                  </p:pic>
                </p:oleObj>
              </mc:Fallback>
            </mc:AlternateContent>
          </a:graphicData>
        </a:graphic>
      </p:graphicFrame>
    </p:spTree>
    <p:extLst>
      <p:ext uri="{BB962C8B-B14F-4D97-AF65-F5344CB8AC3E}">
        <p14:creationId xmlns:p14="http://schemas.microsoft.com/office/powerpoint/2010/main" val="199046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769CFA-2DA2-4233-93AD-D260A356723E}"/>
              </a:ext>
            </a:extLst>
          </p:cNvPr>
          <p:cNvPicPr>
            <a:picLocks noChangeAspect="1"/>
          </p:cNvPicPr>
          <p:nvPr/>
        </p:nvPicPr>
        <p:blipFill>
          <a:blip r:embed="rId2"/>
          <a:stretch>
            <a:fillRect/>
          </a:stretch>
        </p:blipFill>
        <p:spPr>
          <a:xfrm>
            <a:off x="0" y="2244810"/>
            <a:ext cx="12192000" cy="1926336"/>
          </a:xfrm>
          <a:prstGeom prst="rect">
            <a:avLst/>
          </a:prstGeom>
        </p:spPr>
      </p:pic>
    </p:spTree>
    <p:extLst>
      <p:ext uri="{BB962C8B-B14F-4D97-AF65-F5344CB8AC3E}">
        <p14:creationId xmlns:p14="http://schemas.microsoft.com/office/powerpoint/2010/main" val="809207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46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347133" y="198586"/>
            <a:ext cx="9567334" cy="409342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Outline</a:t>
            </a:r>
            <a:endParaRPr lang="en-US" altLang="zh-C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Problem Definition</a:t>
            </a:r>
          </a:p>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Review of VQ-VAE</a:t>
            </a:r>
          </a:p>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DALLE Model </a:t>
            </a:r>
          </a:p>
          <a:p>
            <a:pPr marL="1257300" lvl="2"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Datasets and Experiment setting </a:t>
            </a:r>
          </a:p>
          <a:p>
            <a:pPr marL="1257300" lvl="2"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Learn Image Tokens From VQ-VAE</a:t>
            </a:r>
          </a:p>
          <a:p>
            <a:pPr marL="1257300" lvl="2"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Learn Joint Prior Through GPT-3</a:t>
            </a:r>
          </a:p>
          <a:p>
            <a:pPr marL="1257300" lvl="2"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Generation Samples</a:t>
            </a:r>
          </a:p>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0928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23613" y="81107"/>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Problem Definition</a:t>
            </a:r>
          </a:p>
        </p:txBody>
      </p:sp>
      <p:pic>
        <p:nvPicPr>
          <p:cNvPr id="12" name="图片 11">
            <a:extLst>
              <a:ext uri="{FF2B5EF4-FFF2-40B4-BE49-F238E27FC236}">
                <a16:creationId xmlns:a16="http://schemas.microsoft.com/office/drawing/2014/main" id="{72ECFE50-2FE6-407D-94F3-82CC2F557FCA}"/>
              </a:ext>
            </a:extLst>
          </p:cNvPr>
          <p:cNvPicPr>
            <a:picLocks noChangeAspect="1"/>
          </p:cNvPicPr>
          <p:nvPr/>
        </p:nvPicPr>
        <p:blipFill>
          <a:blip r:embed="rId2"/>
          <a:stretch>
            <a:fillRect/>
          </a:stretch>
        </p:blipFill>
        <p:spPr>
          <a:xfrm>
            <a:off x="3714606" y="2252074"/>
            <a:ext cx="7552834" cy="4524819"/>
          </a:xfrm>
          <a:prstGeom prst="rect">
            <a:avLst/>
          </a:prstGeom>
        </p:spPr>
      </p:pic>
      <p:sp>
        <p:nvSpPr>
          <p:cNvPr id="13" name="文本框 12">
            <a:extLst>
              <a:ext uri="{FF2B5EF4-FFF2-40B4-BE49-F238E27FC236}">
                <a16:creationId xmlns:a16="http://schemas.microsoft.com/office/drawing/2014/main" id="{9D67BACF-20EC-420C-B61C-2086B3D84331}"/>
              </a:ext>
            </a:extLst>
          </p:cNvPr>
          <p:cNvSpPr txBox="1"/>
          <p:nvPr/>
        </p:nvSpPr>
        <p:spPr>
          <a:xfrm>
            <a:off x="225213" y="766480"/>
            <a:ext cx="11042227"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Zero-Shot Learning aims to recognize objects whose instances may not have been seen during training. Similarly, Zero Shot Image Generation aims to generate instances in images that people may not have been seen during training.</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3E052F0-8D15-4A0C-B58D-8CA0843331C3}"/>
              </a:ext>
            </a:extLst>
          </p:cNvPr>
          <p:cNvSpPr txBox="1"/>
          <p:nvPr/>
        </p:nvSpPr>
        <p:spPr>
          <a:xfrm>
            <a:off x="123613" y="2493404"/>
            <a:ext cx="3495040"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Text Prompt:</a:t>
            </a:r>
          </a:p>
          <a:p>
            <a:r>
              <a:rPr lang="en-US" altLang="zh-CN" sz="2400" dirty="0">
                <a:latin typeface="Times New Roman" panose="02020603050405020304" pitchFamily="18" charset="0"/>
                <a:cs typeface="Times New Roman" panose="02020603050405020304" pitchFamily="18" charset="0"/>
              </a:rPr>
              <a:t>An illustration of </a:t>
            </a:r>
            <a:r>
              <a:rPr lang="en-US" altLang="zh-CN" sz="2400" dirty="0">
                <a:solidFill>
                  <a:srgbClr val="FF0000"/>
                </a:solidFill>
                <a:latin typeface="Times New Roman" panose="02020603050405020304" pitchFamily="18" charset="0"/>
                <a:cs typeface="Times New Roman" panose="02020603050405020304" pitchFamily="18" charset="0"/>
              </a:rPr>
              <a:t>a baby daikon radish in a tutu </a:t>
            </a:r>
            <a:r>
              <a:rPr lang="en-US" altLang="zh-CN" sz="2400" dirty="0">
                <a:latin typeface="Times New Roman" panose="02020603050405020304" pitchFamily="18" charset="0"/>
                <a:cs typeface="Times New Roman" panose="02020603050405020304" pitchFamily="18" charset="0"/>
              </a:rPr>
              <a:t>walking a dog!</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3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64253" y="1884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Review of VQ-VAE</a:t>
            </a:r>
          </a:p>
        </p:txBody>
      </p:sp>
      <p:pic>
        <p:nvPicPr>
          <p:cNvPr id="4" name="图片 3">
            <a:extLst>
              <a:ext uri="{FF2B5EF4-FFF2-40B4-BE49-F238E27FC236}">
                <a16:creationId xmlns:a16="http://schemas.microsoft.com/office/drawing/2014/main" id="{DD35BD78-D950-4AAA-B6F4-B59DCD558726}"/>
              </a:ext>
            </a:extLst>
          </p:cNvPr>
          <p:cNvPicPr>
            <a:picLocks noChangeAspect="1"/>
          </p:cNvPicPr>
          <p:nvPr/>
        </p:nvPicPr>
        <p:blipFill>
          <a:blip r:embed="rId2"/>
          <a:stretch>
            <a:fillRect/>
          </a:stretch>
        </p:blipFill>
        <p:spPr>
          <a:xfrm>
            <a:off x="164254" y="773201"/>
            <a:ext cx="8322248" cy="3097759"/>
          </a:xfrm>
          <a:prstGeom prst="rect">
            <a:avLst/>
          </a:prstGeom>
        </p:spPr>
      </p:pic>
      <p:sp>
        <p:nvSpPr>
          <p:cNvPr id="5" name="文本框 4">
            <a:extLst>
              <a:ext uri="{FF2B5EF4-FFF2-40B4-BE49-F238E27FC236}">
                <a16:creationId xmlns:a16="http://schemas.microsoft.com/office/drawing/2014/main" id="{9584C849-C4AF-44EF-A23A-63F3AEFD2476}"/>
              </a:ext>
            </a:extLst>
          </p:cNvPr>
          <p:cNvSpPr txBox="1"/>
          <p:nvPr/>
        </p:nvSpPr>
        <p:spPr>
          <a:xfrm>
            <a:off x="192865" y="4275494"/>
            <a:ext cx="11176000"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propose neural discrete representation, transform image to image tokens, an auto-regressive model (like LSTM, </a:t>
            </a:r>
            <a:r>
              <a:rPr lang="en-US" altLang="zh-CN" sz="2800" dirty="0" err="1">
                <a:latin typeface="Times New Roman" panose="02020603050405020304" pitchFamily="18" charset="0"/>
                <a:cs typeface="Times New Roman" panose="02020603050405020304" pitchFamily="18" charset="0"/>
              </a:rPr>
              <a:t>PixelCNN</a:t>
            </a:r>
            <a:r>
              <a:rPr lang="en-US" altLang="zh-CN" sz="2800" dirty="0">
                <a:latin typeface="Times New Roman" panose="02020603050405020304" pitchFamily="18" charset="0"/>
                <a:cs typeface="Times New Roman" panose="02020603050405020304" pitchFamily="18" charset="0"/>
              </a:rPr>
              <a:t> and Transformer) can be learned with tokens.</a:t>
            </a: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update embedding space through online cluster assignment procedure </a:t>
            </a: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straight-through estimator for gradient pass. (Straight-through estimator, </a:t>
            </a:r>
            <a:r>
              <a:rPr lang="en-US" altLang="zh-CN" sz="2800" dirty="0" err="1">
                <a:latin typeface="Times New Roman" panose="02020603050405020304" pitchFamily="18" charset="0"/>
                <a:cs typeface="Times New Roman" panose="02020603050405020304" pitchFamily="18" charset="0"/>
              </a:rPr>
              <a:t>gumbel-softmax</a:t>
            </a:r>
            <a:r>
              <a:rPr lang="en-US" altLang="zh-CN" sz="2800" dirty="0">
                <a:latin typeface="Times New Roman" panose="02020603050405020304" pitchFamily="18" charset="0"/>
                <a:cs typeface="Times New Roman" panose="02020603050405020304" pitchFamily="18" charset="0"/>
              </a:rPr>
              <a:t>, policy gradient in RL)</a:t>
            </a:r>
            <a:endParaRPr lang="zh-CN" altLang="en-US" sz="28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44FBA95F-4EC8-4008-BD23-5DD885986D56}"/>
              </a:ext>
            </a:extLst>
          </p:cNvPr>
          <p:cNvPicPr>
            <a:picLocks noChangeAspect="1"/>
          </p:cNvPicPr>
          <p:nvPr/>
        </p:nvPicPr>
        <p:blipFill>
          <a:blip r:embed="rId3"/>
          <a:stretch>
            <a:fillRect/>
          </a:stretch>
        </p:blipFill>
        <p:spPr>
          <a:xfrm>
            <a:off x="8686518" y="510993"/>
            <a:ext cx="2476218" cy="2575047"/>
          </a:xfrm>
          <a:prstGeom prst="rect">
            <a:avLst/>
          </a:prstGeom>
        </p:spPr>
      </p:pic>
      <p:pic>
        <p:nvPicPr>
          <p:cNvPr id="11" name="图片 10">
            <a:extLst>
              <a:ext uri="{FF2B5EF4-FFF2-40B4-BE49-F238E27FC236}">
                <a16:creationId xmlns:a16="http://schemas.microsoft.com/office/drawing/2014/main" id="{5949445E-D298-49AB-9DED-363A47898DB8}"/>
              </a:ext>
            </a:extLst>
          </p:cNvPr>
          <p:cNvPicPr>
            <a:picLocks noChangeAspect="1"/>
          </p:cNvPicPr>
          <p:nvPr/>
        </p:nvPicPr>
        <p:blipFill>
          <a:blip r:embed="rId4"/>
          <a:stretch>
            <a:fillRect/>
          </a:stretch>
        </p:blipFill>
        <p:spPr>
          <a:xfrm>
            <a:off x="8550520" y="3117313"/>
            <a:ext cx="3163785" cy="909082"/>
          </a:xfrm>
          <a:prstGeom prst="rect">
            <a:avLst/>
          </a:prstGeom>
        </p:spPr>
      </p:pic>
    </p:spTree>
    <p:extLst>
      <p:ext uri="{BB962C8B-B14F-4D97-AF65-F5344CB8AC3E}">
        <p14:creationId xmlns:p14="http://schemas.microsoft.com/office/powerpoint/2010/main" val="286886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33773" y="868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Review of VQ-VAE</a:t>
            </a:r>
          </a:p>
        </p:txBody>
      </p:sp>
      <p:sp>
        <p:nvSpPr>
          <p:cNvPr id="48" name="流程图: 接点 47">
            <a:extLst>
              <a:ext uri="{FF2B5EF4-FFF2-40B4-BE49-F238E27FC236}">
                <a16:creationId xmlns:a16="http://schemas.microsoft.com/office/drawing/2014/main" id="{24C73999-1A9D-4D20-8048-FB958FA0DA68}"/>
              </a:ext>
            </a:extLst>
          </p:cNvPr>
          <p:cNvSpPr/>
          <p:nvPr/>
        </p:nvSpPr>
        <p:spPr>
          <a:xfrm>
            <a:off x="1786560" y="1404410"/>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2AE9AC0-353A-4E7B-9652-367C958DD045}"/>
              </a:ext>
            </a:extLst>
          </p:cNvPr>
          <p:cNvSpPr txBox="1"/>
          <p:nvPr/>
        </p:nvSpPr>
        <p:spPr>
          <a:xfrm>
            <a:off x="175599" y="671601"/>
            <a:ext cx="567230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VQ-VAE (straight-through estimator </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1" name="流程图: 接点 50">
            <a:extLst>
              <a:ext uri="{FF2B5EF4-FFF2-40B4-BE49-F238E27FC236}">
                <a16:creationId xmlns:a16="http://schemas.microsoft.com/office/drawing/2014/main" id="{0543F169-19EE-4E5C-B422-BA16F4E8DCDB}"/>
              </a:ext>
            </a:extLst>
          </p:cNvPr>
          <p:cNvSpPr/>
          <p:nvPr/>
        </p:nvSpPr>
        <p:spPr>
          <a:xfrm>
            <a:off x="699360" y="2971322"/>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流程图: 接点 58">
            <a:extLst>
              <a:ext uri="{FF2B5EF4-FFF2-40B4-BE49-F238E27FC236}">
                <a16:creationId xmlns:a16="http://schemas.microsoft.com/office/drawing/2014/main" id="{6BF4167A-1DD7-4572-BFD4-E4A9813E406F}"/>
              </a:ext>
            </a:extLst>
          </p:cNvPr>
          <p:cNvSpPr/>
          <p:nvPr/>
        </p:nvSpPr>
        <p:spPr>
          <a:xfrm>
            <a:off x="699360" y="1690508"/>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流程图: 接点 59">
            <a:extLst>
              <a:ext uri="{FF2B5EF4-FFF2-40B4-BE49-F238E27FC236}">
                <a16:creationId xmlns:a16="http://schemas.microsoft.com/office/drawing/2014/main" id="{C45DE511-45BA-41F1-9F24-EB84CC0C452B}"/>
              </a:ext>
            </a:extLst>
          </p:cNvPr>
          <p:cNvSpPr/>
          <p:nvPr/>
        </p:nvSpPr>
        <p:spPr>
          <a:xfrm>
            <a:off x="2463600" y="2118075"/>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流程图: 接点 60">
            <a:extLst>
              <a:ext uri="{FF2B5EF4-FFF2-40B4-BE49-F238E27FC236}">
                <a16:creationId xmlns:a16="http://schemas.microsoft.com/office/drawing/2014/main" id="{12093E51-D0B7-41F9-BC70-0C4281BA0229}"/>
              </a:ext>
            </a:extLst>
          </p:cNvPr>
          <p:cNvSpPr/>
          <p:nvPr/>
        </p:nvSpPr>
        <p:spPr>
          <a:xfrm>
            <a:off x="2192080" y="2719322"/>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流程图: 接点 61">
            <a:extLst>
              <a:ext uri="{FF2B5EF4-FFF2-40B4-BE49-F238E27FC236}">
                <a16:creationId xmlns:a16="http://schemas.microsoft.com/office/drawing/2014/main" id="{C00D3F5F-1E01-4554-BFA4-04F9FC756FF2}"/>
              </a:ext>
            </a:extLst>
          </p:cNvPr>
          <p:cNvSpPr/>
          <p:nvPr/>
        </p:nvSpPr>
        <p:spPr>
          <a:xfrm>
            <a:off x="1651200" y="2118075"/>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流程图: 接点 62">
            <a:extLst>
              <a:ext uri="{FF2B5EF4-FFF2-40B4-BE49-F238E27FC236}">
                <a16:creationId xmlns:a16="http://schemas.microsoft.com/office/drawing/2014/main" id="{48234048-9E95-49E5-9CDF-4E29D6547F8F}"/>
              </a:ext>
            </a:extLst>
          </p:cNvPr>
          <p:cNvSpPr/>
          <p:nvPr/>
        </p:nvSpPr>
        <p:spPr>
          <a:xfrm>
            <a:off x="1319720" y="2467322"/>
            <a:ext cx="252000" cy="252000"/>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9" name="对象 8">
            <a:extLst>
              <a:ext uri="{FF2B5EF4-FFF2-40B4-BE49-F238E27FC236}">
                <a16:creationId xmlns:a16="http://schemas.microsoft.com/office/drawing/2014/main" id="{239C1F43-B5B9-4B77-BC1C-BC0477C28F84}"/>
              </a:ext>
            </a:extLst>
          </p:cNvPr>
          <p:cNvGraphicFramePr>
            <a:graphicFrameLocks noChangeAspect="1"/>
          </p:cNvGraphicFramePr>
          <p:nvPr>
            <p:extLst>
              <p:ext uri="{D42A27DB-BD31-4B8C-83A1-F6EECF244321}">
                <p14:modId xmlns:p14="http://schemas.microsoft.com/office/powerpoint/2010/main" val="1826116167"/>
              </p:ext>
            </p:extLst>
          </p:nvPr>
        </p:nvGraphicFramePr>
        <p:xfrm>
          <a:off x="367034" y="1216026"/>
          <a:ext cx="372603" cy="628768"/>
        </p:xfrm>
        <a:graphic>
          <a:graphicData uri="http://schemas.openxmlformats.org/presentationml/2006/ole">
            <mc:AlternateContent xmlns:mc="http://schemas.openxmlformats.org/markup-compatibility/2006">
              <mc:Choice xmlns:v="urn:schemas-microsoft-com:vml" Requires="v">
                <p:oleObj name="公式" r:id="rId2" imgW="203040" imgH="342720" progId="Equation.KSEE3">
                  <p:embed/>
                </p:oleObj>
              </mc:Choice>
              <mc:Fallback>
                <p:oleObj name="公式" r:id="rId2" imgW="203040" imgH="342720" progId="Equation.KSEE3">
                  <p:embed/>
                  <p:pic>
                    <p:nvPicPr>
                      <p:cNvPr id="0" name=""/>
                      <p:cNvPicPr/>
                      <p:nvPr/>
                    </p:nvPicPr>
                    <p:blipFill>
                      <a:blip r:embed="rId3"/>
                      <a:stretch>
                        <a:fillRect/>
                      </a:stretch>
                    </p:blipFill>
                    <p:spPr>
                      <a:xfrm>
                        <a:off x="367034" y="1216026"/>
                        <a:ext cx="372603" cy="628768"/>
                      </a:xfrm>
                      <a:prstGeom prst="rect">
                        <a:avLst/>
                      </a:prstGeom>
                    </p:spPr>
                  </p:pic>
                </p:oleObj>
              </mc:Fallback>
            </mc:AlternateContent>
          </a:graphicData>
        </a:graphic>
      </p:graphicFrame>
      <p:graphicFrame>
        <p:nvGraphicFramePr>
          <p:cNvPr id="64" name="对象 63">
            <a:extLst>
              <a:ext uri="{FF2B5EF4-FFF2-40B4-BE49-F238E27FC236}">
                <a16:creationId xmlns:a16="http://schemas.microsoft.com/office/drawing/2014/main" id="{F0D911A2-1258-4915-8CCD-3AA728518594}"/>
              </a:ext>
            </a:extLst>
          </p:cNvPr>
          <p:cNvGraphicFramePr>
            <a:graphicFrameLocks noChangeAspect="1"/>
          </p:cNvGraphicFramePr>
          <p:nvPr>
            <p:extLst>
              <p:ext uri="{D42A27DB-BD31-4B8C-83A1-F6EECF244321}">
                <p14:modId xmlns:p14="http://schemas.microsoft.com/office/powerpoint/2010/main" val="4131075301"/>
              </p:ext>
            </p:extLst>
          </p:nvPr>
        </p:nvGraphicFramePr>
        <p:xfrm>
          <a:off x="2055813" y="1062038"/>
          <a:ext cx="442912" cy="628650"/>
        </p:xfrm>
        <a:graphic>
          <a:graphicData uri="http://schemas.openxmlformats.org/presentationml/2006/ole">
            <mc:AlternateContent xmlns:mc="http://schemas.openxmlformats.org/markup-compatibility/2006">
              <mc:Choice xmlns:v="urn:schemas-microsoft-com:vml" Requires="v">
                <p:oleObj name="公式" r:id="rId4" imgW="241200" imgH="342720" progId="Equation.KSEE3">
                  <p:embed/>
                </p:oleObj>
              </mc:Choice>
              <mc:Fallback>
                <p:oleObj name="公式" r:id="rId4" imgW="241200" imgH="342720" progId="Equation.KSEE3">
                  <p:embed/>
                  <p:pic>
                    <p:nvPicPr>
                      <p:cNvPr id="9" name="对象 8">
                        <a:extLst>
                          <a:ext uri="{FF2B5EF4-FFF2-40B4-BE49-F238E27FC236}">
                            <a16:creationId xmlns:a16="http://schemas.microsoft.com/office/drawing/2014/main" id="{239C1F43-B5B9-4B77-BC1C-BC0477C28F84}"/>
                          </a:ext>
                        </a:extLst>
                      </p:cNvPr>
                      <p:cNvPicPr/>
                      <p:nvPr/>
                    </p:nvPicPr>
                    <p:blipFill>
                      <a:blip r:embed="rId5"/>
                      <a:stretch>
                        <a:fillRect/>
                      </a:stretch>
                    </p:blipFill>
                    <p:spPr>
                      <a:xfrm>
                        <a:off x="2055813" y="1062038"/>
                        <a:ext cx="442912" cy="628650"/>
                      </a:xfrm>
                      <a:prstGeom prst="rect">
                        <a:avLst/>
                      </a:prstGeom>
                    </p:spPr>
                  </p:pic>
                </p:oleObj>
              </mc:Fallback>
            </mc:AlternateContent>
          </a:graphicData>
        </a:graphic>
      </p:graphicFrame>
      <p:graphicFrame>
        <p:nvGraphicFramePr>
          <p:cNvPr id="65" name="对象 64">
            <a:extLst>
              <a:ext uri="{FF2B5EF4-FFF2-40B4-BE49-F238E27FC236}">
                <a16:creationId xmlns:a16="http://schemas.microsoft.com/office/drawing/2014/main" id="{B415CF21-FBE0-4250-B653-77642D8D0344}"/>
              </a:ext>
            </a:extLst>
          </p:cNvPr>
          <p:cNvGraphicFramePr>
            <a:graphicFrameLocks noChangeAspect="1"/>
          </p:cNvGraphicFramePr>
          <p:nvPr>
            <p:extLst>
              <p:ext uri="{D42A27DB-BD31-4B8C-83A1-F6EECF244321}">
                <p14:modId xmlns:p14="http://schemas.microsoft.com/office/powerpoint/2010/main" val="3618402244"/>
              </p:ext>
            </p:extLst>
          </p:nvPr>
        </p:nvGraphicFramePr>
        <p:xfrm>
          <a:off x="2844800" y="1803400"/>
          <a:ext cx="419100" cy="628650"/>
        </p:xfrm>
        <a:graphic>
          <a:graphicData uri="http://schemas.openxmlformats.org/presentationml/2006/ole">
            <mc:AlternateContent xmlns:mc="http://schemas.openxmlformats.org/markup-compatibility/2006">
              <mc:Choice xmlns:v="urn:schemas-microsoft-com:vml" Requires="v">
                <p:oleObj name="公式" r:id="rId6" imgW="228600" imgH="342720" progId="Equation.KSEE3">
                  <p:embed/>
                </p:oleObj>
              </mc:Choice>
              <mc:Fallback>
                <p:oleObj name="公式" r:id="rId6" imgW="228600" imgH="342720" progId="Equation.KSEE3">
                  <p:embed/>
                  <p:pic>
                    <p:nvPicPr>
                      <p:cNvPr id="64" name="对象 63">
                        <a:extLst>
                          <a:ext uri="{FF2B5EF4-FFF2-40B4-BE49-F238E27FC236}">
                            <a16:creationId xmlns:a16="http://schemas.microsoft.com/office/drawing/2014/main" id="{F0D911A2-1258-4915-8CCD-3AA728518594}"/>
                          </a:ext>
                        </a:extLst>
                      </p:cNvPr>
                      <p:cNvPicPr/>
                      <p:nvPr/>
                    </p:nvPicPr>
                    <p:blipFill>
                      <a:blip r:embed="rId7"/>
                      <a:stretch>
                        <a:fillRect/>
                      </a:stretch>
                    </p:blipFill>
                    <p:spPr>
                      <a:xfrm>
                        <a:off x="2844800" y="1803400"/>
                        <a:ext cx="419100" cy="628650"/>
                      </a:xfrm>
                      <a:prstGeom prst="rect">
                        <a:avLst/>
                      </a:prstGeom>
                    </p:spPr>
                  </p:pic>
                </p:oleObj>
              </mc:Fallback>
            </mc:AlternateContent>
          </a:graphicData>
        </a:graphic>
      </p:graphicFrame>
      <p:graphicFrame>
        <p:nvGraphicFramePr>
          <p:cNvPr id="66" name="对象 65">
            <a:extLst>
              <a:ext uri="{FF2B5EF4-FFF2-40B4-BE49-F238E27FC236}">
                <a16:creationId xmlns:a16="http://schemas.microsoft.com/office/drawing/2014/main" id="{726F2BFF-6129-4788-AA81-A203EA2CE923}"/>
              </a:ext>
            </a:extLst>
          </p:cNvPr>
          <p:cNvGraphicFramePr>
            <a:graphicFrameLocks noChangeAspect="1"/>
          </p:cNvGraphicFramePr>
          <p:nvPr>
            <p:extLst>
              <p:ext uri="{D42A27DB-BD31-4B8C-83A1-F6EECF244321}">
                <p14:modId xmlns:p14="http://schemas.microsoft.com/office/powerpoint/2010/main" val="2850060959"/>
              </p:ext>
            </p:extLst>
          </p:nvPr>
        </p:nvGraphicFramePr>
        <p:xfrm>
          <a:off x="2532085" y="2719322"/>
          <a:ext cx="419100" cy="628650"/>
        </p:xfrm>
        <a:graphic>
          <a:graphicData uri="http://schemas.openxmlformats.org/presentationml/2006/ole">
            <mc:AlternateContent xmlns:mc="http://schemas.openxmlformats.org/markup-compatibility/2006">
              <mc:Choice xmlns:v="urn:schemas-microsoft-com:vml" Requires="v">
                <p:oleObj name="公式" r:id="rId8" imgW="228600" imgH="342720" progId="Equation.KSEE3">
                  <p:embed/>
                </p:oleObj>
              </mc:Choice>
              <mc:Fallback>
                <p:oleObj name="公式" r:id="rId8" imgW="228600" imgH="342720" progId="Equation.KSEE3">
                  <p:embed/>
                  <p:pic>
                    <p:nvPicPr>
                      <p:cNvPr id="65" name="对象 64">
                        <a:extLst>
                          <a:ext uri="{FF2B5EF4-FFF2-40B4-BE49-F238E27FC236}">
                            <a16:creationId xmlns:a16="http://schemas.microsoft.com/office/drawing/2014/main" id="{B415CF21-FBE0-4250-B653-77642D8D0344}"/>
                          </a:ext>
                        </a:extLst>
                      </p:cNvPr>
                      <p:cNvPicPr/>
                      <p:nvPr/>
                    </p:nvPicPr>
                    <p:blipFill>
                      <a:blip r:embed="rId9"/>
                      <a:stretch>
                        <a:fillRect/>
                      </a:stretch>
                    </p:blipFill>
                    <p:spPr>
                      <a:xfrm>
                        <a:off x="2532085" y="2719322"/>
                        <a:ext cx="419100" cy="628650"/>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39867811-32E6-48EC-9A0E-D83FA75B328E}"/>
              </a:ext>
            </a:extLst>
          </p:cNvPr>
          <p:cNvGraphicFramePr>
            <a:graphicFrameLocks noChangeAspect="1"/>
          </p:cNvGraphicFramePr>
          <p:nvPr>
            <p:extLst>
              <p:ext uri="{D42A27DB-BD31-4B8C-83A1-F6EECF244321}">
                <p14:modId xmlns:p14="http://schemas.microsoft.com/office/powerpoint/2010/main" val="3147510902"/>
              </p:ext>
            </p:extLst>
          </p:nvPr>
        </p:nvGraphicFramePr>
        <p:xfrm>
          <a:off x="1847850" y="1690688"/>
          <a:ext cx="442913" cy="628650"/>
        </p:xfrm>
        <a:graphic>
          <a:graphicData uri="http://schemas.openxmlformats.org/presentationml/2006/ole">
            <mc:AlternateContent xmlns:mc="http://schemas.openxmlformats.org/markup-compatibility/2006">
              <mc:Choice xmlns:v="urn:schemas-microsoft-com:vml" Requires="v">
                <p:oleObj name="公式" r:id="rId10" imgW="241200" imgH="342720" progId="Equation.KSEE3">
                  <p:embed/>
                </p:oleObj>
              </mc:Choice>
              <mc:Fallback>
                <p:oleObj name="公式" r:id="rId10" imgW="241200" imgH="342720" progId="Equation.KSEE3">
                  <p:embed/>
                  <p:pic>
                    <p:nvPicPr>
                      <p:cNvPr id="65" name="对象 64">
                        <a:extLst>
                          <a:ext uri="{FF2B5EF4-FFF2-40B4-BE49-F238E27FC236}">
                            <a16:creationId xmlns:a16="http://schemas.microsoft.com/office/drawing/2014/main" id="{B415CF21-FBE0-4250-B653-77642D8D0344}"/>
                          </a:ext>
                        </a:extLst>
                      </p:cNvPr>
                      <p:cNvPicPr/>
                      <p:nvPr/>
                    </p:nvPicPr>
                    <p:blipFill>
                      <a:blip r:embed="rId11"/>
                      <a:stretch>
                        <a:fillRect/>
                      </a:stretch>
                    </p:blipFill>
                    <p:spPr>
                      <a:xfrm>
                        <a:off x="1847850" y="1690688"/>
                        <a:ext cx="442913" cy="628650"/>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2DC9CB14-DBB3-4037-8C49-CF840C842528}"/>
              </a:ext>
            </a:extLst>
          </p:cNvPr>
          <p:cNvGraphicFramePr>
            <a:graphicFrameLocks noChangeAspect="1"/>
          </p:cNvGraphicFramePr>
          <p:nvPr>
            <p:extLst>
              <p:ext uri="{D42A27DB-BD31-4B8C-83A1-F6EECF244321}">
                <p14:modId xmlns:p14="http://schemas.microsoft.com/office/powerpoint/2010/main" val="4163830410"/>
              </p:ext>
            </p:extLst>
          </p:nvPr>
        </p:nvGraphicFramePr>
        <p:xfrm>
          <a:off x="711200" y="3095625"/>
          <a:ext cx="419100" cy="628650"/>
        </p:xfrm>
        <a:graphic>
          <a:graphicData uri="http://schemas.openxmlformats.org/presentationml/2006/ole">
            <mc:AlternateContent xmlns:mc="http://schemas.openxmlformats.org/markup-compatibility/2006">
              <mc:Choice xmlns:v="urn:schemas-microsoft-com:vml" Requires="v">
                <p:oleObj name="公式" r:id="rId12" imgW="228600" imgH="342720" progId="Equation.KSEE3">
                  <p:embed/>
                </p:oleObj>
              </mc:Choice>
              <mc:Fallback>
                <p:oleObj name="公式" r:id="rId12" imgW="228600" imgH="342720" progId="Equation.KSEE3">
                  <p:embed/>
                  <p:pic>
                    <p:nvPicPr>
                      <p:cNvPr id="67" name="对象 66">
                        <a:extLst>
                          <a:ext uri="{FF2B5EF4-FFF2-40B4-BE49-F238E27FC236}">
                            <a16:creationId xmlns:a16="http://schemas.microsoft.com/office/drawing/2014/main" id="{39867811-32E6-48EC-9A0E-D83FA75B328E}"/>
                          </a:ext>
                        </a:extLst>
                      </p:cNvPr>
                      <p:cNvPicPr/>
                      <p:nvPr/>
                    </p:nvPicPr>
                    <p:blipFill>
                      <a:blip r:embed="rId13"/>
                      <a:stretch>
                        <a:fillRect/>
                      </a:stretch>
                    </p:blipFill>
                    <p:spPr>
                      <a:xfrm>
                        <a:off x="711200" y="3095625"/>
                        <a:ext cx="419100" cy="628650"/>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874D3E34-6FE5-4DE2-BB12-B28A4FE700E7}"/>
              </a:ext>
            </a:extLst>
          </p:cNvPr>
          <p:cNvGraphicFramePr>
            <a:graphicFrameLocks noChangeAspect="1"/>
          </p:cNvGraphicFramePr>
          <p:nvPr>
            <p:extLst>
              <p:ext uri="{D42A27DB-BD31-4B8C-83A1-F6EECF244321}">
                <p14:modId xmlns:p14="http://schemas.microsoft.com/office/powerpoint/2010/main" val="4143933173"/>
              </p:ext>
            </p:extLst>
          </p:nvPr>
        </p:nvGraphicFramePr>
        <p:xfrm>
          <a:off x="1429743" y="2593322"/>
          <a:ext cx="442913" cy="698500"/>
        </p:xfrm>
        <a:graphic>
          <a:graphicData uri="http://schemas.openxmlformats.org/presentationml/2006/ole">
            <mc:AlternateContent xmlns:mc="http://schemas.openxmlformats.org/markup-compatibility/2006">
              <mc:Choice xmlns:v="urn:schemas-microsoft-com:vml" Requires="v">
                <p:oleObj name="公式" r:id="rId14" imgW="241200" imgH="380880" progId="Equation.KSEE3">
                  <p:embed/>
                </p:oleObj>
              </mc:Choice>
              <mc:Fallback>
                <p:oleObj name="公式" r:id="rId14" imgW="241200" imgH="380880" progId="Equation.KSEE3">
                  <p:embed/>
                  <p:pic>
                    <p:nvPicPr>
                      <p:cNvPr id="67" name="对象 66">
                        <a:extLst>
                          <a:ext uri="{FF2B5EF4-FFF2-40B4-BE49-F238E27FC236}">
                            <a16:creationId xmlns:a16="http://schemas.microsoft.com/office/drawing/2014/main" id="{39867811-32E6-48EC-9A0E-D83FA75B328E}"/>
                          </a:ext>
                        </a:extLst>
                      </p:cNvPr>
                      <p:cNvPicPr/>
                      <p:nvPr/>
                    </p:nvPicPr>
                    <p:blipFill>
                      <a:blip r:embed="rId15"/>
                      <a:stretch>
                        <a:fillRect/>
                      </a:stretch>
                    </p:blipFill>
                    <p:spPr>
                      <a:xfrm>
                        <a:off x="1429743" y="2593322"/>
                        <a:ext cx="442913" cy="698500"/>
                      </a:xfrm>
                      <a:prstGeom prst="rect">
                        <a:avLst/>
                      </a:prstGeom>
                    </p:spPr>
                  </p:pic>
                </p:oleObj>
              </mc:Fallback>
            </mc:AlternateContent>
          </a:graphicData>
        </a:graphic>
      </p:graphicFrame>
      <p:cxnSp>
        <p:nvCxnSpPr>
          <p:cNvPr id="70" name="直接箭头连接符 69">
            <a:extLst>
              <a:ext uri="{FF2B5EF4-FFF2-40B4-BE49-F238E27FC236}">
                <a16:creationId xmlns:a16="http://schemas.microsoft.com/office/drawing/2014/main" id="{D6F0FC14-4AA7-4813-AA3C-7E129A653849}"/>
              </a:ext>
            </a:extLst>
          </p:cNvPr>
          <p:cNvCxnSpPr>
            <a:cxnSpLocks/>
          </p:cNvCxnSpPr>
          <p:nvPr/>
        </p:nvCxnSpPr>
        <p:spPr>
          <a:xfrm>
            <a:off x="3421182" y="2432050"/>
            <a:ext cx="449778"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对象 70">
            <a:extLst>
              <a:ext uri="{FF2B5EF4-FFF2-40B4-BE49-F238E27FC236}">
                <a16:creationId xmlns:a16="http://schemas.microsoft.com/office/drawing/2014/main" id="{9B359B5C-49AD-49C5-8E01-9987EDE2BA55}"/>
              </a:ext>
            </a:extLst>
          </p:cNvPr>
          <p:cNvGraphicFramePr>
            <a:graphicFrameLocks noChangeAspect="1"/>
          </p:cNvGraphicFramePr>
          <p:nvPr>
            <p:extLst>
              <p:ext uri="{D42A27DB-BD31-4B8C-83A1-F6EECF244321}">
                <p14:modId xmlns:p14="http://schemas.microsoft.com/office/powerpoint/2010/main" val="3485307114"/>
              </p:ext>
            </p:extLst>
          </p:nvPr>
        </p:nvGraphicFramePr>
        <p:xfrm>
          <a:off x="4034131" y="2194815"/>
          <a:ext cx="2362200" cy="317500"/>
        </p:xfrm>
        <a:graphic>
          <a:graphicData uri="http://schemas.openxmlformats.org/presentationml/2006/ole">
            <mc:AlternateContent xmlns:mc="http://schemas.openxmlformats.org/markup-compatibility/2006">
              <mc:Choice xmlns:v="urn:schemas-microsoft-com:vml" Requires="v">
                <p:oleObj name="公式" r:id="rId16" imgW="2361960" imgH="317160" progId="Equation.KSEE3">
                  <p:embed/>
                </p:oleObj>
              </mc:Choice>
              <mc:Fallback>
                <p:oleObj name="公式" r:id="rId16" imgW="2361960" imgH="317160" progId="Equation.KSEE3">
                  <p:embed/>
                  <p:pic>
                    <p:nvPicPr>
                      <p:cNvPr id="22" name="对象 21">
                        <a:extLst>
                          <a:ext uri="{FF2B5EF4-FFF2-40B4-BE49-F238E27FC236}">
                            <a16:creationId xmlns:a16="http://schemas.microsoft.com/office/drawing/2014/main" id="{0EEF729D-5CE5-4F95-B670-39F13E9D3840}"/>
                          </a:ext>
                        </a:extLst>
                      </p:cNvPr>
                      <p:cNvPicPr/>
                      <p:nvPr/>
                    </p:nvPicPr>
                    <p:blipFill>
                      <a:blip r:embed="rId17"/>
                      <a:stretch>
                        <a:fillRect/>
                      </a:stretch>
                    </p:blipFill>
                    <p:spPr>
                      <a:xfrm>
                        <a:off x="4034131" y="2194815"/>
                        <a:ext cx="2362200" cy="317500"/>
                      </a:xfrm>
                      <a:prstGeom prst="rect">
                        <a:avLst/>
                      </a:prstGeom>
                    </p:spPr>
                  </p:pic>
                </p:oleObj>
              </mc:Fallback>
            </mc:AlternateContent>
          </a:graphicData>
        </a:graphic>
      </p:graphicFrame>
      <p:sp>
        <p:nvSpPr>
          <p:cNvPr id="72" name="流程图: 接点 71">
            <a:extLst>
              <a:ext uri="{FF2B5EF4-FFF2-40B4-BE49-F238E27FC236}">
                <a16:creationId xmlns:a16="http://schemas.microsoft.com/office/drawing/2014/main" id="{5493FEC0-E29D-4CF6-AD8A-9C89810C2901}"/>
              </a:ext>
            </a:extLst>
          </p:cNvPr>
          <p:cNvSpPr/>
          <p:nvPr/>
        </p:nvSpPr>
        <p:spPr>
          <a:xfrm>
            <a:off x="8724487" y="2066053"/>
            <a:ext cx="252000" cy="252000"/>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流程图: 接点 73">
            <a:extLst>
              <a:ext uri="{FF2B5EF4-FFF2-40B4-BE49-F238E27FC236}">
                <a16:creationId xmlns:a16="http://schemas.microsoft.com/office/drawing/2014/main" id="{180F6C8C-D361-48B8-B63B-80510B65A626}"/>
              </a:ext>
            </a:extLst>
          </p:cNvPr>
          <p:cNvSpPr/>
          <p:nvPr/>
        </p:nvSpPr>
        <p:spPr>
          <a:xfrm>
            <a:off x="9812802" y="2074928"/>
            <a:ext cx="252000" cy="252000"/>
          </a:xfrm>
          <a:prstGeom prst="flowChartConnecto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a:extLst>
              <a:ext uri="{FF2B5EF4-FFF2-40B4-BE49-F238E27FC236}">
                <a16:creationId xmlns:a16="http://schemas.microsoft.com/office/drawing/2014/main" id="{49D1A282-4C64-4242-802F-742593BF8743}"/>
              </a:ext>
            </a:extLst>
          </p:cNvPr>
          <p:cNvGrpSpPr/>
          <p:nvPr/>
        </p:nvGrpSpPr>
        <p:grpSpPr>
          <a:xfrm>
            <a:off x="6992277" y="1792707"/>
            <a:ext cx="1361623" cy="775849"/>
            <a:chOff x="7314883" y="1856902"/>
            <a:chExt cx="1361623" cy="775849"/>
          </a:xfrm>
        </p:grpSpPr>
        <p:sp>
          <p:nvSpPr>
            <p:cNvPr id="75" name="矩形: 圆角 74">
              <a:extLst>
                <a:ext uri="{FF2B5EF4-FFF2-40B4-BE49-F238E27FC236}">
                  <a16:creationId xmlns:a16="http://schemas.microsoft.com/office/drawing/2014/main" id="{8F798FC1-C594-4409-8391-B78EB0318E01}"/>
                </a:ext>
              </a:extLst>
            </p:cNvPr>
            <p:cNvSpPr/>
            <p:nvPr/>
          </p:nvSpPr>
          <p:spPr>
            <a:xfrm>
              <a:off x="7314883" y="1856902"/>
              <a:ext cx="1190837" cy="7758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a:extLst>
                <a:ext uri="{FF2B5EF4-FFF2-40B4-BE49-F238E27FC236}">
                  <a16:creationId xmlns:a16="http://schemas.microsoft.com/office/drawing/2014/main" id="{DABB57CF-E31D-4074-A8F4-89EFC745CE5A}"/>
                </a:ext>
              </a:extLst>
            </p:cNvPr>
            <p:cNvSpPr txBox="1"/>
            <p:nvPr/>
          </p:nvSpPr>
          <p:spPr>
            <a:xfrm>
              <a:off x="7460902" y="2037774"/>
              <a:ext cx="12156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Encoder</a:t>
              </a:r>
              <a:endParaRPr lang="zh-CN" altLang="en-US" sz="2000" dirty="0">
                <a:latin typeface="Times New Roman" panose="02020603050405020304" pitchFamily="18" charset="0"/>
                <a:cs typeface="Times New Roman" panose="02020603050405020304" pitchFamily="18" charset="0"/>
              </a:endParaRPr>
            </a:p>
          </p:txBody>
        </p:sp>
      </p:grpSp>
      <p:grpSp>
        <p:nvGrpSpPr>
          <p:cNvPr id="77" name="组合 76">
            <a:extLst>
              <a:ext uri="{FF2B5EF4-FFF2-40B4-BE49-F238E27FC236}">
                <a16:creationId xmlns:a16="http://schemas.microsoft.com/office/drawing/2014/main" id="{2CE4B108-4712-4946-BEAD-FD29B9356C12}"/>
              </a:ext>
            </a:extLst>
          </p:cNvPr>
          <p:cNvGrpSpPr/>
          <p:nvPr/>
        </p:nvGrpSpPr>
        <p:grpSpPr>
          <a:xfrm>
            <a:off x="10842892" y="1813003"/>
            <a:ext cx="1361623" cy="775849"/>
            <a:chOff x="7314883" y="1856902"/>
            <a:chExt cx="1361623" cy="775849"/>
          </a:xfrm>
        </p:grpSpPr>
        <p:sp>
          <p:nvSpPr>
            <p:cNvPr id="78" name="矩形: 圆角 77">
              <a:extLst>
                <a:ext uri="{FF2B5EF4-FFF2-40B4-BE49-F238E27FC236}">
                  <a16:creationId xmlns:a16="http://schemas.microsoft.com/office/drawing/2014/main" id="{1A136810-6BB1-4F8F-9EEB-DBB3C5E4D631}"/>
                </a:ext>
              </a:extLst>
            </p:cNvPr>
            <p:cNvSpPr/>
            <p:nvPr/>
          </p:nvSpPr>
          <p:spPr>
            <a:xfrm>
              <a:off x="7314883" y="1856902"/>
              <a:ext cx="1190837" cy="7758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5436E7F7-8669-4349-8750-5F05DF427F1E}"/>
                </a:ext>
              </a:extLst>
            </p:cNvPr>
            <p:cNvSpPr txBox="1"/>
            <p:nvPr/>
          </p:nvSpPr>
          <p:spPr>
            <a:xfrm>
              <a:off x="7460902" y="2037774"/>
              <a:ext cx="12156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Decoder</a:t>
              </a:r>
              <a:endParaRPr lang="zh-CN" altLang="en-US" sz="2000" dirty="0">
                <a:latin typeface="Times New Roman" panose="02020603050405020304" pitchFamily="18" charset="0"/>
                <a:cs typeface="Times New Roman" panose="02020603050405020304" pitchFamily="18" charset="0"/>
              </a:endParaRPr>
            </a:p>
          </p:txBody>
        </p:sp>
      </p:grpSp>
      <p:cxnSp>
        <p:nvCxnSpPr>
          <p:cNvPr id="80" name="直接箭头连接符 79">
            <a:extLst>
              <a:ext uri="{FF2B5EF4-FFF2-40B4-BE49-F238E27FC236}">
                <a16:creationId xmlns:a16="http://schemas.microsoft.com/office/drawing/2014/main" id="{88062046-9573-44BD-8212-83135BB65960}"/>
              </a:ext>
            </a:extLst>
          </p:cNvPr>
          <p:cNvCxnSpPr>
            <a:cxnSpLocks/>
          </p:cNvCxnSpPr>
          <p:nvPr/>
        </p:nvCxnSpPr>
        <p:spPr>
          <a:xfrm>
            <a:off x="8274709" y="2192053"/>
            <a:ext cx="449778"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175A2783-4A26-44DD-8AB4-363B6D9950CF}"/>
              </a:ext>
            </a:extLst>
          </p:cNvPr>
          <p:cNvCxnSpPr>
            <a:cxnSpLocks/>
          </p:cNvCxnSpPr>
          <p:nvPr/>
        </p:nvCxnSpPr>
        <p:spPr>
          <a:xfrm>
            <a:off x="10206473" y="2200928"/>
            <a:ext cx="449778"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对象 82">
            <a:extLst>
              <a:ext uri="{FF2B5EF4-FFF2-40B4-BE49-F238E27FC236}">
                <a16:creationId xmlns:a16="http://schemas.microsoft.com/office/drawing/2014/main" id="{752A47DC-BC25-4ADD-9351-3464831DCA67}"/>
              </a:ext>
            </a:extLst>
          </p:cNvPr>
          <p:cNvGraphicFramePr>
            <a:graphicFrameLocks noChangeAspect="1"/>
          </p:cNvGraphicFramePr>
          <p:nvPr>
            <p:extLst>
              <p:ext uri="{D42A27DB-BD31-4B8C-83A1-F6EECF244321}">
                <p14:modId xmlns:p14="http://schemas.microsoft.com/office/powerpoint/2010/main" val="3423130968"/>
              </p:ext>
            </p:extLst>
          </p:nvPr>
        </p:nvGraphicFramePr>
        <p:xfrm>
          <a:off x="8651998" y="1436369"/>
          <a:ext cx="442913" cy="698500"/>
        </p:xfrm>
        <a:graphic>
          <a:graphicData uri="http://schemas.openxmlformats.org/presentationml/2006/ole">
            <mc:AlternateContent xmlns:mc="http://schemas.openxmlformats.org/markup-compatibility/2006">
              <mc:Choice xmlns:v="urn:schemas-microsoft-com:vml" Requires="v">
                <p:oleObj name="公式" r:id="rId18" imgW="241200" imgH="380880" progId="Equation.KSEE3">
                  <p:embed/>
                </p:oleObj>
              </mc:Choice>
              <mc:Fallback>
                <p:oleObj name="公式" r:id="rId18" imgW="241200" imgH="380880" progId="Equation.KSEE3">
                  <p:embed/>
                  <p:pic>
                    <p:nvPicPr>
                      <p:cNvPr id="69" name="对象 68">
                        <a:extLst>
                          <a:ext uri="{FF2B5EF4-FFF2-40B4-BE49-F238E27FC236}">
                            <a16:creationId xmlns:a16="http://schemas.microsoft.com/office/drawing/2014/main" id="{874D3E34-6FE5-4DE2-BB12-B28A4FE700E7}"/>
                          </a:ext>
                        </a:extLst>
                      </p:cNvPr>
                      <p:cNvPicPr/>
                      <p:nvPr/>
                    </p:nvPicPr>
                    <p:blipFill>
                      <a:blip r:embed="rId15"/>
                      <a:stretch>
                        <a:fillRect/>
                      </a:stretch>
                    </p:blipFill>
                    <p:spPr>
                      <a:xfrm>
                        <a:off x="8651998" y="1436369"/>
                        <a:ext cx="442913" cy="698500"/>
                      </a:xfrm>
                      <a:prstGeom prst="rect">
                        <a:avLst/>
                      </a:prstGeom>
                    </p:spPr>
                  </p:pic>
                </p:oleObj>
              </mc:Fallback>
            </mc:AlternateContent>
          </a:graphicData>
        </a:graphic>
      </p:graphicFrame>
      <p:graphicFrame>
        <p:nvGraphicFramePr>
          <p:cNvPr id="84" name="对象 83">
            <a:extLst>
              <a:ext uri="{FF2B5EF4-FFF2-40B4-BE49-F238E27FC236}">
                <a16:creationId xmlns:a16="http://schemas.microsoft.com/office/drawing/2014/main" id="{6CD456DA-58A4-4F85-A037-C71B4AD748E9}"/>
              </a:ext>
            </a:extLst>
          </p:cNvPr>
          <p:cNvGraphicFramePr>
            <a:graphicFrameLocks noChangeAspect="1"/>
          </p:cNvGraphicFramePr>
          <p:nvPr>
            <p:extLst>
              <p:ext uri="{D42A27DB-BD31-4B8C-83A1-F6EECF244321}">
                <p14:modId xmlns:p14="http://schemas.microsoft.com/office/powerpoint/2010/main" val="1210577005"/>
              </p:ext>
            </p:extLst>
          </p:nvPr>
        </p:nvGraphicFramePr>
        <p:xfrm>
          <a:off x="9739186" y="1375315"/>
          <a:ext cx="442913" cy="628650"/>
        </p:xfrm>
        <a:graphic>
          <a:graphicData uri="http://schemas.openxmlformats.org/presentationml/2006/ole">
            <mc:AlternateContent xmlns:mc="http://schemas.openxmlformats.org/markup-compatibility/2006">
              <mc:Choice xmlns:v="urn:schemas-microsoft-com:vml" Requires="v">
                <p:oleObj name="公式" r:id="rId19" imgW="241200" imgH="342720" progId="Equation.KSEE3">
                  <p:embed/>
                </p:oleObj>
              </mc:Choice>
              <mc:Fallback>
                <p:oleObj name="公式" r:id="rId19" imgW="241200" imgH="342720" progId="Equation.KSEE3">
                  <p:embed/>
                  <p:pic>
                    <p:nvPicPr>
                      <p:cNvPr id="67" name="对象 66">
                        <a:extLst>
                          <a:ext uri="{FF2B5EF4-FFF2-40B4-BE49-F238E27FC236}">
                            <a16:creationId xmlns:a16="http://schemas.microsoft.com/office/drawing/2014/main" id="{39867811-32E6-48EC-9A0E-D83FA75B328E}"/>
                          </a:ext>
                        </a:extLst>
                      </p:cNvPr>
                      <p:cNvPicPr/>
                      <p:nvPr/>
                    </p:nvPicPr>
                    <p:blipFill>
                      <a:blip r:embed="rId11"/>
                      <a:stretch>
                        <a:fillRect/>
                      </a:stretch>
                    </p:blipFill>
                    <p:spPr>
                      <a:xfrm>
                        <a:off x="9739186" y="1375315"/>
                        <a:ext cx="442913" cy="628650"/>
                      </a:xfrm>
                      <a:prstGeom prst="rect">
                        <a:avLst/>
                      </a:prstGeom>
                    </p:spPr>
                  </p:pic>
                </p:oleObj>
              </mc:Fallback>
            </mc:AlternateContent>
          </a:graphicData>
        </a:graphic>
      </p:graphicFrame>
      <p:cxnSp>
        <p:nvCxnSpPr>
          <p:cNvPr id="85" name="直接箭头连接符 84">
            <a:extLst>
              <a:ext uri="{FF2B5EF4-FFF2-40B4-BE49-F238E27FC236}">
                <a16:creationId xmlns:a16="http://schemas.microsoft.com/office/drawing/2014/main" id="{F9846046-E543-44C9-9E2E-14E9E734C263}"/>
              </a:ext>
            </a:extLst>
          </p:cNvPr>
          <p:cNvCxnSpPr>
            <a:cxnSpLocks/>
          </p:cNvCxnSpPr>
          <p:nvPr/>
        </p:nvCxnSpPr>
        <p:spPr>
          <a:xfrm flipH="1">
            <a:off x="10232278" y="2552046"/>
            <a:ext cx="39816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86BC88D-B7A2-46D2-BC59-39CAAA381C03}"/>
              </a:ext>
            </a:extLst>
          </p:cNvPr>
          <p:cNvCxnSpPr>
            <a:cxnSpLocks/>
          </p:cNvCxnSpPr>
          <p:nvPr/>
        </p:nvCxnSpPr>
        <p:spPr>
          <a:xfrm flipH="1">
            <a:off x="8274709" y="2588852"/>
            <a:ext cx="44977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1811CBB0-CF74-4F91-84D2-B48B0C27C142}"/>
              </a:ext>
            </a:extLst>
          </p:cNvPr>
          <p:cNvCxnSpPr>
            <a:cxnSpLocks/>
          </p:cNvCxnSpPr>
          <p:nvPr/>
        </p:nvCxnSpPr>
        <p:spPr>
          <a:xfrm>
            <a:off x="9981584" y="808062"/>
            <a:ext cx="449778"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7DE0C411-129A-4C34-B5A9-0D0993BAB582}"/>
              </a:ext>
            </a:extLst>
          </p:cNvPr>
          <p:cNvCxnSpPr>
            <a:cxnSpLocks/>
          </p:cNvCxnSpPr>
          <p:nvPr/>
        </p:nvCxnSpPr>
        <p:spPr>
          <a:xfrm flipH="1">
            <a:off x="10007389" y="1375315"/>
            <a:ext cx="39816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C42DD211-836E-4FCD-9D6F-DFB15793F8BD}"/>
              </a:ext>
            </a:extLst>
          </p:cNvPr>
          <p:cNvSpPr txBox="1"/>
          <p:nvPr/>
        </p:nvSpPr>
        <p:spPr>
          <a:xfrm>
            <a:off x="10528115" y="623396"/>
            <a:ext cx="167640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Forward pass</a:t>
            </a:r>
            <a:endParaRPr lang="zh-CN" altLang="en-US" sz="2000"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9C46DE5A-B845-4EAE-9525-A8C18DB361C0}"/>
              </a:ext>
            </a:extLst>
          </p:cNvPr>
          <p:cNvSpPr txBox="1"/>
          <p:nvPr/>
        </p:nvSpPr>
        <p:spPr>
          <a:xfrm>
            <a:off x="10515599" y="1200142"/>
            <a:ext cx="180753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Backward pass</a:t>
            </a:r>
            <a:endParaRPr lang="zh-CN" altLang="en-US" sz="20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264726F1-41B0-4EFE-A661-5769AC028A6C}"/>
              </a:ext>
            </a:extLst>
          </p:cNvPr>
          <p:cNvSpPr txBox="1"/>
          <p:nvPr/>
        </p:nvSpPr>
        <p:spPr>
          <a:xfrm>
            <a:off x="7587694" y="2966139"/>
            <a:ext cx="400179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copying the gradient of        to</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90" name="对象 89">
            <a:extLst>
              <a:ext uri="{FF2B5EF4-FFF2-40B4-BE49-F238E27FC236}">
                <a16:creationId xmlns:a16="http://schemas.microsoft.com/office/drawing/2014/main" id="{71E8A017-5C08-40EC-A0AE-ACCF642332FC}"/>
              </a:ext>
            </a:extLst>
          </p:cNvPr>
          <p:cNvGraphicFramePr>
            <a:graphicFrameLocks noChangeAspect="1"/>
          </p:cNvGraphicFramePr>
          <p:nvPr>
            <p:extLst>
              <p:ext uri="{D42A27DB-BD31-4B8C-83A1-F6EECF244321}">
                <p14:modId xmlns:p14="http://schemas.microsoft.com/office/powerpoint/2010/main" val="2712193265"/>
              </p:ext>
            </p:extLst>
          </p:nvPr>
        </p:nvGraphicFramePr>
        <p:xfrm>
          <a:off x="6176024" y="3703255"/>
          <a:ext cx="442913" cy="628650"/>
        </p:xfrm>
        <a:graphic>
          <a:graphicData uri="http://schemas.openxmlformats.org/presentationml/2006/ole">
            <mc:AlternateContent xmlns:mc="http://schemas.openxmlformats.org/markup-compatibility/2006">
              <mc:Choice xmlns:v="urn:schemas-microsoft-com:vml" Requires="v">
                <p:oleObj name="公式" r:id="rId20" imgW="241200" imgH="342720" progId="Equation.KSEE3">
                  <p:embed/>
                </p:oleObj>
              </mc:Choice>
              <mc:Fallback>
                <p:oleObj name="公式" r:id="rId20" imgW="241200" imgH="342720" progId="Equation.KSEE3">
                  <p:embed/>
                  <p:pic>
                    <p:nvPicPr>
                      <p:cNvPr id="84" name="对象 83">
                        <a:extLst>
                          <a:ext uri="{FF2B5EF4-FFF2-40B4-BE49-F238E27FC236}">
                            <a16:creationId xmlns:a16="http://schemas.microsoft.com/office/drawing/2014/main" id="{6CD456DA-58A4-4F85-A037-C71B4AD748E9}"/>
                          </a:ext>
                        </a:extLst>
                      </p:cNvPr>
                      <p:cNvPicPr/>
                      <p:nvPr/>
                    </p:nvPicPr>
                    <p:blipFill>
                      <a:blip r:embed="rId11"/>
                      <a:stretch>
                        <a:fillRect/>
                      </a:stretch>
                    </p:blipFill>
                    <p:spPr>
                      <a:xfrm>
                        <a:off x="6176024" y="3703255"/>
                        <a:ext cx="442913" cy="628650"/>
                      </a:xfrm>
                      <a:prstGeom prst="rect">
                        <a:avLst/>
                      </a:prstGeom>
                    </p:spPr>
                  </p:pic>
                </p:oleObj>
              </mc:Fallback>
            </mc:AlternateContent>
          </a:graphicData>
        </a:graphic>
      </p:graphicFrame>
      <p:graphicFrame>
        <p:nvGraphicFramePr>
          <p:cNvPr id="91" name="对象 90">
            <a:extLst>
              <a:ext uri="{FF2B5EF4-FFF2-40B4-BE49-F238E27FC236}">
                <a16:creationId xmlns:a16="http://schemas.microsoft.com/office/drawing/2014/main" id="{54973947-C055-4634-B81C-A2DB3452DD15}"/>
              </a:ext>
            </a:extLst>
          </p:cNvPr>
          <p:cNvGraphicFramePr>
            <a:graphicFrameLocks noChangeAspect="1"/>
          </p:cNvGraphicFramePr>
          <p:nvPr>
            <p:extLst>
              <p:ext uri="{D42A27DB-BD31-4B8C-83A1-F6EECF244321}">
                <p14:modId xmlns:p14="http://schemas.microsoft.com/office/powerpoint/2010/main" val="2450292932"/>
              </p:ext>
            </p:extLst>
          </p:nvPr>
        </p:nvGraphicFramePr>
        <p:xfrm>
          <a:off x="7077040" y="3730637"/>
          <a:ext cx="442913" cy="698500"/>
        </p:xfrm>
        <a:graphic>
          <a:graphicData uri="http://schemas.openxmlformats.org/presentationml/2006/ole">
            <mc:AlternateContent xmlns:mc="http://schemas.openxmlformats.org/markup-compatibility/2006">
              <mc:Choice xmlns:v="urn:schemas-microsoft-com:vml" Requires="v">
                <p:oleObj name="公式" r:id="rId21" imgW="241200" imgH="380880" progId="Equation.KSEE3">
                  <p:embed/>
                </p:oleObj>
              </mc:Choice>
              <mc:Fallback>
                <p:oleObj name="公式" r:id="rId21" imgW="241200" imgH="380880" progId="Equation.KSEE3">
                  <p:embed/>
                  <p:pic>
                    <p:nvPicPr>
                      <p:cNvPr id="83" name="对象 82">
                        <a:extLst>
                          <a:ext uri="{FF2B5EF4-FFF2-40B4-BE49-F238E27FC236}">
                            <a16:creationId xmlns:a16="http://schemas.microsoft.com/office/drawing/2014/main" id="{752A47DC-BC25-4ADD-9351-3464831DCA67}"/>
                          </a:ext>
                        </a:extLst>
                      </p:cNvPr>
                      <p:cNvPicPr/>
                      <p:nvPr/>
                    </p:nvPicPr>
                    <p:blipFill>
                      <a:blip r:embed="rId15"/>
                      <a:stretch>
                        <a:fillRect/>
                      </a:stretch>
                    </p:blipFill>
                    <p:spPr>
                      <a:xfrm>
                        <a:off x="7077040" y="3730637"/>
                        <a:ext cx="442913" cy="698500"/>
                      </a:xfrm>
                      <a:prstGeom prst="rect">
                        <a:avLst/>
                      </a:prstGeom>
                    </p:spPr>
                  </p:pic>
                </p:oleObj>
              </mc:Fallback>
            </mc:AlternateContent>
          </a:graphicData>
        </a:graphic>
      </p:graphicFrame>
      <p:sp>
        <p:nvSpPr>
          <p:cNvPr id="92" name="文本框 91">
            <a:extLst>
              <a:ext uri="{FF2B5EF4-FFF2-40B4-BE49-F238E27FC236}">
                <a16:creationId xmlns:a16="http://schemas.microsoft.com/office/drawing/2014/main" id="{A56FF574-DE93-417A-ABA2-46269AA36B76}"/>
              </a:ext>
            </a:extLst>
          </p:cNvPr>
          <p:cNvSpPr txBox="1"/>
          <p:nvPr/>
        </p:nvSpPr>
        <p:spPr>
          <a:xfrm>
            <a:off x="175599" y="3824603"/>
            <a:ext cx="11972497" cy="1815882"/>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the operation: copying the gradient of        to    ,  is straight-through estimator</a:t>
            </a:r>
            <a:r>
              <a:rPr lang="en-US" altLang="zh-CN"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when the dimension of z is higher with fixed number of codebooks, the distance between the latent variables      and its nearest codebook      would be higher, thus causing bad result for reconstruction.</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93" name="对象 92">
            <a:extLst>
              <a:ext uri="{FF2B5EF4-FFF2-40B4-BE49-F238E27FC236}">
                <a16:creationId xmlns:a16="http://schemas.microsoft.com/office/drawing/2014/main" id="{B0F931C2-F924-4D2A-9B9A-EED76A7CC18C}"/>
              </a:ext>
            </a:extLst>
          </p:cNvPr>
          <p:cNvGraphicFramePr>
            <a:graphicFrameLocks noChangeAspect="1"/>
          </p:cNvGraphicFramePr>
          <p:nvPr>
            <p:extLst>
              <p:ext uri="{D42A27DB-BD31-4B8C-83A1-F6EECF244321}">
                <p14:modId xmlns:p14="http://schemas.microsoft.com/office/powerpoint/2010/main" val="2902322558"/>
              </p:ext>
            </p:extLst>
          </p:nvPr>
        </p:nvGraphicFramePr>
        <p:xfrm>
          <a:off x="10656251" y="2813483"/>
          <a:ext cx="442913" cy="628650"/>
        </p:xfrm>
        <a:graphic>
          <a:graphicData uri="http://schemas.openxmlformats.org/presentationml/2006/ole">
            <mc:AlternateContent xmlns:mc="http://schemas.openxmlformats.org/markup-compatibility/2006">
              <mc:Choice xmlns:v="urn:schemas-microsoft-com:vml" Requires="v">
                <p:oleObj name="公式" r:id="rId22" imgW="241200" imgH="342720" progId="Equation.KSEE3">
                  <p:embed/>
                </p:oleObj>
              </mc:Choice>
              <mc:Fallback>
                <p:oleObj name="公式" r:id="rId22" imgW="241200" imgH="342720" progId="Equation.KSEE3">
                  <p:embed/>
                  <p:pic>
                    <p:nvPicPr>
                      <p:cNvPr id="84" name="对象 83">
                        <a:extLst>
                          <a:ext uri="{FF2B5EF4-FFF2-40B4-BE49-F238E27FC236}">
                            <a16:creationId xmlns:a16="http://schemas.microsoft.com/office/drawing/2014/main" id="{6CD456DA-58A4-4F85-A037-C71B4AD748E9}"/>
                          </a:ext>
                        </a:extLst>
                      </p:cNvPr>
                      <p:cNvPicPr/>
                      <p:nvPr/>
                    </p:nvPicPr>
                    <p:blipFill>
                      <a:blip r:embed="rId11"/>
                      <a:stretch>
                        <a:fillRect/>
                      </a:stretch>
                    </p:blipFill>
                    <p:spPr>
                      <a:xfrm>
                        <a:off x="10656251" y="2813483"/>
                        <a:ext cx="442913" cy="628650"/>
                      </a:xfrm>
                      <a:prstGeom prst="rect">
                        <a:avLst/>
                      </a:prstGeom>
                    </p:spPr>
                  </p:pic>
                </p:oleObj>
              </mc:Fallback>
            </mc:AlternateContent>
          </a:graphicData>
        </a:graphic>
      </p:graphicFrame>
      <p:graphicFrame>
        <p:nvGraphicFramePr>
          <p:cNvPr id="94" name="对象 93">
            <a:extLst>
              <a:ext uri="{FF2B5EF4-FFF2-40B4-BE49-F238E27FC236}">
                <a16:creationId xmlns:a16="http://schemas.microsoft.com/office/drawing/2014/main" id="{A5FC7755-9BB8-4DCA-B079-66B9EC167E73}"/>
              </a:ext>
            </a:extLst>
          </p:cNvPr>
          <p:cNvGraphicFramePr>
            <a:graphicFrameLocks noChangeAspect="1"/>
          </p:cNvGraphicFramePr>
          <p:nvPr>
            <p:extLst>
              <p:ext uri="{D42A27DB-BD31-4B8C-83A1-F6EECF244321}">
                <p14:modId xmlns:p14="http://schemas.microsoft.com/office/powerpoint/2010/main" val="3075978987"/>
              </p:ext>
            </p:extLst>
          </p:nvPr>
        </p:nvGraphicFramePr>
        <p:xfrm>
          <a:off x="11483408" y="2874072"/>
          <a:ext cx="442913" cy="698500"/>
        </p:xfrm>
        <a:graphic>
          <a:graphicData uri="http://schemas.openxmlformats.org/presentationml/2006/ole">
            <mc:AlternateContent xmlns:mc="http://schemas.openxmlformats.org/markup-compatibility/2006">
              <mc:Choice xmlns:v="urn:schemas-microsoft-com:vml" Requires="v">
                <p:oleObj name="公式" r:id="rId23" imgW="241200" imgH="380880" progId="Equation.KSEE3">
                  <p:embed/>
                </p:oleObj>
              </mc:Choice>
              <mc:Fallback>
                <p:oleObj name="公式" r:id="rId23" imgW="241200" imgH="380880" progId="Equation.KSEE3">
                  <p:embed/>
                  <p:pic>
                    <p:nvPicPr>
                      <p:cNvPr id="83" name="对象 82">
                        <a:extLst>
                          <a:ext uri="{FF2B5EF4-FFF2-40B4-BE49-F238E27FC236}">
                            <a16:creationId xmlns:a16="http://schemas.microsoft.com/office/drawing/2014/main" id="{752A47DC-BC25-4ADD-9351-3464831DCA67}"/>
                          </a:ext>
                        </a:extLst>
                      </p:cNvPr>
                      <p:cNvPicPr/>
                      <p:nvPr/>
                    </p:nvPicPr>
                    <p:blipFill>
                      <a:blip r:embed="rId15"/>
                      <a:stretch>
                        <a:fillRect/>
                      </a:stretch>
                    </p:blipFill>
                    <p:spPr>
                      <a:xfrm>
                        <a:off x="11483408" y="2874072"/>
                        <a:ext cx="442913" cy="698500"/>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C476DD04-AFA0-49D7-9937-F90718505FA5}"/>
              </a:ext>
            </a:extLst>
          </p:cNvPr>
          <p:cNvGraphicFramePr>
            <a:graphicFrameLocks noChangeAspect="1"/>
          </p:cNvGraphicFramePr>
          <p:nvPr>
            <p:extLst>
              <p:ext uri="{D42A27DB-BD31-4B8C-83A1-F6EECF244321}">
                <p14:modId xmlns:p14="http://schemas.microsoft.com/office/powerpoint/2010/main" val="1013364426"/>
              </p:ext>
            </p:extLst>
          </p:nvPr>
        </p:nvGraphicFramePr>
        <p:xfrm>
          <a:off x="4695983" y="4647735"/>
          <a:ext cx="442913" cy="698500"/>
        </p:xfrm>
        <a:graphic>
          <a:graphicData uri="http://schemas.openxmlformats.org/presentationml/2006/ole">
            <mc:AlternateContent xmlns:mc="http://schemas.openxmlformats.org/markup-compatibility/2006">
              <mc:Choice xmlns:v="urn:schemas-microsoft-com:vml" Requires="v">
                <p:oleObj name="公式" r:id="rId24" imgW="241200" imgH="380880" progId="Equation.KSEE3">
                  <p:embed/>
                </p:oleObj>
              </mc:Choice>
              <mc:Fallback>
                <p:oleObj name="公式" r:id="rId24" imgW="241200" imgH="380880" progId="Equation.KSEE3">
                  <p:embed/>
                  <p:pic>
                    <p:nvPicPr>
                      <p:cNvPr id="94" name="对象 93">
                        <a:extLst>
                          <a:ext uri="{FF2B5EF4-FFF2-40B4-BE49-F238E27FC236}">
                            <a16:creationId xmlns:a16="http://schemas.microsoft.com/office/drawing/2014/main" id="{A5FC7755-9BB8-4DCA-B079-66B9EC167E73}"/>
                          </a:ext>
                        </a:extLst>
                      </p:cNvPr>
                      <p:cNvPicPr/>
                      <p:nvPr/>
                    </p:nvPicPr>
                    <p:blipFill>
                      <a:blip r:embed="rId15"/>
                      <a:stretch>
                        <a:fillRect/>
                      </a:stretch>
                    </p:blipFill>
                    <p:spPr>
                      <a:xfrm>
                        <a:off x="4695983" y="4647735"/>
                        <a:ext cx="442913" cy="698500"/>
                      </a:xfrm>
                      <a:prstGeom prst="rect">
                        <a:avLst/>
                      </a:prstGeom>
                    </p:spPr>
                  </p:pic>
                </p:oleObj>
              </mc:Fallback>
            </mc:AlternateContent>
          </a:graphicData>
        </a:graphic>
      </p:graphicFrame>
      <p:graphicFrame>
        <p:nvGraphicFramePr>
          <p:cNvPr id="97" name="对象 96">
            <a:extLst>
              <a:ext uri="{FF2B5EF4-FFF2-40B4-BE49-F238E27FC236}">
                <a16:creationId xmlns:a16="http://schemas.microsoft.com/office/drawing/2014/main" id="{D78981BB-DEB7-466B-91DF-E1CEB46E57F8}"/>
              </a:ext>
            </a:extLst>
          </p:cNvPr>
          <p:cNvGraphicFramePr>
            <a:graphicFrameLocks noChangeAspect="1"/>
          </p:cNvGraphicFramePr>
          <p:nvPr>
            <p:extLst>
              <p:ext uri="{D42A27DB-BD31-4B8C-83A1-F6EECF244321}">
                <p14:modId xmlns:p14="http://schemas.microsoft.com/office/powerpoint/2010/main" val="4022169054"/>
              </p:ext>
            </p:extLst>
          </p:nvPr>
        </p:nvGraphicFramePr>
        <p:xfrm>
          <a:off x="8651997" y="4606491"/>
          <a:ext cx="442913" cy="628650"/>
        </p:xfrm>
        <a:graphic>
          <a:graphicData uri="http://schemas.openxmlformats.org/presentationml/2006/ole">
            <mc:AlternateContent xmlns:mc="http://schemas.openxmlformats.org/markup-compatibility/2006">
              <mc:Choice xmlns:v="urn:schemas-microsoft-com:vml" Requires="v">
                <p:oleObj name="公式" r:id="rId25" imgW="241200" imgH="342720" progId="Equation.KSEE3">
                  <p:embed/>
                </p:oleObj>
              </mc:Choice>
              <mc:Fallback>
                <p:oleObj name="公式" r:id="rId25" imgW="241200" imgH="342720" progId="Equation.KSEE3">
                  <p:embed/>
                  <p:pic>
                    <p:nvPicPr>
                      <p:cNvPr id="93" name="对象 92">
                        <a:extLst>
                          <a:ext uri="{FF2B5EF4-FFF2-40B4-BE49-F238E27FC236}">
                            <a16:creationId xmlns:a16="http://schemas.microsoft.com/office/drawing/2014/main" id="{B0F931C2-F924-4D2A-9B9A-EED76A7CC18C}"/>
                          </a:ext>
                        </a:extLst>
                      </p:cNvPr>
                      <p:cNvPicPr/>
                      <p:nvPr/>
                    </p:nvPicPr>
                    <p:blipFill>
                      <a:blip r:embed="rId11"/>
                      <a:stretch>
                        <a:fillRect/>
                      </a:stretch>
                    </p:blipFill>
                    <p:spPr>
                      <a:xfrm>
                        <a:off x="8651997" y="4606491"/>
                        <a:ext cx="442913" cy="628650"/>
                      </a:xfrm>
                      <a:prstGeom prst="rect">
                        <a:avLst/>
                      </a:prstGeom>
                    </p:spPr>
                  </p:pic>
                </p:oleObj>
              </mc:Fallback>
            </mc:AlternateContent>
          </a:graphicData>
        </a:graphic>
      </p:graphicFrame>
    </p:spTree>
    <p:extLst>
      <p:ext uri="{BB962C8B-B14F-4D97-AF65-F5344CB8AC3E}">
        <p14:creationId xmlns:p14="http://schemas.microsoft.com/office/powerpoint/2010/main" val="429426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43933" y="14778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Datasets and Experiment setting </a:t>
            </a:r>
          </a:p>
        </p:txBody>
      </p:sp>
      <p:sp>
        <p:nvSpPr>
          <p:cNvPr id="2" name="文本框 1">
            <a:extLst>
              <a:ext uri="{FF2B5EF4-FFF2-40B4-BE49-F238E27FC236}">
                <a16:creationId xmlns:a16="http://schemas.microsoft.com/office/drawing/2014/main" id="{240E6724-9FF5-47BA-AB2B-4AE22BDB33A7}"/>
              </a:ext>
            </a:extLst>
          </p:cNvPr>
          <p:cNvSpPr txBox="1"/>
          <p:nvPr/>
        </p:nvSpPr>
        <p:spPr>
          <a:xfrm>
            <a:off x="143933" y="843280"/>
            <a:ext cx="11155680" cy="440120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Dataset Scales:</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1.2 billion parameters </a:t>
            </a:r>
            <a:r>
              <a:rPr lang="en-US" altLang="zh-CN" sz="2800" dirty="0" err="1">
                <a:latin typeface="Times New Roman" panose="02020603050405020304" pitchFamily="18" charset="0"/>
                <a:cs typeface="Times New Roman" panose="02020603050405020304" pitchFamily="18" charset="0"/>
              </a:rPr>
              <a:t>dalle</a:t>
            </a:r>
            <a:r>
              <a:rPr lang="en-US" altLang="zh-CN" sz="2800" dirty="0">
                <a:latin typeface="Times New Roman" panose="02020603050405020304" pitchFamily="18" charset="0"/>
                <a:cs typeface="Times New Roman" panose="02020603050405020304" pitchFamily="18" charset="0"/>
              </a:rPr>
              <a:t> model(GPT-3): Conceptual Captions dataset contains 3.3 million text-images pairs.</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12 billion parameters </a:t>
            </a:r>
            <a:r>
              <a:rPr lang="en-US" altLang="zh-CN" sz="2800" dirty="0" err="1">
                <a:latin typeface="Times New Roman" panose="02020603050405020304" pitchFamily="18" charset="0"/>
                <a:cs typeface="Times New Roman" panose="02020603050405020304" pitchFamily="18" charset="0"/>
              </a:rPr>
              <a:t>dalle</a:t>
            </a:r>
            <a:r>
              <a:rPr lang="en-US" altLang="zh-CN" sz="2800" dirty="0">
                <a:latin typeface="Times New Roman" panose="02020603050405020304" pitchFamily="18" charset="0"/>
                <a:cs typeface="Times New Roman" panose="02020603050405020304" pitchFamily="18" charset="0"/>
              </a:rPr>
              <a:t> model(GPT-3): collecting 250 million text-images pairs from the internet.</a:t>
            </a:r>
          </a:p>
          <a:p>
            <a:pPr marL="457200" indent="-457200">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Experiment Setting:</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Image size 256*256, to 32 * 32 via Encoder.</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Use 8192 codebooks.</a:t>
            </a: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89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33773" y="868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Learn Image Tokens From VQ-VAE </a:t>
            </a:r>
          </a:p>
        </p:txBody>
      </p:sp>
      <p:sp>
        <p:nvSpPr>
          <p:cNvPr id="44" name="文本框 43">
            <a:extLst>
              <a:ext uri="{FF2B5EF4-FFF2-40B4-BE49-F238E27FC236}">
                <a16:creationId xmlns:a16="http://schemas.microsoft.com/office/drawing/2014/main" id="{76A7F3BC-446C-480B-AD63-2088E03E89AD}"/>
              </a:ext>
            </a:extLst>
          </p:cNvPr>
          <p:cNvSpPr txBox="1"/>
          <p:nvPr/>
        </p:nvSpPr>
        <p:spPr>
          <a:xfrm>
            <a:off x="133772" y="4216966"/>
            <a:ext cx="11926147" cy="23083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Slight difference to initial VQ-VAE</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to the use of </a:t>
            </a:r>
            <a:r>
              <a:rPr lang="en-US" altLang="zh-CN" sz="2400" dirty="0" err="1">
                <a:latin typeface="Times New Roman" panose="02020603050405020304" pitchFamily="18" charset="0"/>
                <a:cs typeface="Times New Roman" panose="02020603050405020304" pitchFamily="18" charset="0"/>
              </a:rPr>
              <a:t>gumbel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trick,  Embedding space (or codebook) can be updated through the gradient backpropagation directly instead of online cluster assignment procedure.</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as </a:t>
            </a:r>
            <a:r>
              <a:rPr lang="en-US" altLang="zh-CN" sz="2400" dirty="0" err="1">
                <a:latin typeface="Times New Roman" panose="02020603050405020304" pitchFamily="18" charset="0"/>
                <a:cs typeface="Times New Roman" panose="02020603050405020304" pitchFamily="18" charset="0"/>
              </a:rPr>
              <a:t>gumbel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could enforce gradient backpropagation from              to              , straight-through estimator was relaxed.</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obtain image tokens from            , the tokens = argmax           .</a:t>
            </a:r>
            <a:endParaRPr lang="zh-CN" altLang="en-US" sz="2400" dirty="0">
              <a:latin typeface="Times New Roman" panose="02020603050405020304" pitchFamily="18" charset="0"/>
              <a:cs typeface="Times New Roman" panose="02020603050405020304" pitchFamily="18" charset="0"/>
            </a:endParaRPr>
          </a:p>
        </p:txBody>
      </p:sp>
      <p:grpSp>
        <p:nvGrpSpPr>
          <p:cNvPr id="56" name="组合 55">
            <a:extLst>
              <a:ext uri="{FF2B5EF4-FFF2-40B4-BE49-F238E27FC236}">
                <a16:creationId xmlns:a16="http://schemas.microsoft.com/office/drawing/2014/main" id="{5F9E82D0-D518-46D1-97D4-0EE2C7A2828F}"/>
              </a:ext>
            </a:extLst>
          </p:cNvPr>
          <p:cNvGrpSpPr/>
          <p:nvPr/>
        </p:nvGrpSpPr>
        <p:grpSpPr>
          <a:xfrm>
            <a:off x="500171" y="1066267"/>
            <a:ext cx="11135031" cy="2779509"/>
            <a:chOff x="500171" y="1066267"/>
            <a:chExt cx="11135031" cy="2779509"/>
          </a:xfrm>
        </p:grpSpPr>
        <p:graphicFrame>
          <p:nvGraphicFramePr>
            <p:cNvPr id="2" name="对象 1">
              <a:extLst>
                <a:ext uri="{FF2B5EF4-FFF2-40B4-BE49-F238E27FC236}">
                  <a16:creationId xmlns:a16="http://schemas.microsoft.com/office/drawing/2014/main" id="{3301E1DC-76B3-43C3-AD50-B3930D050890}"/>
                </a:ext>
              </a:extLst>
            </p:cNvPr>
            <p:cNvGraphicFramePr>
              <a:graphicFrameLocks noChangeAspect="1"/>
            </p:cNvGraphicFramePr>
            <p:nvPr>
              <p:extLst>
                <p:ext uri="{D42A27DB-BD31-4B8C-83A1-F6EECF244321}">
                  <p14:modId xmlns:p14="http://schemas.microsoft.com/office/powerpoint/2010/main" val="1332916015"/>
                </p:ext>
              </p:extLst>
            </p:nvPr>
          </p:nvGraphicFramePr>
          <p:xfrm>
            <a:off x="708239" y="1898114"/>
            <a:ext cx="505460" cy="406717"/>
          </p:xfrm>
          <a:graphic>
            <a:graphicData uri="http://schemas.openxmlformats.org/presentationml/2006/ole">
              <mc:AlternateContent xmlns:mc="http://schemas.openxmlformats.org/markup-compatibility/2006">
                <mc:Choice xmlns:v="urn:schemas-microsoft-com:vml" Requires="v">
                  <p:oleObj name="公式" r:id="rId2" imgW="177480" imgH="190440" progId="Equation.KSEE3">
                    <p:embed/>
                  </p:oleObj>
                </mc:Choice>
                <mc:Fallback>
                  <p:oleObj name="公式" r:id="rId2" imgW="177480" imgH="190440" progId="Equation.KSEE3">
                    <p:embed/>
                    <p:pic>
                      <p:nvPicPr>
                        <p:cNvPr id="0" name=""/>
                        <p:cNvPicPr/>
                        <p:nvPr/>
                      </p:nvPicPr>
                      <p:blipFill>
                        <a:blip r:embed="rId3"/>
                        <a:stretch>
                          <a:fillRect/>
                        </a:stretch>
                      </p:blipFill>
                      <p:spPr>
                        <a:xfrm>
                          <a:off x="708239" y="1898114"/>
                          <a:ext cx="505460" cy="406717"/>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D51FF59E-792E-4D12-8018-AF6DAFE9969E}"/>
                </a:ext>
              </a:extLst>
            </p:cNvPr>
            <p:cNvSpPr txBox="1"/>
            <p:nvPr/>
          </p:nvSpPr>
          <p:spPr>
            <a:xfrm>
              <a:off x="500171" y="1220155"/>
              <a:ext cx="119083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images</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A3BEB05D-AC1E-4C9E-BE0F-86CB6FD7E5EF}"/>
                </a:ext>
              </a:extLst>
            </p:cNvPr>
            <p:cNvGraphicFramePr>
              <a:graphicFrameLocks noChangeAspect="1"/>
            </p:cNvGraphicFramePr>
            <p:nvPr>
              <p:extLst>
                <p:ext uri="{D42A27DB-BD31-4B8C-83A1-F6EECF244321}">
                  <p14:modId xmlns:p14="http://schemas.microsoft.com/office/powerpoint/2010/main" val="3220391670"/>
                </p:ext>
              </p:extLst>
            </p:nvPr>
          </p:nvGraphicFramePr>
          <p:xfrm>
            <a:off x="10247205" y="3271656"/>
            <a:ext cx="505460" cy="406717"/>
          </p:xfrm>
          <a:graphic>
            <a:graphicData uri="http://schemas.openxmlformats.org/presentationml/2006/ole">
              <mc:AlternateContent xmlns:mc="http://schemas.openxmlformats.org/markup-compatibility/2006">
                <mc:Choice xmlns:v="urn:schemas-microsoft-com:vml" Requires="v">
                  <p:oleObj name="公式" r:id="rId4" imgW="177480" imgH="190440" progId="Equation.KSEE3">
                    <p:embed/>
                  </p:oleObj>
                </mc:Choice>
                <mc:Fallback>
                  <p:oleObj name="公式" r:id="rId4" imgW="177480" imgH="190440" progId="Equation.KSEE3">
                    <p:embed/>
                    <p:pic>
                      <p:nvPicPr>
                        <p:cNvPr id="2" name="对象 1">
                          <a:extLst>
                            <a:ext uri="{FF2B5EF4-FFF2-40B4-BE49-F238E27FC236}">
                              <a16:creationId xmlns:a16="http://schemas.microsoft.com/office/drawing/2014/main" id="{3301E1DC-76B3-43C3-AD50-B3930D050890}"/>
                            </a:ext>
                          </a:extLst>
                        </p:cNvPr>
                        <p:cNvPicPr/>
                        <p:nvPr/>
                      </p:nvPicPr>
                      <p:blipFill>
                        <a:blip r:embed="rId5"/>
                        <a:stretch>
                          <a:fillRect/>
                        </a:stretch>
                      </p:blipFill>
                      <p:spPr>
                        <a:xfrm>
                          <a:off x="10247205" y="3271656"/>
                          <a:ext cx="505460" cy="406717"/>
                        </a:xfrm>
                        <a:prstGeom prst="rect">
                          <a:avLst/>
                        </a:prstGeom>
                      </p:spPr>
                    </p:pic>
                  </p:oleObj>
                </mc:Fallback>
              </mc:AlternateContent>
            </a:graphicData>
          </a:graphic>
        </p:graphicFrame>
        <p:grpSp>
          <p:nvGrpSpPr>
            <p:cNvPr id="26" name="组合 25">
              <a:extLst>
                <a:ext uri="{FF2B5EF4-FFF2-40B4-BE49-F238E27FC236}">
                  <a16:creationId xmlns:a16="http://schemas.microsoft.com/office/drawing/2014/main" id="{2E75B4A6-8A69-4AED-AC38-A6FA86135C14}"/>
                </a:ext>
              </a:extLst>
            </p:cNvPr>
            <p:cNvGrpSpPr/>
            <p:nvPr/>
          </p:nvGrpSpPr>
          <p:grpSpPr>
            <a:xfrm>
              <a:off x="1575657" y="1720309"/>
              <a:ext cx="1246085" cy="775849"/>
              <a:chOff x="1660528" y="1664369"/>
              <a:chExt cx="1246085" cy="775849"/>
            </a:xfrm>
          </p:grpSpPr>
          <p:sp>
            <p:nvSpPr>
              <p:cNvPr id="11" name="矩形: 圆角 10">
                <a:extLst>
                  <a:ext uri="{FF2B5EF4-FFF2-40B4-BE49-F238E27FC236}">
                    <a16:creationId xmlns:a16="http://schemas.microsoft.com/office/drawing/2014/main" id="{4ED0DC6D-DCEA-4C3B-BE12-C7C7110A574A}"/>
                  </a:ext>
                </a:extLst>
              </p:cNvPr>
              <p:cNvSpPr/>
              <p:nvPr/>
            </p:nvSpPr>
            <p:spPr>
              <a:xfrm>
                <a:off x="1660528" y="1664369"/>
                <a:ext cx="1190837" cy="7758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41DD0D6-259E-495C-9992-B1E7B3A7160F}"/>
                  </a:ext>
                </a:extLst>
              </p:cNvPr>
              <p:cNvSpPr txBox="1"/>
              <p:nvPr/>
            </p:nvSpPr>
            <p:spPr>
              <a:xfrm>
                <a:off x="1691009" y="1831895"/>
                <a:ext cx="12156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Encoder</a:t>
                </a:r>
                <a:endParaRPr lang="zh-CN" altLang="en-US" sz="2000" dirty="0">
                  <a:latin typeface="Times New Roman" panose="02020603050405020304" pitchFamily="18" charset="0"/>
                  <a:cs typeface="Times New Roman" panose="02020603050405020304" pitchFamily="18" charset="0"/>
                </a:endParaRPr>
              </a:p>
            </p:txBody>
          </p:sp>
        </p:grpSp>
        <p:grpSp>
          <p:nvGrpSpPr>
            <p:cNvPr id="42" name="组合 41">
              <a:extLst>
                <a:ext uri="{FF2B5EF4-FFF2-40B4-BE49-F238E27FC236}">
                  <a16:creationId xmlns:a16="http://schemas.microsoft.com/office/drawing/2014/main" id="{25B01717-41A4-432D-8207-DF5FFE9A7401}"/>
                </a:ext>
              </a:extLst>
            </p:cNvPr>
            <p:cNvGrpSpPr/>
            <p:nvPr/>
          </p:nvGrpSpPr>
          <p:grpSpPr>
            <a:xfrm>
              <a:off x="8484877" y="3069927"/>
              <a:ext cx="1282700" cy="775849"/>
              <a:chOff x="8952237" y="1664369"/>
              <a:chExt cx="1282700" cy="775849"/>
            </a:xfrm>
          </p:grpSpPr>
          <p:sp>
            <p:nvSpPr>
              <p:cNvPr id="14" name="矩形: 圆角 13">
                <a:extLst>
                  <a:ext uri="{FF2B5EF4-FFF2-40B4-BE49-F238E27FC236}">
                    <a16:creationId xmlns:a16="http://schemas.microsoft.com/office/drawing/2014/main" id="{E7E48C2C-537D-401A-ADF9-AA612AE7EC70}"/>
                  </a:ext>
                </a:extLst>
              </p:cNvPr>
              <p:cNvSpPr/>
              <p:nvPr/>
            </p:nvSpPr>
            <p:spPr>
              <a:xfrm>
                <a:off x="8952237" y="1664369"/>
                <a:ext cx="1190837" cy="7758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F215406-0AF9-41A4-875A-A4943BAC8549}"/>
                  </a:ext>
                </a:extLst>
              </p:cNvPr>
              <p:cNvSpPr txBox="1"/>
              <p:nvPr/>
            </p:nvSpPr>
            <p:spPr>
              <a:xfrm>
                <a:off x="9019333" y="1845937"/>
                <a:ext cx="12156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Decoder</a:t>
                </a:r>
                <a:endParaRPr lang="zh-CN" altLang="en-US" sz="2000" dirty="0">
                  <a:latin typeface="Times New Roman" panose="02020603050405020304" pitchFamily="18" charset="0"/>
                  <a:cs typeface="Times New Roman" panose="02020603050405020304" pitchFamily="18" charset="0"/>
                </a:endParaRPr>
              </a:p>
            </p:txBody>
          </p:sp>
        </p:grpSp>
        <p:cxnSp>
          <p:nvCxnSpPr>
            <p:cNvPr id="16" name="直接箭头连接符 15">
              <a:extLst>
                <a:ext uri="{FF2B5EF4-FFF2-40B4-BE49-F238E27FC236}">
                  <a16:creationId xmlns:a16="http://schemas.microsoft.com/office/drawing/2014/main" id="{9F20A9D6-435A-4131-B8BC-9F780748EE2E}"/>
                </a:ext>
              </a:extLst>
            </p:cNvPr>
            <p:cNvCxnSpPr>
              <a:cxnSpLocks/>
            </p:cNvCxnSpPr>
            <p:nvPr/>
          </p:nvCxnSpPr>
          <p:spPr>
            <a:xfrm>
              <a:off x="2821742" y="2108233"/>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对象 16">
              <a:extLst>
                <a:ext uri="{FF2B5EF4-FFF2-40B4-BE49-F238E27FC236}">
                  <a16:creationId xmlns:a16="http://schemas.microsoft.com/office/drawing/2014/main" id="{E3B6A628-EB11-47A9-A23C-F7474C8344D1}"/>
                </a:ext>
              </a:extLst>
            </p:cNvPr>
            <p:cNvGraphicFramePr>
              <a:graphicFrameLocks noChangeAspect="1"/>
            </p:cNvGraphicFramePr>
            <p:nvPr>
              <p:extLst>
                <p:ext uri="{D42A27DB-BD31-4B8C-83A1-F6EECF244321}">
                  <p14:modId xmlns:p14="http://schemas.microsoft.com/office/powerpoint/2010/main" val="1064399693"/>
                </p:ext>
              </p:extLst>
            </p:nvPr>
          </p:nvGraphicFramePr>
          <p:xfrm>
            <a:off x="3404020" y="1929140"/>
            <a:ext cx="876300" cy="317500"/>
          </p:xfrm>
          <a:graphic>
            <a:graphicData uri="http://schemas.openxmlformats.org/presentationml/2006/ole">
              <mc:AlternateContent xmlns:mc="http://schemas.openxmlformats.org/markup-compatibility/2006">
                <mc:Choice xmlns:v="urn:schemas-microsoft-com:vml" Requires="v">
                  <p:oleObj name="公式" r:id="rId6" imgW="876240" imgH="317160" progId="Equation.KSEE3">
                    <p:embed/>
                  </p:oleObj>
                </mc:Choice>
                <mc:Fallback>
                  <p:oleObj name="公式" r:id="rId6" imgW="876240" imgH="317160" progId="Equation.KSEE3">
                    <p:embed/>
                    <p:pic>
                      <p:nvPicPr>
                        <p:cNvPr id="0" name=""/>
                        <p:cNvPicPr/>
                        <p:nvPr/>
                      </p:nvPicPr>
                      <p:blipFill>
                        <a:blip r:embed="rId7"/>
                        <a:stretch>
                          <a:fillRect/>
                        </a:stretch>
                      </p:blipFill>
                      <p:spPr>
                        <a:xfrm>
                          <a:off x="3404020" y="1929140"/>
                          <a:ext cx="876300" cy="317500"/>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AA2C98B8-727C-4640-AFED-69D85C903798}"/>
                </a:ext>
              </a:extLst>
            </p:cNvPr>
            <p:cNvSpPr txBox="1"/>
            <p:nvPr/>
          </p:nvSpPr>
          <p:spPr>
            <a:xfrm>
              <a:off x="3211611" y="1105624"/>
              <a:ext cx="1345570"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form of </a:t>
              </a:r>
            </a:p>
            <a:p>
              <a:r>
                <a:rPr lang="en-US" altLang="zh-CN" sz="2000" dirty="0">
                  <a:latin typeface="Times New Roman" panose="02020603050405020304" pitchFamily="18" charset="0"/>
                  <a:cs typeface="Times New Roman" panose="02020603050405020304" pitchFamily="18" charset="0"/>
                </a:rPr>
                <a:t>probability</a:t>
              </a:r>
              <a:endParaRPr lang="zh-CN" altLang="en-US" sz="2000" dirty="0">
                <a:latin typeface="Times New Roman" panose="02020603050405020304" pitchFamily="18" charset="0"/>
                <a:cs typeface="Times New Roman" panose="02020603050405020304" pitchFamily="18" charset="0"/>
              </a:endParaRPr>
            </a:p>
          </p:txBody>
        </p:sp>
        <p:grpSp>
          <p:nvGrpSpPr>
            <p:cNvPr id="28" name="组合 27">
              <a:extLst>
                <a:ext uri="{FF2B5EF4-FFF2-40B4-BE49-F238E27FC236}">
                  <a16:creationId xmlns:a16="http://schemas.microsoft.com/office/drawing/2014/main" id="{A9674097-8353-47FD-9BE4-86A325607E56}"/>
                </a:ext>
              </a:extLst>
            </p:cNvPr>
            <p:cNvGrpSpPr/>
            <p:nvPr/>
          </p:nvGrpSpPr>
          <p:grpSpPr>
            <a:xfrm>
              <a:off x="4928200" y="1664369"/>
              <a:ext cx="1190837" cy="775849"/>
              <a:chOff x="5030642" y="1697436"/>
              <a:chExt cx="1190837" cy="775849"/>
            </a:xfrm>
          </p:grpSpPr>
          <p:sp>
            <p:nvSpPr>
              <p:cNvPr id="19" name="矩形: 圆角 18">
                <a:extLst>
                  <a:ext uri="{FF2B5EF4-FFF2-40B4-BE49-F238E27FC236}">
                    <a16:creationId xmlns:a16="http://schemas.microsoft.com/office/drawing/2014/main" id="{EC506F41-3050-4C73-9C15-8FD9336F4021}"/>
                  </a:ext>
                </a:extLst>
              </p:cNvPr>
              <p:cNvSpPr/>
              <p:nvPr/>
            </p:nvSpPr>
            <p:spPr>
              <a:xfrm>
                <a:off x="5030642" y="1697436"/>
                <a:ext cx="1190837" cy="77584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813652E-7466-4C36-B99E-14DA8B173DBF}"/>
                  </a:ext>
                </a:extLst>
              </p:cNvPr>
              <p:cNvSpPr txBox="1"/>
              <p:nvPr/>
            </p:nvSpPr>
            <p:spPr>
              <a:xfrm>
                <a:off x="5152092" y="1772352"/>
                <a:ext cx="106160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Gumbel </a:t>
                </a:r>
                <a:r>
                  <a:rPr lang="en-US" altLang="zh-CN" dirty="0" err="1">
                    <a:latin typeface="Times New Roman" panose="02020603050405020304" pitchFamily="18" charset="0"/>
                    <a:cs typeface="Times New Roman" panose="02020603050405020304" pitchFamily="18" charset="0"/>
                  </a:rPr>
                  <a:t>Softmax</a:t>
                </a:r>
                <a:endParaRPr lang="zh-CN" altLang="en-US" dirty="0">
                  <a:latin typeface="Times New Roman" panose="02020603050405020304" pitchFamily="18" charset="0"/>
                  <a:cs typeface="Times New Roman" panose="02020603050405020304" pitchFamily="18" charset="0"/>
                </a:endParaRPr>
              </a:p>
            </p:txBody>
          </p:sp>
        </p:grpSp>
        <p:graphicFrame>
          <p:nvGraphicFramePr>
            <p:cNvPr id="22" name="对象 21">
              <a:extLst>
                <a:ext uri="{FF2B5EF4-FFF2-40B4-BE49-F238E27FC236}">
                  <a16:creationId xmlns:a16="http://schemas.microsoft.com/office/drawing/2014/main" id="{0EEF729D-5CE5-4F95-B670-39F13E9D3840}"/>
                </a:ext>
              </a:extLst>
            </p:cNvPr>
            <p:cNvGraphicFramePr>
              <a:graphicFrameLocks noChangeAspect="1"/>
            </p:cNvGraphicFramePr>
            <p:nvPr>
              <p:extLst>
                <p:ext uri="{D42A27DB-BD31-4B8C-83A1-F6EECF244321}">
                  <p14:modId xmlns:p14="http://schemas.microsoft.com/office/powerpoint/2010/main" val="156209944"/>
                </p:ext>
              </p:extLst>
            </p:nvPr>
          </p:nvGraphicFramePr>
          <p:xfrm>
            <a:off x="6769100" y="1903413"/>
            <a:ext cx="812800" cy="317500"/>
          </p:xfrm>
          <a:graphic>
            <a:graphicData uri="http://schemas.openxmlformats.org/presentationml/2006/ole">
              <mc:AlternateContent xmlns:mc="http://schemas.openxmlformats.org/markup-compatibility/2006">
                <mc:Choice xmlns:v="urn:schemas-microsoft-com:vml" Requires="v">
                  <p:oleObj name="公式" r:id="rId8" imgW="812520" imgH="317160" progId="Equation.KSEE3">
                    <p:embed/>
                  </p:oleObj>
                </mc:Choice>
                <mc:Fallback>
                  <p:oleObj name="公式" r:id="rId8" imgW="812520" imgH="317160" progId="Equation.KSEE3">
                    <p:embed/>
                    <p:pic>
                      <p:nvPicPr>
                        <p:cNvPr id="17" name="对象 16">
                          <a:extLst>
                            <a:ext uri="{FF2B5EF4-FFF2-40B4-BE49-F238E27FC236}">
                              <a16:creationId xmlns:a16="http://schemas.microsoft.com/office/drawing/2014/main" id="{E3B6A628-EB11-47A9-A23C-F7474C8344D1}"/>
                            </a:ext>
                          </a:extLst>
                        </p:cNvPr>
                        <p:cNvPicPr/>
                        <p:nvPr/>
                      </p:nvPicPr>
                      <p:blipFill>
                        <a:blip r:embed="rId9"/>
                        <a:stretch>
                          <a:fillRect/>
                        </a:stretch>
                      </p:blipFill>
                      <p:spPr>
                        <a:xfrm>
                          <a:off x="6769100" y="1903413"/>
                          <a:ext cx="812800" cy="317500"/>
                        </a:xfrm>
                        <a:prstGeom prst="rect">
                          <a:avLst/>
                        </a:prstGeom>
                      </p:spPr>
                    </p:pic>
                  </p:oleObj>
                </mc:Fallback>
              </mc:AlternateContent>
            </a:graphicData>
          </a:graphic>
        </p:graphicFrame>
        <p:cxnSp>
          <p:nvCxnSpPr>
            <p:cNvPr id="25" name="直接箭头连接符 24">
              <a:extLst>
                <a:ext uri="{FF2B5EF4-FFF2-40B4-BE49-F238E27FC236}">
                  <a16:creationId xmlns:a16="http://schemas.microsoft.com/office/drawing/2014/main" id="{3C1542CD-0557-4807-ADEF-46F43FACB0EB}"/>
                </a:ext>
              </a:extLst>
            </p:cNvPr>
            <p:cNvCxnSpPr>
              <a:cxnSpLocks/>
            </p:cNvCxnSpPr>
            <p:nvPr/>
          </p:nvCxnSpPr>
          <p:spPr>
            <a:xfrm>
              <a:off x="1095590" y="2108234"/>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CAB5619-FD7A-4A8E-9462-7A75FA184EA1}"/>
                </a:ext>
              </a:extLst>
            </p:cNvPr>
            <p:cNvCxnSpPr>
              <a:cxnSpLocks/>
            </p:cNvCxnSpPr>
            <p:nvPr/>
          </p:nvCxnSpPr>
          <p:spPr>
            <a:xfrm>
              <a:off x="4376222" y="2087890"/>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888840A6-472D-4A51-815E-CB9DA99F9E25}"/>
                </a:ext>
              </a:extLst>
            </p:cNvPr>
            <p:cNvCxnSpPr>
              <a:cxnSpLocks/>
            </p:cNvCxnSpPr>
            <p:nvPr/>
          </p:nvCxnSpPr>
          <p:spPr>
            <a:xfrm>
              <a:off x="6199310" y="2062450"/>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9D9801E-ECB3-406D-B3CE-509E18906B9C}"/>
                </a:ext>
              </a:extLst>
            </p:cNvPr>
            <p:cNvSpPr txBox="1"/>
            <p:nvPr/>
          </p:nvSpPr>
          <p:spPr>
            <a:xfrm>
              <a:off x="6185863" y="1066267"/>
              <a:ext cx="1738937"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approximating</a:t>
              </a:r>
            </a:p>
            <a:p>
              <a:r>
                <a:rPr lang="en-US" altLang="zh-CN" sz="2000" dirty="0">
                  <a:latin typeface="Times New Roman" panose="02020603050405020304" pitchFamily="18" charset="0"/>
                  <a:cs typeface="Times New Roman" panose="02020603050405020304" pitchFamily="18" charset="0"/>
                </a:rPr>
                <a:t>to one-hot </a:t>
              </a:r>
              <a:endParaRPr lang="zh-CN" altLang="en-US" sz="2000" dirty="0">
                <a:latin typeface="Times New Roman" panose="02020603050405020304" pitchFamily="18" charset="0"/>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6546B8A1-3D30-4F45-A0DF-4304859C5FBA}"/>
                </a:ext>
              </a:extLst>
            </p:cNvPr>
            <p:cNvCxnSpPr>
              <a:cxnSpLocks/>
            </p:cNvCxnSpPr>
            <p:nvPr/>
          </p:nvCxnSpPr>
          <p:spPr>
            <a:xfrm>
              <a:off x="7175500" y="2568496"/>
              <a:ext cx="0" cy="42870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流程图: 汇总连接 35">
              <a:extLst>
                <a:ext uri="{FF2B5EF4-FFF2-40B4-BE49-F238E27FC236}">
                  <a16:creationId xmlns:a16="http://schemas.microsoft.com/office/drawing/2014/main" id="{4780A97F-B6C7-4F61-A753-AA7B493D7550}"/>
                </a:ext>
              </a:extLst>
            </p:cNvPr>
            <p:cNvSpPr/>
            <p:nvPr/>
          </p:nvSpPr>
          <p:spPr>
            <a:xfrm>
              <a:off x="6995500" y="3284855"/>
              <a:ext cx="360000" cy="360000"/>
            </a:xfrm>
            <a:prstGeom prst="flowChartSummingJunc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256B2C71-77DC-41C5-B798-83EB1C076A5E}"/>
                </a:ext>
              </a:extLst>
            </p:cNvPr>
            <p:cNvCxnSpPr>
              <a:cxnSpLocks/>
            </p:cNvCxnSpPr>
            <p:nvPr/>
          </p:nvCxnSpPr>
          <p:spPr>
            <a:xfrm>
              <a:off x="6185863" y="3464855"/>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ECFE986-3DD9-4529-8FFD-E9D93117341B}"/>
                </a:ext>
              </a:extLst>
            </p:cNvPr>
            <p:cNvSpPr txBox="1"/>
            <p:nvPr/>
          </p:nvSpPr>
          <p:spPr>
            <a:xfrm>
              <a:off x="3959422" y="3075057"/>
              <a:ext cx="1412240"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Embedding Space</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39" name="对象 38">
              <a:extLst>
                <a:ext uri="{FF2B5EF4-FFF2-40B4-BE49-F238E27FC236}">
                  <a16:creationId xmlns:a16="http://schemas.microsoft.com/office/drawing/2014/main" id="{D801C159-DC8C-4EF6-9BB0-008D0D37BA9C}"/>
                </a:ext>
              </a:extLst>
            </p:cNvPr>
            <p:cNvGraphicFramePr>
              <a:graphicFrameLocks noChangeAspect="1"/>
            </p:cNvGraphicFramePr>
            <p:nvPr>
              <p:extLst>
                <p:ext uri="{D42A27DB-BD31-4B8C-83A1-F6EECF244321}">
                  <p14:modId xmlns:p14="http://schemas.microsoft.com/office/powerpoint/2010/main" val="3261407840"/>
                </p:ext>
              </p:extLst>
            </p:nvPr>
          </p:nvGraphicFramePr>
          <p:xfrm>
            <a:off x="5385413" y="3217840"/>
            <a:ext cx="687387" cy="514350"/>
          </p:xfrm>
          <a:graphic>
            <a:graphicData uri="http://schemas.openxmlformats.org/presentationml/2006/ole">
              <mc:AlternateContent xmlns:mc="http://schemas.openxmlformats.org/markup-compatibility/2006">
                <mc:Choice xmlns:v="urn:schemas-microsoft-com:vml" Requires="v">
                  <p:oleObj name="公式" r:id="rId10" imgW="241200" imgH="241200" progId="Equation.KSEE3">
                    <p:embed/>
                  </p:oleObj>
                </mc:Choice>
                <mc:Fallback>
                  <p:oleObj name="公式" r:id="rId10" imgW="241200" imgH="241200" progId="Equation.KSEE3">
                    <p:embed/>
                    <p:pic>
                      <p:nvPicPr>
                        <p:cNvPr id="5" name="对象 4">
                          <a:extLst>
                            <a:ext uri="{FF2B5EF4-FFF2-40B4-BE49-F238E27FC236}">
                              <a16:creationId xmlns:a16="http://schemas.microsoft.com/office/drawing/2014/main" id="{A3BEB05D-AC1E-4C9E-BE0F-86CB6FD7E5EF}"/>
                            </a:ext>
                          </a:extLst>
                        </p:cNvPr>
                        <p:cNvPicPr/>
                        <p:nvPr/>
                      </p:nvPicPr>
                      <p:blipFill>
                        <a:blip r:embed="rId11"/>
                        <a:stretch>
                          <a:fillRect/>
                        </a:stretch>
                      </p:blipFill>
                      <p:spPr>
                        <a:xfrm>
                          <a:off x="5385413" y="3217840"/>
                          <a:ext cx="687387" cy="514350"/>
                        </a:xfrm>
                        <a:prstGeom prst="rect">
                          <a:avLst/>
                        </a:prstGeom>
                      </p:spPr>
                    </p:pic>
                  </p:oleObj>
                </mc:Fallback>
              </mc:AlternateContent>
            </a:graphicData>
          </a:graphic>
        </p:graphicFrame>
        <p:cxnSp>
          <p:nvCxnSpPr>
            <p:cNvPr id="40" name="直接箭头连接符 39">
              <a:extLst>
                <a:ext uri="{FF2B5EF4-FFF2-40B4-BE49-F238E27FC236}">
                  <a16:creationId xmlns:a16="http://schemas.microsoft.com/office/drawing/2014/main" id="{23D3C7B4-9D9A-4A0F-8E9A-6F97DB2B90C2}"/>
                </a:ext>
              </a:extLst>
            </p:cNvPr>
            <p:cNvCxnSpPr>
              <a:cxnSpLocks/>
            </p:cNvCxnSpPr>
            <p:nvPr/>
          </p:nvCxnSpPr>
          <p:spPr>
            <a:xfrm>
              <a:off x="7581900" y="3444830"/>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72C5883-151E-4F43-9D77-CFD92A3977BC}"/>
                </a:ext>
              </a:extLst>
            </p:cNvPr>
            <p:cNvCxnSpPr>
              <a:cxnSpLocks/>
            </p:cNvCxnSpPr>
            <p:nvPr/>
          </p:nvCxnSpPr>
          <p:spPr>
            <a:xfrm>
              <a:off x="9767577" y="3444830"/>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对象 44">
              <a:extLst>
                <a:ext uri="{FF2B5EF4-FFF2-40B4-BE49-F238E27FC236}">
                  <a16:creationId xmlns:a16="http://schemas.microsoft.com/office/drawing/2014/main" id="{73057762-B23B-43E3-8F61-BE947DDB6407}"/>
                </a:ext>
              </a:extLst>
            </p:cNvPr>
            <p:cNvGraphicFramePr>
              <a:graphicFrameLocks noChangeAspect="1"/>
            </p:cNvGraphicFramePr>
            <p:nvPr>
              <p:extLst>
                <p:ext uri="{D42A27DB-BD31-4B8C-83A1-F6EECF244321}">
                  <p14:modId xmlns:p14="http://schemas.microsoft.com/office/powerpoint/2010/main" val="1036862203"/>
                </p:ext>
              </p:extLst>
            </p:nvPr>
          </p:nvGraphicFramePr>
          <p:xfrm>
            <a:off x="10144335" y="1901158"/>
            <a:ext cx="558800" cy="317500"/>
          </p:xfrm>
          <a:graphic>
            <a:graphicData uri="http://schemas.openxmlformats.org/presentationml/2006/ole">
              <mc:AlternateContent xmlns:mc="http://schemas.openxmlformats.org/markup-compatibility/2006">
                <mc:Choice xmlns:v="urn:schemas-microsoft-com:vml" Requires="v">
                  <p:oleObj name="公式" r:id="rId12" imgW="558720" imgH="317160" progId="Equation.KSEE3">
                    <p:embed/>
                  </p:oleObj>
                </mc:Choice>
                <mc:Fallback>
                  <p:oleObj name="公式" r:id="rId12" imgW="558720" imgH="317160" progId="Equation.KSEE3">
                    <p:embed/>
                    <p:pic>
                      <p:nvPicPr>
                        <p:cNvPr id="22" name="对象 21">
                          <a:extLst>
                            <a:ext uri="{FF2B5EF4-FFF2-40B4-BE49-F238E27FC236}">
                              <a16:creationId xmlns:a16="http://schemas.microsoft.com/office/drawing/2014/main" id="{0EEF729D-5CE5-4F95-B670-39F13E9D3840}"/>
                            </a:ext>
                          </a:extLst>
                        </p:cNvPr>
                        <p:cNvPicPr/>
                        <p:nvPr/>
                      </p:nvPicPr>
                      <p:blipFill>
                        <a:blip r:embed="rId13"/>
                        <a:stretch>
                          <a:fillRect/>
                        </a:stretch>
                      </p:blipFill>
                      <p:spPr>
                        <a:xfrm>
                          <a:off x="10144335" y="1901158"/>
                          <a:ext cx="558800" cy="317500"/>
                        </a:xfrm>
                        <a:prstGeom prst="rect">
                          <a:avLst/>
                        </a:prstGeom>
                      </p:spPr>
                    </p:pic>
                  </p:oleObj>
                </mc:Fallback>
              </mc:AlternateContent>
            </a:graphicData>
          </a:graphic>
        </p:graphicFrame>
        <p:cxnSp>
          <p:nvCxnSpPr>
            <p:cNvPr id="46" name="直接箭头连接符 45">
              <a:extLst>
                <a:ext uri="{FF2B5EF4-FFF2-40B4-BE49-F238E27FC236}">
                  <a16:creationId xmlns:a16="http://schemas.microsoft.com/office/drawing/2014/main" id="{226EBE5C-A659-403F-8E4A-1BAE2C670028}"/>
                </a:ext>
              </a:extLst>
            </p:cNvPr>
            <p:cNvCxnSpPr>
              <a:cxnSpLocks/>
            </p:cNvCxnSpPr>
            <p:nvPr/>
          </p:nvCxnSpPr>
          <p:spPr>
            <a:xfrm>
              <a:off x="7701706" y="2031653"/>
              <a:ext cx="44618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1F9DF3B-9011-4090-9482-B1765803F9AF}"/>
                </a:ext>
              </a:extLst>
            </p:cNvPr>
            <p:cNvCxnSpPr>
              <a:cxnSpLocks/>
            </p:cNvCxnSpPr>
            <p:nvPr/>
          </p:nvCxnSpPr>
          <p:spPr>
            <a:xfrm flipH="1">
              <a:off x="9444260" y="2052293"/>
              <a:ext cx="462907"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2B730EEF-DCE0-41AB-A8EB-92755C4FAB5B}"/>
                </a:ext>
              </a:extLst>
            </p:cNvPr>
            <p:cNvSpPr txBox="1"/>
            <p:nvPr/>
          </p:nvSpPr>
          <p:spPr>
            <a:xfrm>
              <a:off x="8267699" y="1862108"/>
              <a:ext cx="119083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KL Term</a:t>
              </a:r>
              <a:endParaRPr lang="zh-CN" altLang="en-US" sz="2000"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95433230-2B00-4DE3-A39C-9F0A746D41E1}"/>
                </a:ext>
              </a:extLst>
            </p:cNvPr>
            <p:cNvSpPr txBox="1"/>
            <p:nvPr/>
          </p:nvSpPr>
          <p:spPr>
            <a:xfrm>
              <a:off x="9578342" y="1240027"/>
              <a:ext cx="205686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Uniform categorical distribution</a:t>
              </a:r>
              <a:endParaRPr lang="zh-CN" altLang="en-US" dirty="0">
                <a:latin typeface="Times New Roman" panose="02020603050405020304" pitchFamily="18" charset="0"/>
                <a:cs typeface="Times New Roman" panose="02020603050405020304" pitchFamily="18" charset="0"/>
              </a:endParaRPr>
            </a:p>
          </p:txBody>
        </p:sp>
      </p:grpSp>
      <p:graphicFrame>
        <p:nvGraphicFramePr>
          <p:cNvPr id="54" name="对象 53">
            <a:extLst>
              <a:ext uri="{FF2B5EF4-FFF2-40B4-BE49-F238E27FC236}">
                <a16:creationId xmlns:a16="http://schemas.microsoft.com/office/drawing/2014/main" id="{38E5AD87-96A9-4B5D-8D6B-29E564DFAE97}"/>
              </a:ext>
            </a:extLst>
          </p:cNvPr>
          <p:cNvGraphicFramePr>
            <a:graphicFrameLocks noChangeAspect="1"/>
          </p:cNvGraphicFramePr>
          <p:nvPr>
            <p:extLst>
              <p:ext uri="{D42A27DB-BD31-4B8C-83A1-F6EECF244321}">
                <p14:modId xmlns:p14="http://schemas.microsoft.com/office/powerpoint/2010/main" val="337234150"/>
              </p:ext>
            </p:extLst>
          </p:nvPr>
        </p:nvGraphicFramePr>
        <p:xfrm>
          <a:off x="8551973" y="5404990"/>
          <a:ext cx="812800" cy="317500"/>
        </p:xfrm>
        <a:graphic>
          <a:graphicData uri="http://schemas.openxmlformats.org/presentationml/2006/ole">
            <mc:AlternateContent xmlns:mc="http://schemas.openxmlformats.org/markup-compatibility/2006">
              <mc:Choice xmlns:v="urn:schemas-microsoft-com:vml" Requires="v">
                <p:oleObj name="公式" r:id="rId14" imgW="812520" imgH="317160" progId="Equation.KSEE3">
                  <p:embed/>
                </p:oleObj>
              </mc:Choice>
              <mc:Fallback>
                <p:oleObj name="公式" r:id="rId14" imgW="812520" imgH="317160" progId="Equation.KSEE3">
                  <p:embed/>
                  <p:pic>
                    <p:nvPicPr>
                      <p:cNvPr id="22" name="对象 21">
                        <a:extLst>
                          <a:ext uri="{FF2B5EF4-FFF2-40B4-BE49-F238E27FC236}">
                            <a16:creationId xmlns:a16="http://schemas.microsoft.com/office/drawing/2014/main" id="{0EEF729D-5CE5-4F95-B670-39F13E9D3840}"/>
                          </a:ext>
                        </a:extLst>
                      </p:cNvPr>
                      <p:cNvPicPr/>
                      <p:nvPr/>
                    </p:nvPicPr>
                    <p:blipFill>
                      <a:blip r:embed="rId15"/>
                      <a:stretch>
                        <a:fillRect/>
                      </a:stretch>
                    </p:blipFill>
                    <p:spPr>
                      <a:xfrm>
                        <a:off x="8551973" y="5404990"/>
                        <a:ext cx="812800" cy="317500"/>
                      </a:xfrm>
                      <a:prstGeom prst="rect">
                        <a:avLst/>
                      </a:prstGeom>
                    </p:spPr>
                  </p:pic>
                </p:oleObj>
              </mc:Fallback>
            </mc:AlternateContent>
          </a:graphicData>
        </a:graphic>
      </p:graphicFrame>
      <p:graphicFrame>
        <p:nvGraphicFramePr>
          <p:cNvPr id="55" name="对象 54">
            <a:extLst>
              <a:ext uri="{FF2B5EF4-FFF2-40B4-BE49-F238E27FC236}">
                <a16:creationId xmlns:a16="http://schemas.microsoft.com/office/drawing/2014/main" id="{C32B0747-675A-4DE5-8A45-226C55A536F8}"/>
              </a:ext>
            </a:extLst>
          </p:cNvPr>
          <p:cNvGraphicFramePr>
            <a:graphicFrameLocks noChangeAspect="1"/>
          </p:cNvGraphicFramePr>
          <p:nvPr>
            <p:extLst>
              <p:ext uri="{D42A27DB-BD31-4B8C-83A1-F6EECF244321}">
                <p14:modId xmlns:p14="http://schemas.microsoft.com/office/powerpoint/2010/main" val="1341353908"/>
              </p:ext>
            </p:extLst>
          </p:nvPr>
        </p:nvGraphicFramePr>
        <p:xfrm>
          <a:off x="9907167" y="5410983"/>
          <a:ext cx="876300" cy="317500"/>
        </p:xfrm>
        <a:graphic>
          <a:graphicData uri="http://schemas.openxmlformats.org/presentationml/2006/ole">
            <mc:AlternateContent xmlns:mc="http://schemas.openxmlformats.org/markup-compatibility/2006">
              <mc:Choice xmlns:v="urn:schemas-microsoft-com:vml" Requires="v">
                <p:oleObj name="公式" r:id="rId16" imgW="876240" imgH="317160" progId="Equation.KSEE3">
                  <p:embed/>
                </p:oleObj>
              </mc:Choice>
              <mc:Fallback>
                <p:oleObj name="公式" r:id="rId16" imgW="876240" imgH="317160" progId="Equation.KSEE3">
                  <p:embed/>
                  <p:pic>
                    <p:nvPicPr>
                      <p:cNvPr id="17" name="对象 16">
                        <a:extLst>
                          <a:ext uri="{FF2B5EF4-FFF2-40B4-BE49-F238E27FC236}">
                            <a16:creationId xmlns:a16="http://schemas.microsoft.com/office/drawing/2014/main" id="{E3B6A628-EB11-47A9-A23C-F7474C8344D1}"/>
                          </a:ext>
                        </a:extLst>
                      </p:cNvPr>
                      <p:cNvPicPr/>
                      <p:nvPr/>
                    </p:nvPicPr>
                    <p:blipFill>
                      <a:blip r:embed="rId7"/>
                      <a:stretch>
                        <a:fillRect/>
                      </a:stretch>
                    </p:blipFill>
                    <p:spPr>
                      <a:xfrm>
                        <a:off x="9907167" y="5410983"/>
                        <a:ext cx="876300" cy="317500"/>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2CCB349C-1599-4602-9A1A-9B618CEA68CD}"/>
              </a:ext>
            </a:extLst>
          </p:cNvPr>
          <p:cNvGraphicFramePr>
            <a:graphicFrameLocks noChangeAspect="1"/>
          </p:cNvGraphicFramePr>
          <p:nvPr>
            <p:extLst>
              <p:ext uri="{D42A27DB-BD31-4B8C-83A1-F6EECF244321}">
                <p14:modId xmlns:p14="http://schemas.microsoft.com/office/powerpoint/2010/main" val="3224667607"/>
              </p:ext>
            </p:extLst>
          </p:nvPr>
        </p:nvGraphicFramePr>
        <p:xfrm>
          <a:off x="3786515" y="6113551"/>
          <a:ext cx="812800" cy="317500"/>
        </p:xfrm>
        <a:graphic>
          <a:graphicData uri="http://schemas.openxmlformats.org/presentationml/2006/ole">
            <mc:AlternateContent xmlns:mc="http://schemas.openxmlformats.org/markup-compatibility/2006">
              <mc:Choice xmlns:v="urn:schemas-microsoft-com:vml" Requires="v">
                <p:oleObj name="公式" r:id="rId17" imgW="812520" imgH="317160" progId="Equation.KSEE3">
                  <p:embed/>
                </p:oleObj>
              </mc:Choice>
              <mc:Fallback>
                <p:oleObj name="公式" r:id="rId17" imgW="812520" imgH="317160" progId="Equation.KSEE3">
                  <p:embed/>
                  <p:pic>
                    <p:nvPicPr>
                      <p:cNvPr id="54" name="对象 53">
                        <a:extLst>
                          <a:ext uri="{FF2B5EF4-FFF2-40B4-BE49-F238E27FC236}">
                            <a16:creationId xmlns:a16="http://schemas.microsoft.com/office/drawing/2014/main" id="{38E5AD87-96A9-4B5D-8D6B-29E564DFAE97}"/>
                          </a:ext>
                        </a:extLst>
                      </p:cNvPr>
                      <p:cNvPicPr/>
                      <p:nvPr/>
                    </p:nvPicPr>
                    <p:blipFill>
                      <a:blip r:embed="rId15"/>
                      <a:stretch>
                        <a:fillRect/>
                      </a:stretch>
                    </p:blipFill>
                    <p:spPr>
                      <a:xfrm>
                        <a:off x="3786515" y="6113551"/>
                        <a:ext cx="812800" cy="317500"/>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EF71AE3E-7A86-41F4-9D85-1C7695B2CC96}"/>
              </a:ext>
            </a:extLst>
          </p:cNvPr>
          <p:cNvGraphicFramePr>
            <a:graphicFrameLocks noChangeAspect="1"/>
          </p:cNvGraphicFramePr>
          <p:nvPr>
            <p:extLst>
              <p:ext uri="{D42A27DB-BD31-4B8C-83A1-F6EECF244321}">
                <p14:modId xmlns:p14="http://schemas.microsoft.com/office/powerpoint/2010/main" val="4266657553"/>
              </p:ext>
            </p:extLst>
          </p:nvPr>
        </p:nvGraphicFramePr>
        <p:xfrm>
          <a:off x="7243455" y="6113551"/>
          <a:ext cx="812800" cy="317500"/>
        </p:xfrm>
        <a:graphic>
          <a:graphicData uri="http://schemas.openxmlformats.org/presentationml/2006/ole">
            <mc:AlternateContent xmlns:mc="http://schemas.openxmlformats.org/markup-compatibility/2006">
              <mc:Choice xmlns:v="urn:schemas-microsoft-com:vml" Requires="v">
                <p:oleObj name="公式" r:id="rId18" imgW="812520" imgH="317160" progId="Equation.KSEE3">
                  <p:embed/>
                </p:oleObj>
              </mc:Choice>
              <mc:Fallback>
                <p:oleObj name="公式" r:id="rId18" imgW="812520" imgH="317160" progId="Equation.KSEE3">
                  <p:embed/>
                  <p:pic>
                    <p:nvPicPr>
                      <p:cNvPr id="57" name="对象 56">
                        <a:extLst>
                          <a:ext uri="{FF2B5EF4-FFF2-40B4-BE49-F238E27FC236}">
                            <a16:creationId xmlns:a16="http://schemas.microsoft.com/office/drawing/2014/main" id="{2CCB349C-1599-4602-9A1A-9B618CEA68CD}"/>
                          </a:ext>
                        </a:extLst>
                      </p:cNvPr>
                      <p:cNvPicPr/>
                      <p:nvPr/>
                    </p:nvPicPr>
                    <p:blipFill>
                      <a:blip r:embed="rId15"/>
                      <a:stretch>
                        <a:fillRect/>
                      </a:stretch>
                    </p:blipFill>
                    <p:spPr>
                      <a:xfrm>
                        <a:off x="7243455" y="6113551"/>
                        <a:ext cx="812800" cy="317500"/>
                      </a:xfrm>
                      <a:prstGeom prst="rect">
                        <a:avLst/>
                      </a:prstGeom>
                    </p:spPr>
                  </p:pic>
                </p:oleObj>
              </mc:Fallback>
            </mc:AlternateContent>
          </a:graphicData>
        </a:graphic>
      </p:graphicFrame>
    </p:spTree>
    <p:extLst>
      <p:ext uri="{BB962C8B-B14F-4D97-AF65-F5344CB8AC3E}">
        <p14:creationId xmlns:p14="http://schemas.microsoft.com/office/powerpoint/2010/main" val="195833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33773" y="8682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Learn Image Tokens From VQ-VAE </a:t>
            </a:r>
          </a:p>
        </p:txBody>
      </p:sp>
      <p:sp>
        <p:nvSpPr>
          <p:cNvPr id="7" name="文本框 6">
            <a:extLst>
              <a:ext uri="{FF2B5EF4-FFF2-40B4-BE49-F238E27FC236}">
                <a16:creationId xmlns:a16="http://schemas.microsoft.com/office/drawing/2014/main" id="{92AE9AC0-353A-4E7B-9652-367C958DD045}"/>
              </a:ext>
            </a:extLst>
          </p:cNvPr>
          <p:cNvSpPr txBox="1"/>
          <p:nvPr/>
        </p:nvSpPr>
        <p:spPr>
          <a:xfrm>
            <a:off x="175599" y="671601"/>
            <a:ext cx="5672307"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VQ-VAE (</a:t>
            </a:r>
            <a:r>
              <a:rPr lang="en-US" altLang="zh-CN" sz="2800" dirty="0" err="1">
                <a:latin typeface="Times New Roman" panose="02020603050405020304" pitchFamily="18" charset="0"/>
                <a:cs typeface="Times New Roman" panose="02020603050405020304" pitchFamily="18" charset="0"/>
              </a:rPr>
              <a:t>gumbel</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softmax</a:t>
            </a:r>
            <a:r>
              <a:rPr lang="en-US" altLang="zh-CN" sz="28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038435C-4C60-4879-9A56-A68981E0FE68}"/>
              </a:ext>
            </a:extLst>
          </p:cNvPr>
          <p:cNvPicPr>
            <a:picLocks noChangeAspect="1"/>
          </p:cNvPicPr>
          <p:nvPr/>
        </p:nvPicPr>
        <p:blipFill>
          <a:blip r:embed="rId2"/>
          <a:stretch>
            <a:fillRect/>
          </a:stretch>
        </p:blipFill>
        <p:spPr>
          <a:xfrm>
            <a:off x="2584553" y="1372221"/>
            <a:ext cx="5600153" cy="1612006"/>
          </a:xfrm>
          <a:prstGeom prst="rect">
            <a:avLst/>
          </a:prstGeom>
        </p:spPr>
      </p:pic>
      <p:pic>
        <p:nvPicPr>
          <p:cNvPr id="10" name="图片 9">
            <a:extLst>
              <a:ext uri="{FF2B5EF4-FFF2-40B4-BE49-F238E27FC236}">
                <a16:creationId xmlns:a16="http://schemas.microsoft.com/office/drawing/2014/main" id="{70B82EB9-6B6D-431E-9B0C-24418552730B}"/>
              </a:ext>
            </a:extLst>
          </p:cNvPr>
          <p:cNvPicPr>
            <a:picLocks noChangeAspect="1"/>
          </p:cNvPicPr>
          <p:nvPr/>
        </p:nvPicPr>
        <p:blipFill>
          <a:blip r:embed="rId3"/>
          <a:stretch>
            <a:fillRect/>
          </a:stretch>
        </p:blipFill>
        <p:spPr>
          <a:xfrm>
            <a:off x="1301748" y="3300727"/>
            <a:ext cx="8165761" cy="2682472"/>
          </a:xfrm>
          <a:prstGeom prst="rect">
            <a:avLst/>
          </a:prstGeom>
        </p:spPr>
      </p:pic>
      <p:graphicFrame>
        <p:nvGraphicFramePr>
          <p:cNvPr id="52" name="对象 51">
            <a:extLst>
              <a:ext uri="{FF2B5EF4-FFF2-40B4-BE49-F238E27FC236}">
                <a16:creationId xmlns:a16="http://schemas.microsoft.com/office/drawing/2014/main" id="{0BC6B870-F317-4EBC-A210-B2DE1CD4BC47}"/>
              </a:ext>
            </a:extLst>
          </p:cNvPr>
          <p:cNvGraphicFramePr>
            <a:graphicFrameLocks noChangeAspect="1"/>
          </p:cNvGraphicFramePr>
          <p:nvPr>
            <p:extLst>
              <p:ext uri="{D42A27DB-BD31-4B8C-83A1-F6EECF244321}">
                <p14:modId xmlns:p14="http://schemas.microsoft.com/office/powerpoint/2010/main" val="536223988"/>
              </p:ext>
            </p:extLst>
          </p:nvPr>
        </p:nvGraphicFramePr>
        <p:xfrm>
          <a:off x="9531429" y="3972477"/>
          <a:ext cx="876300" cy="317500"/>
        </p:xfrm>
        <a:graphic>
          <a:graphicData uri="http://schemas.openxmlformats.org/presentationml/2006/ole">
            <mc:AlternateContent xmlns:mc="http://schemas.openxmlformats.org/markup-compatibility/2006">
              <mc:Choice xmlns:v="urn:schemas-microsoft-com:vml" Requires="v">
                <p:oleObj name="公式" r:id="rId4" imgW="876240" imgH="317160" progId="Equation.KSEE3">
                  <p:embed/>
                </p:oleObj>
              </mc:Choice>
              <mc:Fallback>
                <p:oleObj name="公式" r:id="rId4" imgW="876240" imgH="317160" progId="Equation.KSEE3">
                  <p:embed/>
                  <p:pic>
                    <p:nvPicPr>
                      <p:cNvPr id="17" name="对象 16">
                        <a:extLst>
                          <a:ext uri="{FF2B5EF4-FFF2-40B4-BE49-F238E27FC236}">
                            <a16:creationId xmlns:a16="http://schemas.microsoft.com/office/drawing/2014/main" id="{E3B6A628-EB11-47A9-A23C-F7474C8344D1}"/>
                          </a:ext>
                        </a:extLst>
                      </p:cNvPr>
                      <p:cNvPicPr/>
                      <p:nvPr/>
                    </p:nvPicPr>
                    <p:blipFill>
                      <a:blip r:embed="rId5"/>
                      <a:stretch>
                        <a:fillRect/>
                      </a:stretch>
                    </p:blipFill>
                    <p:spPr>
                      <a:xfrm>
                        <a:off x="9531429" y="3972477"/>
                        <a:ext cx="876300" cy="317500"/>
                      </a:xfrm>
                      <a:prstGeom prst="rect">
                        <a:avLst/>
                      </a:prstGeom>
                    </p:spPr>
                  </p:pic>
                </p:oleObj>
              </mc:Fallback>
            </mc:AlternateContent>
          </a:graphicData>
        </a:graphic>
      </p:graphicFrame>
      <p:graphicFrame>
        <p:nvGraphicFramePr>
          <p:cNvPr id="53" name="对象 52">
            <a:extLst>
              <a:ext uri="{FF2B5EF4-FFF2-40B4-BE49-F238E27FC236}">
                <a16:creationId xmlns:a16="http://schemas.microsoft.com/office/drawing/2014/main" id="{E71CA636-4BEF-499B-9F54-870D5E698B16}"/>
              </a:ext>
            </a:extLst>
          </p:cNvPr>
          <p:cNvGraphicFramePr>
            <a:graphicFrameLocks noChangeAspect="1"/>
          </p:cNvGraphicFramePr>
          <p:nvPr>
            <p:extLst>
              <p:ext uri="{D42A27DB-BD31-4B8C-83A1-F6EECF244321}">
                <p14:modId xmlns:p14="http://schemas.microsoft.com/office/powerpoint/2010/main" val="2455461592"/>
              </p:ext>
            </p:extLst>
          </p:nvPr>
        </p:nvGraphicFramePr>
        <p:xfrm>
          <a:off x="9563179" y="5042853"/>
          <a:ext cx="812800" cy="317500"/>
        </p:xfrm>
        <a:graphic>
          <a:graphicData uri="http://schemas.openxmlformats.org/presentationml/2006/ole">
            <mc:AlternateContent xmlns:mc="http://schemas.openxmlformats.org/markup-compatibility/2006">
              <mc:Choice xmlns:v="urn:schemas-microsoft-com:vml" Requires="v">
                <p:oleObj name="公式" r:id="rId6" imgW="812520" imgH="317160" progId="Equation.KSEE3">
                  <p:embed/>
                </p:oleObj>
              </mc:Choice>
              <mc:Fallback>
                <p:oleObj name="公式" r:id="rId6" imgW="812520" imgH="317160" progId="Equation.KSEE3">
                  <p:embed/>
                  <p:pic>
                    <p:nvPicPr>
                      <p:cNvPr id="22" name="对象 21">
                        <a:extLst>
                          <a:ext uri="{FF2B5EF4-FFF2-40B4-BE49-F238E27FC236}">
                            <a16:creationId xmlns:a16="http://schemas.microsoft.com/office/drawing/2014/main" id="{0EEF729D-5CE5-4F95-B670-39F13E9D3840}"/>
                          </a:ext>
                        </a:extLst>
                      </p:cNvPr>
                      <p:cNvPicPr/>
                      <p:nvPr/>
                    </p:nvPicPr>
                    <p:blipFill>
                      <a:blip r:embed="rId7"/>
                      <a:stretch>
                        <a:fillRect/>
                      </a:stretch>
                    </p:blipFill>
                    <p:spPr>
                      <a:xfrm>
                        <a:off x="9563179" y="5042853"/>
                        <a:ext cx="812800" cy="31750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A7249706-AEF7-4A92-BFC8-745C9DA55CF6}"/>
              </a:ext>
            </a:extLst>
          </p:cNvPr>
          <p:cNvSpPr txBox="1"/>
          <p:nvPr/>
        </p:nvSpPr>
        <p:spPr>
          <a:xfrm>
            <a:off x="133773" y="6103069"/>
            <a:ext cx="945896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Remark</a:t>
            </a:r>
            <a:r>
              <a:rPr lang="en-US" altLang="zh-CN" sz="2400" dirty="0">
                <a:latin typeface="Times New Roman" panose="02020603050405020304" pitchFamily="18" charset="0"/>
                <a:cs typeface="Times New Roman" panose="02020603050405020304" pitchFamily="18" charset="0"/>
              </a:rPr>
              <a:t>: Gumbel </a:t>
            </a:r>
            <a:r>
              <a:rPr lang="en-US" altLang="zh-CN" sz="2400" dirty="0" err="1">
                <a:latin typeface="Times New Roman" panose="02020603050405020304" pitchFamily="18" charset="0"/>
                <a:cs typeface="Times New Roman" panose="02020603050405020304" pitchFamily="18" charset="0"/>
              </a:rPr>
              <a:t>softmax</a:t>
            </a:r>
            <a:r>
              <a:rPr lang="en-US" altLang="zh-CN" sz="2400" dirty="0">
                <a:latin typeface="Times New Roman" panose="02020603050405020304" pitchFamily="18" charset="0"/>
                <a:cs typeface="Times New Roman" panose="02020603050405020304" pitchFamily="18" charset="0"/>
              </a:rPr>
              <a:t> is continuous form of function,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26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2C2C41-F1AD-4DEC-A9E3-B2D86D2F5E9D}"/>
              </a:ext>
            </a:extLst>
          </p:cNvPr>
          <p:cNvSpPr txBox="1"/>
          <p:nvPr/>
        </p:nvSpPr>
        <p:spPr>
          <a:xfrm>
            <a:off x="154093" y="147786"/>
            <a:ext cx="95673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DALLE Model:  Learn Joint Prior Through GPT-3</a:t>
            </a:r>
          </a:p>
        </p:txBody>
      </p:sp>
      <p:sp>
        <p:nvSpPr>
          <p:cNvPr id="4" name="矩形: 圆角 3">
            <a:extLst>
              <a:ext uri="{FF2B5EF4-FFF2-40B4-BE49-F238E27FC236}">
                <a16:creationId xmlns:a16="http://schemas.microsoft.com/office/drawing/2014/main" id="{4E42DCAB-476C-4F8E-B439-92B5AB7E8F12}"/>
              </a:ext>
            </a:extLst>
          </p:cNvPr>
          <p:cNvSpPr/>
          <p:nvPr/>
        </p:nvSpPr>
        <p:spPr>
          <a:xfrm>
            <a:off x="1524000" y="1924745"/>
            <a:ext cx="2255520" cy="3454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8175A22C-A8A0-41EC-920E-A27B26F02240}"/>
              </a:ext>
            </a:extLst>
          </p:cNvPr>
          <p:cNvSpPr/>
          <p:nvPr/>
        </p:nvSpPr>
        <p:spPr>
          <a:xfrm>
            <a:off x="3810000" y="1924745"/>
            <a:ext cx="2854960" cy="34544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E1A855B-8C52-4560-B891-49492AA3C9DE}"/>
              </a:ext>
            </a:extLst>
          </p:cNvPr>
          <p:cNvSpPr txBox="1"/>
          <p:nvPr/>
        </p:nvSpPr>
        <p:spPr>
          <a:xfrm>
            <a:off x="6869853" y="1870075"/>
            <a:ext cx="154262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Joint  Prior</a:t>
            </a:r>
            <a:endParaRPr lang="zh-CN" altLang="en-US" dirty="0">
              <a:latin typeface="Times New Roman" panose="02020603050405020304" pitchFamily="18" charset="0"/>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F95863F0-BEE2-4169-93A9-A63EB2D44A31}"/>
              </a:ext>
            </a:extLst>
          </p:cNvPr>
          <p:cNvGraphicFramePr>
            <a:graphicFrameLocks noChangeAspect="1"/>
          </p:cNvGraphicFramePr>
          <p:nvPr>
            <p:extLst>
              <p:ext uri="{D42A27DB-BD31-4B8C-83A1-F6EECF244321}">
                <p14:modId xmlns:p14="http://schemas.microsoft.com/office/powerpoint/2010/main" val="1610632298"/>
              </p:ext>
            </p:extLst>
          </p:nvPr>
        </p:nvGraphicFramePr>
        <p:xfrm>
          <a:off x="8092442" y="1895991"/>
          <a:ext cx="812800" cy="317500"/>
        </p:xfrm>
        <a:graphic>
          <a:graphicData uri="http://schemas.openxmlformats.org/presentationml/2006/ole">
            <mc:AlternateContent xmlns:mc="http://schemas.openxmlformats.org/markup-compatibility/2006">
              <mc:Choice xmlns:v="urn:schemas-microsoft-com:vml" Requires="v">
                <p:oleObj name="公式" r:id="rId2" imgW="812520" imgH="317160" progId="Equation.KSEE3">
                  <p:embed/>
                </p:oleObj>
              </mc:Choice>
              <mc:Fallback>
                <p:oleObj name="公式" r:id="rId2" imgW="812520" imgH="317160" progId="Equation.KSEE3">
                  <p:embed/>
                  <p:pic>
                    <p:nvPicPr>
                      <p:cNvPr id="0" name=""/>
                      <p:cNvPicPr/>
                      <p:nvPr/>
                    </p:nvPicPr>
                    <p:blipFill>
                      <a:blip r:embed="rId3"/>
                      <a:stretch>
                        <a:fillRect/>
                      </a:stretch>
                    </p:blipFill>
                    <p:spPr>
                      <a:xfrm>
                        <a:off x="8092442" y="1895991"/>
                        <a:ext cx="812800" cy="3175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D7172C1-0BC4-4F1C-9DA5-D1A108A49FD5}"/>
              </a:ext>
            </a:extLst>
          </p:cNvPr>
          <p:cNvGraphicFramePr>
            <a:graphicFrameLocks noChangeAspect="1"/>
          </p:cNvGraphicFramePr>
          <p:nvPr>
            <p:extLst>
              <p:ext uri="{D42A27DB-BD31-4B8C-83A1-F6EECF244321}">
                <p14:modId xmlns:p14="http://schemas.microsoft.com/office/powerpoint/2010/main" val="3168017472"/>
              </p:ext>
            </p:extLst>
          </p:nvPr>
        </p:nvGraphicFramePr>
        <p:xfrm>
          <a:off x="2926925" y="2387600"/>
          <a:ext cx="387773" cy="460480"/>
        </p:xfrm>
        <a:graphic>
          <a:graphicData uri="http://schemas.openxmlformats.org/presentationml/2006/ole">
            <mc:AlternateContent xmlns:mc="http://schemas.openxmlformats.org/markup-compatibility/2006">
              <mc:Choice xmlns:v="urn:schemas-microsoft-com:vml" Requires="v">
                <p:oleObj name="公式" r:id="rId4" imgW="203040" imgH="241200" progId="Equation.KSEE3">
                  <p:embed/>
                </p:oleObj>
              </mc:Choice>
              <mc:Fallback>
                <p:oleObj name="公式" r:id="rId4" imgW="203040" imgH="241200" progId="Equation.KSEE3">
                  <p:embed/>
                  <p:pic>
                    <p:nvPicPr>
                      <p:cNvPr id="0" name=""/>
                      <p:cNvPicPr/>
                      <p:nvPr/>
                    </p:nvPicPr>
                    <p:blipFill>
                      <a:blip r:embed="rId5"/>
                      <a:stretch>
                        <a:fillRect/>
                      </a:stretch>
                    </p:blipFill>
                    <p:spPr>
                      <a:xfrm>
                        <a:off x="2926925" y="2387600"/>
                        <a:ext cx="387773" cy="460480"/>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7852EB4E-C9B7-402F-8FB4-24DE75509C26}"/>
              </a:ext>
            </a:extLst>
          </p:cNvPr>
          <p:cNvSpPr txBox="1"/>
          <p:nvPr/>
        </p:nvSpPr>
        <p:spPr>
          <a:xfrm>
            <a:off x="1676399" y="2387600"/>
            <a:ext cx="144441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Text Tokens</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FF28079-2698-48A5-AD7E-42C664A786AB}"/>
              </a:ext>
            </a:extLst>
          </p:cNvPr>
          <p:cNvSpPr txBox="1"/>
          <p:nvPr/>
        </p:nvSpPr>
        <p:spPr>
          <a:xfrm>
            <a:off x="3945466" y="2387600"/>
            <a:ext cx="15578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Image Tokens</a:t>
            </a:r>
            <a:endParaRPr lang="zh-CN" altLang="en-US" dirty="0">
              <a:latin typeface="Times New Roman" panose="02020603050405020304" pitchFamily="18" charset="0"/>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FB15A65A-C535-4327-9EED-AEBA3D890784}"/>
              </a:ext>
            </a:extLst>
          </p:cNvPr>
          <p:cNvGraphicFramePr>
            <a:graphicFrameLocks noChangeAspect="1"/>
          </p:cNvGraphicFramePr>
          <p:nvPr>
            <p:extLst>
              <p:ext uri="{D42A27DB-BD31-4B8C-83A1-F6EECF244321}">
                <p14:modId xmlns:p14="http://schemas.microsoft.com/office/powerpoint/2010/main" val="2695283315"/>
              </p:ext>
            </p:extLst>
          </p:nvPr>
        </p:nvGraphicFramePr>
        <p:xfrm>
          <a:off x="5503333" y="2387600"/>
          <a:ext cx="338138" cy="339725"/>
        </p:xfrm>
        <a:graphic>
          <a:graphicData uri="http://schemas.openxmlformats.org/presentationml/2006/ole">
            <mc:AlternateContent xmlns:mc="http://schemas.openxmlformats.org/markup-compatibility/2006">
              <mc:Choice xmlns:v="urn:schemas-microsoft-com:vml" Requires="v">
                <p:oleObj name="公式" r:id="rId6" imgW="177480" imgH="177480" progId="Equation.KSEE3">
                  <p:embed/>
                </p:oleObj>
              </mc:Choice>
              <mc:Fallback>
                <p:oleObj name="公式" r:id="rId6" imgW="177480" imgH="177480" progId="Equation.KSEE3">
                  <p:embed/>
                  <p:pic>
                    <p:nvPicPr>
                      <p:cNvPr id="8" name="对象 7">
                        <a:extLst>
                          <a:ext uri="{FF2B5EF4-FFF2-40B4-BE49-F238E27FC236}">
                            <a16:creationId xmlns:a16="http://schemas.microsoft.com/office/drawing/2014/main" id="{DD7172C1-0BC4-4F1C-9DA5-D1A108A49FD5}"/>
                          </a:ext>
                        </a:extLst>
                      </p:cNvPr>
                      <p:cNvPicPr/>
                      <p:nvPr/>
                    </p:nvPicPr>
                    <p:blipFill>
                      <a:blip r:embed="rId7"/>
                      <a:stretch>
                        <a:fillRect/>
                      </a:stretch>
                    </p:blipFill>
                    <p:spPr>
                      <a:xfrm>
                        <a:off x="5503333" y="2387600"/>
                        <a:ext cx="338138" cy="33972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C3AD8E59-4B3B-42A1-9FF0-BE8DCE3B3828}"/>
              </a:ext>
            </a:extLst>
          </p:cNvPr>
          <p:cNvSpPr txBox="1"/>
          <p:nvPr/>
        </p:nvSpPr>
        <p:spPr>
          <a:xfrm>
            <a:off x="1407158" y="1223744"/>
            <a:ext cx="2489203"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256 BPE-encode Token</a:t>
            </a:r>
          </a:p>
          <a:p>
            <a:r>
              <a:rPr lang="en-US" altLang="zh-CN" dirty="0">
                <a:latin typeface="Times New Roman" panose="02020603050405020304" pitchFamily="18" charset="0"/>
                <a:cs typeface="Times New Roman" panose="02020603050405020304" pitchFamily="18" charset="0"/>
              </a:rPr>
              <a:t>Vocabulary size 16384</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A58B20A3-01BE-4687-8E18-BD981EF5DB2D}"/>
              </a:ext>
            </a:extLst>
          </p:cNvPr>
          <p:cNvSpPr txBox="1"/>
          <p:nvPr/>
        </p:nvSpPr>
        <p:spPr>
          <a:xfrm>
            <a:off x="3921761" y="1219706"/>
            <a:ext cx="276859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1024 Tokens </a:t>
            </a:r>
          </a:p>
          <a:p>
            <a:r>
              <a:rPr lang="en-US" altLang="zh-CN" dirty="0">
                <a:latin typeface="Times New Roman" panose="02020603050405020304" pitchFamily="18" charset="0"/>
                <a:cs typeface="Times New Roman" panose="02020603050405020304" pitchFamily="18" charset="0"/>
              </a:rPr>
              <a:t>Vocabulary size 8192</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51B89A28-CC96-4FBF-89C6-477EC5A2C5F8}"/>
              </a:ext>
            </a:extLst>
          </p:cNvPr>
          <p:cNvSpPr txBox="1"/>
          <p:nvPr/>
        </p:nvSpPr>
        <p:spPr>
          <a:xfrm>
            <a:off x="382692" y="3097850"/>
            <a:ext cx="10361507"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Represent joint distribution of Text and Image via the concatenation of the text tokens and image tokens.</a:t>
            </a: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Model the joint prior via an auto regressive model, e.g. GPT-3</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71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657</Words>
  <Application>Microsoft Office PowerPoint</Application>
  <PresentationFormat>宽屏</PresentationFormat>
  <Paragraphs>102</Paragraphs>
  <Slides>14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0" baseType="lpstr">
      <vt:lpstr>等线</vt:lpstr>
      <vt:lpstr>等线 Light</vt:lpstr>
      <vt:lpstr>Arial</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 Xianghong</dc:creator>
  <cp:lastModifiedBy>Fang Xianghong</cp:lastModifiedBy>
  <cp:revision>128</cp:revision>
  <dcterms:created xsi:type="dcterms:W3CDTF">2021-04-19T09:19:44Z</dcterms:created>
  <dcterms:modified xsi:type="dcterms:W3CDTF">2021-04-20T11:30:20Z</dcterms:modified>
</cp:coreProperties>
</file>