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1" r:id="rId2"/>
    <p:sldId id="269" r:id="rId3"/>
    <p:sldId id="270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8" r:id="rId18"/>
    <p:sldId id="289" r:id="rId19"/>
    <p:sldId id="285" r:id="rId20"/>
    <p:sldId id="287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184A82"/>
    <a:srgbClr val="E3E9EF"/>
    <a:srgbClr val="A78337"/>
    <a:srgbClr val="225286"/>
    <a:srgbClr val="1D4E84"/>
    <a:srgbClr val="245488"/>
    <a:srgbClr val="003874"/>
    <a:srgbClr val="003875"/>
    <a:srgbClr val="231C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18" autoAdjust="0"/>
    <p:restoredTop sz="93826" autoAdjust="0"/>
  </p:normalViewPr>
  <p:slideViewPr>
    <p:cSldViewPr snapToGrid="0" snapToObjects="1" showGuides="1">
      <p:cViewPr>
        <p:scale>
          <a:sx n="66" d="100"/>
          <a:sy n="66" d="100"/>
        </p:scale>
        <p:origin x="36" y="-24"/>
      </p:cViewPr>
      <p:guideLst>
        <p:guide orient="horz" pos="2208"/>
        <p:guide pos="3863"/>
      </p:guideLst>
    </p:cSldViewPr>
  </p:slideViewPr>
  <p:outlineViewPr>
    <p:cViewPr>
      <p:scale>
        <a:sx n="33" d="100"/>
        <a:sy n="33" d="100"/>
      </p:scale>
      <p:origin x="0" y="-70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1" d="100"/>
          <a:sy n="51" d="100"/>
        </p:scale>
        <p:origin x="2692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9E22B-5E0F-454F-9BF0-C70D08ED4CE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8BCF04A-6A9A-A346-9992-BE9160CF31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D72CE-35C5-BB46-9E8C-5AD0B6444FA4}" type="datetimeFigureOut">
              <a:rPr lang="en-US" smtClean="0"/>
              <a:t>7/18/2021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56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ADD3D-D7A5-B14B-BE07-5D181AE43AF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DA7C1-09EB-C742-909D-6754DCC5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5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DA7C1-09EB-C742-909D-6754DCC5DD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91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DA7C1-09EB-C742-909D-6754DCC5DD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24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DA7C1-09EB-C742-909D-6754DCC5DD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25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DA7C1-09EB-C742-909D-6754DCC5DD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12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DA7C1-09EB-C742-909D-6754DCC5DD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25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DA7C1-09EB-C742-909D-6754DCC5DD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04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DA7C1-09EB-C742-909D-6754DCC5DD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DA7C1-09EB-C742-909D-6754DCC5DD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42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DA7C1-09EB-C742-909D-6754DCC5DD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02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DA7C1-09EB-C742-909D-6754DCC5DD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26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DA7C1-09EB-C742-909D-6754DCC5DD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3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DA7C1-09EB-C742-909D-6754DCC5DD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43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DA7C1-09EB-C742-909D-6754DCC5DD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74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DA7C1-09EB-C742-909D-6754DCC5DD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5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DA7C1-09EB-C742-909D-6754DCC5DD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8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DA7C1-09EB-C742-909D-6754DCC5DD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6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DA7C1-09EB-C742-909D-6754DCC5DD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0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DA7C1-09EB-C742-909D-6754DCC5DD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DA7C1-09EB-C742-909D-6754DCC5DD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46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DA7C1-09EB-C742-909D-6754DCC5DD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11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DA7C1-09EB-C742-909D-6754DCC5DD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63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8788-D46D-D14C-9602-435B5D739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ndara" panose="020E0502030303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B77E9-6CBA-A941-9590-F8B4AF47B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5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512A0-3908-484B-9F99-B8FD6C80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82" y="3429000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2808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1ABF-46C4-B243-B352-61812702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B9267-A562-A64E-86C4-153CE7D01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70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FECFB-186B-3F4A-AE27-83AE6853E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E140D-AC03-844F-9957-A535B7F94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4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D1BC-E991-BA40-ACC2-2A0E621E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93" y="-7386"/>
            <a:ext cx="11702853" cy="668545"/>
          </a:xfrm>
        </p:spPr>
        <p:txBody>
          <a:bodyPr/>
          <a:lstStyle>
            <a:lvl1pPr>
              <a:defRPr>
                <a:solidFill>
                  <a:srgbClr val="231C75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61FA4-2057-1C49-8C8F-433F67828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950980"/>
            <a:ext cx="11001375" cy="5439987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1E205A-3827-7F46-A83D-B6B442657552}"/>
              </a:ext>
            </a:extLst>
          </p:cNvPr>
          <p:cNvSpPr txBox="1">
            <a:spLocks/>
          </p:cNvSpPr>
          <p:nvPr userDrawn="1"/>
        </p:nvSpPr>
        <p:spPr>
          <a:xfrm>
            <a:off x="3196607" y="6517797"/>
            <a:ext cx="5943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740F6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srgbClr val="262078"/>
                </a:solidFill>
              </a:rPr>
              <a:t>Interpretable Dictionary Prior for Controlled Text Generation</a:t>
            </a:r>
            <a:endParaRPr lang="en-US" dirty="0">
              <a:solidFill>
                <a:srgbClr val="262078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136DD6-D35E-4FF6-A6FB-738901253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6633" y="5774612"/>
            <a:ext cx="609631" cy="76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7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69DE-87A8-CE48-8B1A-D90DE193A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4E0C7-38BD-4E44-B046-210BC565F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5533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4B42-C3AF-7A48-B71E-120B1627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4A2CD-9A05-2E4E-98B4-E0901D89F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758FC-3129-CB4C-8148-8F34DACDB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3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CAF5-1CFD-1644-A3BF-BF646C39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E2200-5B11-7443-ADDF-8C9B6D249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3107D-0EC2-A24D-AB45-8BDC03217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C4BE9-3DE7-BD4A-9284-F72D8853D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A33F4-DD0A-EF41-9189-15B42C668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1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C2E5-9C93-F24B-825F-5EA7A666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416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5F88-86E7-384D-960B-1A61D433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4B1A-A6EA-554C-BC96-9A80452E0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46977-3684-8145-B806-C88789C45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8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72B5-A081-7048-A316-950A2BF9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57AA7C-287B-DE42-AEDB-48D29222E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628F6-569F-4947-826F-4616E8EA1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574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C0035-49C3-1F41-9A87-2D9908ED4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56228-3FB0-EC40-9D6F-260378C87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B732AA-A67A-C247-8554-C6A29F63CDB9}"/>
              </a:ext>
            </a:extLst>
          </p:cNvPr>
          <p:cNvSpPr/>
          <p:nvPr userDrawn="1"/>
        </p:nvSpPr>
        <p:spPr>
          <a:xfrm>
            <a:off x="-11151" y="6553200"/>
            <a:ext cx="3207758" cy="304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8C49D3-BF07-E141-9D99-17CA3AEDF2F4}"/>
              </a:ext>
            </a:extLst>
          </p:cNvPr>
          <p:cNvSpPr/>
          <p:nvPr userDrawn="1"/>
        </p:nvSpPr>
        <p:spPr>
          <a:xfrm>
            <a:off x="3196607" y="6553200"/>
            <a:ext cx="5943202" cy="304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2ACE97-F517-4140-98E6-215EEA14BAA1}"/>
              </a:ext>
            </a:extLst>
          </p:cNvPr>
          <p:cNvSpPr/>
          <p:nvPr userDrawn="1"/>
        </p:nvSpPr>
        <p:spPr>
          <a:xfrm>
            <a:off x="9139809" y="6553200"/>
            <a:ext cx="3052189" cy="304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23270D7-7EB6-EB48-8F64-4647AB160B6B}"/>
              </a:ext>
            </a:extLst>
          </p:cNvPr>
          <p:cNvSpPr txBox="1">
            <a:spLocks/>
          </p:cNvSpPr>
          <p:nvPr userDrawn="1"/>
        </p:nvSpPr>
        <p:spPr>
          <a:xfrm>
            <a:off x="9026670" y="65269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rgbClr val="740F6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0" dirty="0">
                <a:latin typeface="Candara" panose="020E0502030303020204" pitchFamily="34" charset="0"/>
              </a:rPr>
              <a:t>                            </a:t>
            </a:r>
            <a:fld id="{021F6442-7586-9541-B2EE-92373E6CA02B}" type="slidenum">
              <a:rPr lang="en-US" smtClean="0">
                <a:latin typeface="Candara" panose="020E0502030303020204" pitchFamily="34" charset="0"/>
              </a:rPr>
              <a:pPr/>
              <a:t>‹#›</a:t>
            </a:fld>
            <a:r>
              <a:rPr lang="en-US" dirty="0">
                <a:latin typeface="Candara" panose="020E0502030303020204" pitchFamily="34" charset="0"/>
              </a:rPr>
              <a:t> / 21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C32C9DF-FF08-C84E-AF11-42B1A00C23DA}"/>
              </a:ext>
            </a:extLst>
          </p:cNvPr>
          <p:cNvSpPr txBox="1">
            <a:spLocks/>
          </p:cNvSpPr>
          <p:nvPr userDrawn="1"/>
        </p:nvSpPr>
        <p:spPr>
          <a:xfrm>
            <a:off x="268026" y="65177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3" name="矩形 9">
            <a:extLst>
              <a:ext uri="{FF2B5EF4-FFF2-40B4-BE49-F238E27FC236}">
                <a16:creationId xmlns:a16="http://schemas.microsoft.com/office/drawing/2014/main" id="{BA7851B0-C11D-F54F-8472-1945F32B0572}"/>
              </a:ext>
            </a:extLst>
          </p:cNvPr>
          <p:cNvSpPr/>
          <p:nvPr userDrawn="1"/>
        </p:nvSpPr>
        <p:spPr>
          <a:xfrm>
            <a:off x="0" y="-2364"/>
            <a:ext cx="12192000" cy="669851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17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41.png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8466" y="756239"/>
            <a:ext cx="10058400" cy="1797422"/>
          </a:xfrm>
        </p:spPr>
        <p:txBody>
          <a:bodyPr>
            <a:normAutofit/>
          </a:bodyPr>
          <a:lstStyle/>
          <a:p>
            <a:r>
              <a:rPr lang="en-US" altLang="zh-CN" sz="5000" dirty="0">
                <a:solidFill>
                  <a:srgbClr val="262078"/>
                </a:solidFill>
              </a:rPr>
              <a:t>Interpretable Dictionary Prior for Controlled Text Generation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8222" y="3040940"/>
            <a:ext cx="9669137" cy="963490"/>
          </a:xfrm>
        </p:spPr>
        <p:txBody>
          <a:bodyPr>
            <a:noAutofit/>
          </a:bodyPr>
          <a:lstStyle/>
          <a:p>
            <a:r>
              <a:rPr lang="en-US" sz="3200" dirty="0"/>
              <a:t>Xianghong Fang, Jian Li, </a:t>
            </a:r>
            <a:r>
              <a:rPr lang="en-US" sz="3200" dirty="0" err="1"/>
              <a:t>Lifeng</a:t>
            </a:r>
            <a:r>
              <a:rPr lang="en-US" sz="3200" dirty="0"/>
              <a:t> Shang, Xin Jiang, </a:t>
            </a:r>
            <a:r>
              <a:rPr lang="en-US" sz="3200" dirty="0" err="1"/>
              <a:t>Qun</a:t>
            </a:r>
            <a:r>
              <a:rPr lang="en-US" sz="3200" dirty="0"/>
              <a:t> Liu, </a:t>
            </a:r>
            <a:r>
              <a:rPr lang="en-US" sz="3200" dirty="0" err="1"/>
              <a:t>Dit</a:t>
            </a:r>
            <a:r>
              <a:rPr lang="en-US" sz="3200" dirty="0"/>
              <a:t>-Yan Yeung</a:t>
            </a:r>
          </a:p>
        </p:txBody>
      </p:sp>
      <p:sp>
        <p:nvSpPr>
          <p:cNvPr id="5" name="矩形 4"/>
          <p:cNvSpPr/>
          <p:nvPr/>
        </p:nvSpPr>
        <p:spPr>
          <a:xfrm>
            <a:off x="-48125" y="6464015"/>
            <a:ext cx="12247002" cy="430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261DA7-16BA-4B66-9027-887015090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634" y="4651932"/>
            <a:ext cx="1099268" cy="16924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2699C43-AFC3-4A74-A3E1-F8059112F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657" y="4829319"/>
            <a:ext cx="1854457" cy="127244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CFA0C41-40AC-429C-8182-606451DD9E06}"/>
              </a:ext>
            </a:extLst>
          </p:cNvPr>
          <p:cNvSpPr txBox="1"/>
          <p:nvPr/>
        </p:nvSpPr>
        <p:spPr>
          <a:xfrm>
            <a:off x="2733040" y="5013246"/>
            <a:ext cx="3061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262078"/>
                </a:solidFill>
                <a:latin typeface="Candara" panose="020E0502030303020204" pitchFamily="34" charset="0"/>
              </a:rPr>
              <a:t>The Hong Kong University of Science and Technology</a:t>
            </a:r>
            <a:endParaRPr lang="zh-CN" altLang="en-US" sz="2400" dirty="0">
              <a:solidFill>
                <a:srgbClr val="262078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B8B182-73B2-4C60-966C-B1A7D2462C1B}"/>
              </a:ext>
            </a:extLst>
          </p:cNvPr>
          <p:cNvSpPr txBox="1"/>
          <p:nvPr/>
        </p:nvSpPr>
        <p:spPr>
          <a:xfrm>
            <a:off x="8811271" y="5150544"/>
            <a:ext cx="2307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262078"/>
                </a:solidFill>
                <a:latin typeface="Candara" panose="020E0502030303020204" pitchFamily="34" charset="0"/>
              </a:rPr>
              <a:t>Hua Wei Noah’s Ark Lab</a:t>
            </a:r>
            <a:endParaRPr lang="zh-CN" altLang="en-US" sz="2400" dirty="0">
              <a:solidFill>
                <a:srgbClr val="262078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40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730D2-AEE1-4BEA-B83F-62E6CBFC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F0B0-90E6-E64C-8AF7-F33852508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9" y="817891"/>
            <a:ext cx="11272651" cy="5439987"/>
          </a:xfrm>
        </p:spPr>
        <p:txBody>
          <a:bodyPr/>
          <a:lstStyle/>
          <a:p>
            <a:pPr marL="0" indent="0">
              <a:buNone/>
            </a:pPr>
            <a:r>
              <a:rPr lang="en-HK" altLang="zh-CN" sz="2800" b="1" dirty="0" err="1">
                <a:latin typeface="Candara" panose="020E0502030303020204" pitchFamily="34" charset="0"/>
              </a:rPr>
              <a:t>IDPrior</a:t>
            </a:r>
            <a:r>
              <a:rPr lang="en-HK" altLang="zh-CN" sz="2800" b="1" dirty="0">
                <a:latin typeface="Candara" panose="020E0502030303020204" pitchFamily="34" charset="0"/>
              </a:rPr>
              <a:t> for Controlled Text Generation</a:t>
            </a:r>
          </a:p>
          <a:p>
            <a:r>
              <a:rPr lang="en-US" altLang="zh-CN" dirty="0"/>
              <a:t>Select the corresponding dictionary subset       according to attribute label  </a:t>
            </a:r>
          </a:p>
          <a:p>
            <a:r>
              <a:rPr lang="en-US" altLang="zh-CN" dirty="0"/>
              <a:t>Sample random in interpolation coefficients from </a:t>
            </a:r>
            <a:r>
              <a:rPr lang="en-US" altLang="zh-CN" dirty="0" err="1"/>
              <a:t>dirichlet</a:t>
            </a:r>
            <a:r>
              <a:rPr lang="en-US" altLang="zh-CN" dirty="0"/>
              <a:t> distribution</a:t>
            </a:r>
          </a:p>
          <a:p>
            <a:r>
              <a:rPr lang="en-US" altLang="zh-CN" dirty="0"/>
              <a:t>Produce latent variables z from dictionary subset and interpolation coefficients </a:t>
            </a:r>
          </a:p>
          <a:p>
            <a:pPr lvl="8"/>
            <a:r>
              <a:rPr lang="en-US" altLang="zh-CN" sz="2800" dirty="0">
                <a:latin typeface="Candara" panose="020E0502030303020204" pitchFamily="34" charset="0"/>
              </a:rPr>
              <a:t>Feed latent variables z to decoder for text generation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6838B9-8557-4F67-8817-962E1CC74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65" y="3636909"/>
            <a:ext cx="3905451" cy="25083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0D99A1-12C3-4D36-926E-148FDB6A0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573" y="1372834"/>
            <a:ext cx="424828" cy="32007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760800F-E828-42DA-AC3A-BF45ECD4E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051" y="1755314"/>
            <a:ext cx="1759040" cy="3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52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730D2-AEE1-4BEA-B83F-62E6CBFC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F8F0B0-90E6-E64C-8AF7-F33852508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229" y="817891"/>
                <a:ext cx="11272651" cy="5439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We verified the proposed </a:t>
                </a:r>
                <a:r>
                  <a:rPr lang="en-US" altLang="zh-CN" dirty="0" err="1"/>
                  <a:t>IDPrior</a:t>
                </a:r>
                <a:r>
                  <a:rPr lang="en-US" altLang="zh-CN" dirty="0"/>
                  <a:t>  on</a:t>
                </a:r>
              </a:p>
              <a:p>
                <a:pPr lvl="1"/>
                <a:r>
                  <a:rPr lang="en-US" altLang="zh-CN" dirty="0"/>
                  <a:t>Language modeling (</a:t>
                </a:r>
                <a:r>
                  <a:rPr lang="en-US" altLang="zh-CN" dirty="0" err="1"/>
                  <a:t>DPrior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Controlled Text Generation (</a:t>
                </a:r>
                <a:r>
                  <a:rPr lang="en-US" altLang="zh-CN" dirty="0" err="1"/>
                  <a:t>IDPrior</a:t>
                </a:r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Datasets</a:t>
                </a:r>
              </a:p>
              <a:p>
                <a:pPr lvl="1"/>
                <a:r>
                  <a:rPr lang="en-US" altLang="zh-CN" dirty="0"/>
                  <a:t>Yahoo and PTB</a:t>
                </a:r>
              </a:p>
              <a:p>
                <a:pPr lvl="1"/>
                <a:r>
                  <a:rPr lang="en-US" altLang="zh-CN" dirty="0"/>
                  <a:t>Yelp, SST</a:t>
                </a:r>
              </a:p>
              <a:p>
                <a:pPr lvl="1"/>
                <a:r>
                  <a:rPr lang="en-US" altLang="zh-CN" dirty="0"/>
                  <a:t>Gender</a:t>
                </a:r>
              </a:p>
              <a:p>
                <a:pPr lvl="1"/>
                <a:r>
                  <a:rPr lang="en-US" altLang="zh-CN" dirty="0"/>
                  <a:t>Political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Metrics</a:t>
                </a:r>
              </a:p>
              <a:p>
                <a:pPr lvl="1"/>
                <a:r>
                  <a:rPr lang="en-US" altLang="zh-CN" dirty="0"/>
                  <a:t>Reconstruction loss (Rec)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↓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;  </m:t>
                    </m:r>
                  </m:oMath>
                </a14:m>
                <a:r>
                  <a:rPr lang="en-US" altLang="zh-CN" dirty="0"/>
                  <a:t>Perplexity (Rec-PPL)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Controllability measured by Acc     (BERT classifier)</a:t>
                </a:r>
              </a:p>
              <a:p>
                <a:pPr lvl="1"/>
                <a:r>
                  <a:rPr lang="en-US" altLang="zh-CN" dirty="0"/>
                  <a:t>Fluency measured by PPL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altLang="zh-CN" dirty="0"/>
                  <a:t> (GPT-2)</a:t>
                </a:r>
              </a:p>
              <a:p>
                <a:pPr lvl="1"/>
                <a:r>
                  <a:rPr lang="en-US" altLang="zh-CN" dirty="0"/>
                  <a:t>Diversity measured by </a:t>
                </a:r>
                <a:r>
                  <a:rPr lang="en-US" altLang="zh-CN" dirty="0" err="1"/>
                  <a:t>Dist</a:t>
                </a:r>
                <a:r>
                  <a:rPr lang="en-US" altLang="zh-CN" dirty="0"/>
                  <a:t> 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b="1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F8F0B0-90E6-E64C-8AF7-F33852508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229" y="817891"/>
                <a:ext cx="11272651" cy="5439987"/>
              </a:xfrm>
              <a:blipFill>
                <a:blip r:embed="rId3"/>
                <a:stretch>
                  <a:fillRect l="-1136" t="-1792" b="-2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E30E7F7-703D-4E70-8861-B50F3C8FC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612" y="2005549"/>
            <a:ext cx="7385328" cy="2342931"/>
          </a:xfrm>
          <a:prstGeom prst="rect">
            <a:avLst/>
          </a:prstGeom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D9E88134-62CE-45D9-B0F8-CF551D186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113339"/>
              </p:ext>
            </p:extLst>
          </p:nvPr>
        </p:nvGraphicFramePr>
        <p:xfrm>
          <a:off x="5222240" y="5095448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03040" imgH="317160" progId="Equation.KSEE3">
                  <p:embed/>
                </p:oleObj>
              </mc:Choice>
              <mc:Fallback>
                <p:oleObj name="公式" r:id="rId5" imgW="203040" imgH="31716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2240" y="5095448"/>
                        <a:ext cx="2032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31257DB1-34BB-47E0-A1F1-AC740A0B22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237597"/>
              </p:ext>
            </p:extLst>
          </p:nvPr>
        </p:nvGraphicFramePr>
        <p:xfrm>
          <a:off x="4663440" y="5881359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03040" imgH="317160" progId="Equation.KSEE3">
                  <p:embed/>
                </p:oleObj>
              </mc:Choice>
              <mc:Fallback>
                <p:oleObj name="公式" r:id="rId7" imgW="203040" imgH="317160" progId="Equation.KSEE3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D9E88134-62CE-45D9-B0F8-CF551D186F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63440" y="5881359"/>
                        <a:ext cx="2032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032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730D2-AEE1-4BEA-B83F-62E6CBFC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F0B0-90E6-E64C-8AF7-F33852508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9" y="817891"/>
            <a:ext cx="11272651" cy="54399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Main results on language modeling over Yahoo, PTB 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Adversarial  learning (AAE and </a:t>
            </a:r>
            <a:r>
              <a:rPr lang="en-US" altLang="zh-CN" dirty="0" err="1"/>
              <a:t>DPrior</a:t>
            </a:r>
            <a:r>
              <a:rPr lang="en-US" altLang="zh-CN" dirty="0"/>
              <a:t>) is better than ELBO optimization (VAEs variants) for generative text modeling</a:t>
            </a:r>
          </a:p>
          <a:p>
            <a:r>
              <a:rPr lang="en-US" altLang="zh-CN" dirty="0"/>
              <a:t>ELBO optimization is prone to posterior collapse in an auto-regressive decoder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1CFC29-236D-42F3-8AE8-7FFD6F09B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" y="1236900"/>
            <a:ext cx="6602248" cy="3452616"/>
          </a:xfrm>
          <a:prstGeom prst="rect">
            <a:avLst/>
          </a:prstGeom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808C36B2-E096-4865-9BA3-39869BD42F5D}"/>
              </a:ext>
            </a:extLst>
          </p:cNvPr>
          <p:cNvSpPr/>
          <p:nvPr/>
        </p:nvSpPr>
        <p:spPr>
          <a:xfrm>
            <a:off x="865352" y="4101729"/>
            <a:ext cx="6124728" cy="587787"/>
          </a:xfrm>
          <a:prstGeom prst="rect">
            <a:avLst/>
          </a:prstGeom>
          <a:noFill/>
          <a:ln w="28575">
            <a:solidFill>
              <a:srgbClr val="A78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AC6E593-D996-40C2-91D5-88EB2746E59D}"/>
              </a:ext>
            </a:extLst>
          </p:cNvPr>
          <p:cNvSpPr/>
          <p:nvPr/>
        </p:nvSpPr>
        <p:spPr>
          <a:xfrm>
            <a:off x="865352" y="2011680"/>
            <a:ext cx="6124728" cy="1417320"/>
          </a:xfrm>
          <a:prstGeom prst="rect">
            <a:avLst/>
          </a:prstGeom>
          <a:noFill/>
          <a:ln w="28575">
            <a:solidFill>
              <a:srgbClr val="A78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730D2-AEE1-4BEA-B83F-62E6CBFC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F0B0-90E6-E64C-8AF7-F33852508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9" y="817891"/>
            <a:ext cx="11272651" cy="54399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Main results on language modeling over Yahoo, PTB 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DPrior</a:t>
            </a:r>
            <a:r>
              <a:rPr lang="en-US" altLang="zh-CN" dirty="0"/>
              <a:t> achieves further improvements upon AAE, which attributes to flexible prior</a:t>
            </a:r>
          </a:p>
          <a:p>
            <a:r>
              <a:rPr lang="en-US" altLang="zh-CN" dirty="0"/>
              <a:t>AAE cannot be adopted for controlled generation</a:t>
            </a:r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1CFC29-236D-42F3-8AE8-7FFD6F09B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" y="1236900"/>
            <a:ext cx="6602248" cy="3452616"/>
          </a:xfrm>
          <a:prstGeom prst="rect">
            <a:avLst/>
          </a:prstGeom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808C36B2-E096-4865-9BA3-39869BD42F5D}"/>
              </a:ext>
            </a:extLst>
          </p:cNvPr>
          <p:cNvSpPr/>
          <p:nvPr/>
        </p:nvSpPr>
        <p:spPr>
          <a:xfrm>
            <a:off x="747846" y="4359922"/>
            <a:ext cx="6331387" cy="269228"/>
          </a:xfrm>
          <a:prstGeom prst="rect">
            <a:avLst/>
          </a:prstGeom>
          <a:noFill/>
          <a:ln w="28575">
            <a:solidFill>
              <a:srgbClr val="A78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6EB787-5057-4D7D-82FF-696C2EDED7B1}"/>
              </a:ext>
            </a:extLst>
          </p:cNvPr>
          <p:cNvSpPr/>
          <p:nvPr/>
        </p:nvSpPr>
        <p:spPr>
          <a:xfrm>
            <a:off x="747846" y="4068576"/>
            <a:ext cx="6331387" cy="269228"/>
          </a:xfrm>
          <a:prstGeom prst="rect">
            <a:avLst/>
          </a:prstGeom>
          <a:noFill/>
          <a:ln w="28575">
            <a:solidFill>
              <a:srgbClr val="A78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98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730D2-AEE1-4BEA-B83F-62E6CBFC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F0B0-90E6-E64C-8AF7-F33852508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9" y="817891"/>
            <a:ext cx="11272651" cy="54399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Main results on language modeling over Yahoo, PTB 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Comparing to VQ-VAE and DB-VAE, </a:t>
            </a:r>
            <a:r>
              <a:rPr lang="en-US" altLang="zh-CN" dirty="0" err="1"/>
              <a:t>DPrior</a:t>
            </a:r>
            <a:r>
              <a:rPr lang="en-US" altLang="zh-CN" dirty="0"/>
              <a:t> achieve impressive result as STE employed in VQ-VAE and DB-VAE for updating discrete representations is not stable</a:t>
            </a:r>
          </a:p>
          <a:p>
            <a:endParaRPr lang="en-US" altLang="zh-CN" dirty="0"/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1CFC29-236D-42F3-8AE8-7FFD6F09B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" y="1236900"/>
            <a:ext cx="6602248" cy="3452616"/>
          </a:xfrm>
          <a:prstGeom prst="rect">
            <a:avLst/>
          </a:prstGeom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808C36B2-E096-4865-9BA3-39869BD42F5D}"/>
              </a:ext>
            </a:extLst>
          </p:cNvPr>
          <p:cNvSpPr/>
          <p:nvPr/>
        </p:nvSpPr>
        <p:spPr>
          <a:xfrm>
            <a:off x="747846" y="4359922"/>
            <a:ext cx="6331387" cy="269228"/>
          </a:xfrm>
          <a:prstGeom prst="rect">
            <a:avLst/>
          </a:prstGeom>
          <a:noFill/>
          <a:ln w="28575">
            <a:solidFill>
              <a:srgbClr val="A78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AC6E593-D996-40C2-91D5-88EB2746E59D}"/>
              </a:ext>
            </a:extLst>
          </p:cNvPr>
          <p:cNvSpPr/>
          <p:nvPr/>
        </p:nvSpPr>
        <p:spPr>
          <a:xfrm>
            <a:off x="747846" y="3621368"/>
            <a:ext cx="6325937" cy="482565"/>
          </a:xfrm>
          <a:prstGeom prst="rect">
            <a:avLst/>
          </a:prstGeom>
          <a:noFill/>
          <a:ln w="28575">
            <a:solidFill>
              <a:srgbClr val="A78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94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730D2-AEE1-4BEA-B83F-62E6CBFC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F0B0-90E6-E64C-8AF7-F33852508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9" y="817891"/>
            <a:ext cx="11272651" cy="54399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Main results on Controlled Text Generation over Yelp, Gender and Political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 terms of controllability,  </a:t>
            </a:r>
            <a:r>
              <a:rPr lang="en-US" altLang="zh-CN" dirty="0" err="1"/>
              <a:t>IDPrior</a:t>
            </a:r>
            <a:r>
              <a:rPr lang="en-US" altLang="zh-CN" dirty="0"/>
              <a:t> consistently achieves the best generation accuracies and outperforms the GPT-2 model, indicating discrete representations may better capture the  text attributes than pre-trained language models under limited training data</a:t>
            </a:r>
          </a:p>
          <a:p>
            <a:r>
              <a:rPr lang="en-US" altLang="zh-CN" dirty="0"/>
              <a:t>In terms of diversity,  excluding GPT-2, </a:t>
            </a:r>
            <a:r>
              <a:rPr lang="en-US" altLang="zh-CN" dirty="0" err="1"/>
              <a:t>IDPrior</a:t>
            </a:r>
            <a:r>
              <a:rPr lang="en-US" altLang="zh-CN" dirty="0"/>
              <a:t> also achieves the best distinct metrics (</a:t>
            </a:r>
            <a:r>
              <a:rPr lang="en-US" altLang="zh-CN" dirty="0" err="1"/>
              <a:t>Dist</a:t>
            </a:r>
            <a:r>
              <a:rPr lang="en-US" altLang="zh-CN" dirty="0"/>
              <a:t>) on all datasets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D2437E-5CE1-49FA-BEC6-9A32B1703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29" y="1164401"/>
            <a:ext cx="10437969" cy="286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79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730D2-AEE1-4BEA-B83F-62E6CBFC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F0B0-90E6-E64C-8AF7-F33852508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9" y="817891"/>
            <a:ext cx="11272651" cy="5439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Visualizations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 gain understanding of prior space separations, we visualize dictionary atoms via PCA (Gender dataset)</a:t>
            </a:r>
          </a:p>
          <a:p>
            <a:r>
              <a:rPr lang="en-US" altLang="zh-CN" dirty="0"/>
              <a:t>The prior             in CVAE is highly overlapped, indicating serious mode-collapse problem (explain the poor controllability in table 2)</a:t>
            </a:r>
          </a:p>
          <a:p>
            <a:r>
              <a:rPr lang="en-US" altLang="zh-CN" dirty="0" err="1"/>
              <a:t>IDPrior</a:t>
            </a:r>
            <a:r>
              <a:rPr lang="en-US" altLang="zh-CN" dirty="0"/>
              <a:t> clearly separates the prior space into the female and male parts</a:t>
            </a:r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EC41ED-19C0-4728-9CDE-C4D93971F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675" y="1024725"/>
            <a:ext cx="6027565" cy="27132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46CB7C4-8791-47F4-8992-E2778BBBF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206" y="4829634"/>
            <a:ext cx="863644" cy="3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19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730D2-AEE1-4BEA-B83F-62E6CBFC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F0B0-90E6-E64C-8AF7-F33852508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9" y="817891"/>
            <a:ext cx="11272651" cy="54399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Further Analysis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 remove contrastive loss from </a:t>
            </a:r>
            <a:r>
              <a:rPr lang="en-US" altLang="zh-CN" dirty="0" err="1"/>
              <a:t>IDPrior</a:t>
            </a:r>
            <a:r>
              <a:rPr lang="en-US" altLang="zh-CN" dirty="0"/>
              <a:t>, that is </a:t>
            </a:r>
            <a:r>
              <a:rPr lang="en-US" altLang="zh-CN" dirty="0" err="1"/>
              <a:t>IDPrior</a:t>
            </a:r>
            <a:r>
              <a:rPr lang="en-US" altLang="zh-CN" dirty="0"/>
              <a:t>-c</a:t>
            </a:r>
          </a:p>
          <a:p>
            <a:r>
              <a:rPr lang="en-US" altLang="zh-CN" dirty="0"/>
              <a:t>When contrastive learning is deployed, the atom accuracy quickly increases to 80%, and the subset distance gradually enlarges during the model training</a:t>
            </a:r>
          </a:p>
          <a:p>
            <a:r>
              <a:rPr lang="en-US" altLang="zh-CN" dirty="0"/>
              <a:t>when no contrastive loss is applied, the atom accuracy and subset distance keep almost unchanged, i.e., 50% and 0 respectively</a:t>
            </a:r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ECFBEC-67FB-4C4D-A2FB-75285BD3A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498" y="1119355"/>
            <a:ext cx="5961004" cy="250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11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730D2-AEE1-4BEA-B83F-62E6CBFC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F0B0-90E6-E64C-8AF7-F33852508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9" y="817891"/>
            <a:ext cx="11272651" cy="5439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Discussion on Dirichlet Distribution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determines the density of the Dirichlet distribution or  interpolation coefficients, we analyze its influences from controllability, quality, and diversity</a:t>
            </a:r>
          </a:p>
          <a:p>
            <a:r>
              <a:rPr lang="en-US" altLang="zh-CN" dirty="0"/>
              <a:t>Larger      would achieve better controllability, smaller diversity. While the PPL score fluctuates in a small range when      varies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EE7FA9-0C2E-4097-A543-6AABF22B4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659" y="1396097"/>
            <a:ext cx="8136596" cy="22385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5A0254-69F6-429C-ACAA-0570382FD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56" y="3950840"/>
            <a:ext cx="317516" cy="3619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3E38750-2AF9-4E24-B8D7-2F6A32728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981" y="5232793"/>
            <a:ext cx="317516" cy="3619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7E668C0-7CBA-4118-A1D2-89F37944D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137" y="4720846"/>
            <a:ext cx="6569855" cy="4275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910AF6E-61E3-481D-955A-511255FAA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415" y="5594762"/>
            <a:ext cx="317516" cy="36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66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730D2-AEE1-4BEA-B83F-62E6CBFC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F0B0-90E6-E64C-8AF7-F33852508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9" y="817891"/>
            <a:ext cx="11272651" cy="5439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Case Study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22750B-E9EC-465A-B3A7-66F6F8279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88" y="1408876"/>
            <a:ext cx="8282391" cy="4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3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730D2-AEE1-4BEA-B83F-62E6CBFC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F0B0-90E6-E64C-8AF7-F33852508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Variational Auto-encoder (VAE): </a:t>
            </a:r>
          </a:p>
          <a:p>
            <a:r>
              <a:rPr lang="en-US" altLang="zh-CN" dirty="0"/>
              <a:t>Given sentences</a:t>
            </a:r>
            <a:r>
              <a:rPr lang="en-US" altLang="zh-CN" b="1" dirty="0"/>
              <a:t> </a:t>
            </a:r>
          </a:p>
          <a:p>
            <a:r>
              <a:rPr lang="en-US" altLang="zh-CN" dirty="0"/>
              <a:t>Find the true posterior		   that explains the data </a:t>
            </a:r>
          </a:p>
          <a:p>
            <a:r>
              <a:rPr lang="en-US" altLang="zh-CN" dirty="0"/>
              <a:t>The encoder	         parameterized by </a:t>
            </a:r>
          </a:p>
          <a:p>
            <a:r>
              <a:rPr lang="en-US" altLang="zh-CN" dirty="0"/>
              <a:t>The decoder 	         parameterized by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Training objective: maximize the Evidence Lower Bound (ELBO) as: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3F2B9AB0-0974-4B60-A043-E76C2E028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648" y="1511298"/>
            <a:ext cx="1511300" cy="431800"/>
          </a:xfrm>
          <a:prstGeom prst="rect">
            <a:avLst/>
          </a:prstGeom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E65B002C-7123-47A8-B511-AA988D42F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840" y="1984480"/>
            <a:ext cx="1007604" cy="461819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4D4353E5-D1B1-4161-ACE4-8BFA60237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4773" y="2442629"/>
            <a:ext cx="1047750" cy="530860"/>
          </a:xfrm>
          <a:prstGeom prst="rect">
            <a:avLst/>
          </a:prstGeom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7531F244-BBEB-4ABA-95F4-9D0D5A4336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9945" y="2546478"/>
            <a:ext cx="199284" cy="323162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EEF90002-8D9F-4662-9745-6A20F3918F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0798" y="2957959"/>
            <a:ext cx="1155700" cy="508000"/>
          </a:xfrm>
          <a:prstGeom prst="rect">
            <a:avLst/>
          </a:prstGeom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94E72D0F-2D52-4B1D-BF49-50BD746498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168" y="3074081"/>
            <a:ext cx="230131" cy="377023"/>
          </a:xfrm>
          <a:prstGeom prst="rect">
            <a:avLst/>
          </a:prstGeom>
        </p:spPr>
      </p:pic>
      <p:grpSp>
        <p:nvGrpSpPr>
          <p:cNvPr id="15" name="Group 4">
            <a:extLst>
              <a:ext uri="{FF2B5EF4-FFF2-40B4-BE49-F238E27FC236}">
                <a16:creationId xmlns:a16="http://schemas.microsoft.com/office/drawing/2014/main" id="{48A47916-9C23-4481-A5BD-4D5C70C6F5AD}"/>
              </a:ext>
            </a:extLst>
          </p:cNvPr>
          <p:cNvGrpSpPr/>
          <p:nvPr/>
        </p:nvGrpSpPr>
        <p:grpSpPr>
          <a:xfrm>
            <a:off x="1532445" y="4717799"/>
            <a:ext cx="8468414" cy="1050073"/>
            <a:chOff x="1160161" y="3153789"/>
            <a:chExt cx="8468414" cy="1050073"/>
          </a:xfrm>
        </p:grpSpPr>
        <p:pic>
          <p:nvPicPr>
            <p:cNvPr id="16" name="Picture 3">
              <a:extLst>
                <a:ext uri="{FF2B5EF4-FFF2-40B4-BE49-F238E27FC236}">
                  <a16:creationId xmlns:a16="http://schemas.microsoft.com/office/drawing/2014/main" id="{3A6C94E7-FDC6-4A1B-971C-1B11A27FD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52282"/>
            <a:stretch/>
          </p:blipFill>
          <p:spPr>
            <a:xfrm>
              <a:off x="1160161" y="3153789"/>
              <a:ext cx="5976573" cy="931323"/>
            </a:xfrm>
            <a:prstGeom prst="rect">
              <a:avLst/>
            </a:prstGeom>
          </p:spPr>
        </p:pic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DD986513-A57A-4DCF-BABD-1CD67D77A2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7051" t="51159"/>
            <a:stretch/>
          </p:blipFill>
          <p:spPr>
            <a:xfrm>
              <a:off x="5866412" y="3250632"/>
              <a:ext cx="3762163" cy="9532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8551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730D2-AEE1-4BEA-B83F-62E6CBFC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F0B0-90E6-E64C-8AF7-F33852508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9" y="817891"/>
            <a:ext cx="11702853" cy="54399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In this paper, we: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propose Dictionary Prior (</a:t>
            </a:r>
            <a:r>
              <a:rPr lang="en-US" altLang="zh-CN" dirty="0" err="1"/>
              <a:t>DPrior</a:t>
            </a:r>
            <a:r>
              <a:rPr lang="en-US" altLang="zh-CN" dirty="0"/>
              <a:t>) within deep generative models, which consists of learnable dictionary atoms and interpolates the atoms as latent variables. Adversarial learning is employed to make </a:t>
            </a:r>
            <a:r>
              <a:rPr lang="en-US" altLang="zh-CN" dirty="0" err="1"/>
              <a:t>DPrior</a:t>
            </a:r>
            <a:r>
              <a:rPr lang="en-US" altLang="zh-CN" dirty="0"/>
              <a:t> approximate the posterior distribution. </a:t>
            </a:r>
          </a:p>
          <a:p>
            <a:endParaRPr lang="en-US" altLang="zh-CN" dirty="0"/>
          </a:p>
          <a:p>
            <a:r>
              <a:rPr lang="en-US" altLang="zh-CN" dirty="0"/>
              <a:t>further extend </a:t>
            </a:r>
            <a:r>
              <a:rPr lang="en-US" altLang="zh-CN" dirty="0" err="1"/>
              <a:t>DPrior</a:t>
            </a:r>
            <a:r>
              <a:rPr lang="en-US" altLang="zh-CN" dirty="0"/>
              <a:t> to Interpretable Dictionary Prior (</a:t>
            </a:r>
            <a:r>
              <a:rPr lang="en-US" altLang="zh-CN" dirty="0" err="1"/>
              <a:t>IDPrior</a:t>
            </a:r>
            <a:r>
              <a:rPr lang="en-US" altLang="zh-CN" dirty="0"/>
              <a:t>) for controlled text generation, which separates </a:t>
            </a:r>
            <a:r>
              <a:rPr lang="en-US" altLang="zh-CN" dirty="0" err="1"/>
              <a:t>DPrior</a:t>
            </a:r>
            <a:r>
              <a:rPr lang="en-US" altLang="zh-CN" dirty="0"/>
              <a:t> into subsets according to the natural language attribute. We apply contrastive learning on </a:t>
            </a:r>
            <a:r>
              <a:rPr lang="en-US" altLang="zh-CN" dirty="0" err="1"/>
              <a:t>IDPrior</a:t>
            </a:r>
            <a:r>
              <a:rPr lang="en-US" altLang="zh-CN" dirty="0"/>
              <a:t> to incorporate the attribute information</a:t>
            </a:r>
          </a:p>
          <a:p>
            <a:endParaRPr lang="en-US" altLang="zh-CN" dirty="0"/>
          </a:p>
          <a:p>
            <a:r>
              <a:rPr lang="en-US" altLang="zh-CN" dirty="0" err="1"/>
              <a:t>IDPrior</a:t>
            </a:r>
            <a:r>
              <a:rPr lang="en-US" altLang="zh-CN" dirty="0"/>
              <a:t> achieves very competitive controlled generation performance on three datasets  with different attributes, even outperforms the GPT-2 finetune-based approach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71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F0B0-90E6-E64C-8AF7-F33852508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9" y="817891"/>
            <a:ext cx="11272651" cy="5439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657600" lvl="8" indent="0">
              <a:buNone/>
            </a:pPr>
            <a:r>
              <a:rPr lang="en-US" altLang="zh-CN" sz="4000" dirty="0">
                <a:solidFill>
                  <a:srgbClr val="740F6C"/>
                </a:solidFill>
                <a:latin typeface="Candara" panose="020E0502030303020204" pitchFamily="34" charset="0"/>
              </a:rPr>
              <a:t>   Thanks</a:t>
            </a:r>
            <a:r>
              <a:rPr lang="zh-Hans" altLang="en-US" sz="4000" dirty="0">
                <a:solidFill>
                  <a:srgbClr val="740F6C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4000" dirty="0">
                <a:solidFill>
                  <a:srgbClr val="740F6C"/>
                </a:solidFill>
                <a:latin typeface="Candara" panose="020E0502030303020204" pitchFamily="34" charset="0"/>
              </a:rPr>
              <a:t>&amp; QA</a:t>
            </a:r>
          </a:p>
          <a:p>
            <a:endParaRPr lang="en-US" altLang="zh-CN" dirty="0"/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7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730D2-AEE1-4BEA-B83F-62E6CBFC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F0B0-90E6-E64C-8AF7-F33852508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Challenges</a:t>
            </a:r>
          </a:p>
          <a:p>
            <a:r>
              <a:rPr lang="en-US" altLang="zh-CN" dirty="0"/>
              <a:t>Bad Interpretability</a:t>
            </a:r>
          </a:p>
          <a:p>
            <a:pPr lvl="1"/>
            <a:r>
              <a:rPr lang="en-US" altLang="zh-CN" dirty="0"/>
              <a:t>VAEs adopt continuous distribution like Gaussian Distribution as prior, it would be hard to interpret the continuous latent variable against natural language attributes such as sentiments and topics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Posterior Collapse</a:t>
            </a:r>
          </a:p>
          <a:p>
            <a:pPr lvl="1"/>
            <a:r>
              <a:rPr lang="en-US" altLang="zh-CN" dirty="0"/>
              <a:t>The KL divergence diminishes to zero: </a:t>
            </a:r>
          </a:p>
          <a:p>
            <a:pPr lvl="1"/>
            <a:r>
              <a:rPr lang="en-US" altLang="zh-CN" dirty="0"/>
              <a:t>Leading to uninformative posterior</a:t>
            </a:r>
          </a:p>
          <a:p>
            <a:pPr lvl="1"/>
            <a:r>
              <a:rPr lang="en-US" altLang="zh-CN" dirty="0"/>
              <a:t>A common issue in VAE-based generative models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56AF8009-4FAB-40C6-9A08-434844069C16}"/>
              </a:ext>
            </a:extLst>
          </p:cNvPr>
          <p:cNvGrpSpPr/>
          <p:nvPr/>
        </p:nvGrpSpPr>
        <p:grpSpPr>
          <a:xfrm>
            <a:off x="6245427" y="3964329"/>
            <a:ext cx="3306481" cy="447040"/>
            <a:chOff x="4276997" y="5339080"/>
            <a:chExt cx="3306481" cy="447040"/>
          </a:xfrm>
        </p:grpSpPr>
        <p:pic>
          <p:nvPicPr>
            <p:cNvPr id="19" name="Picture 8">
              <a:extLst>
                <a:ext uri="{FF2B5EF4-FFF2-40B4-BE49-F238E27FC236}">
                  <a16:creationId xmlns:a16="http://schemas.microsoft.com/office/drawing/2014/main" id="{1611D067-0DD7-4639-85E5-459FAD038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6997" y="5339080"/>
              <a:ext cx="2738120" cy="447040"/>
            </a:xfrm>
            <a:prstGeom prst="rect">
              <a:avLst/>
            </a:prstGeom>
          </p:spPr>
        </p:pic>
        <p:pic>
          <p:nvPicPr>
            <p:cNvPr id="20" name="Picture 9">
              <a:extLst>
                <a:ext uri="{FF2B5EF4-FFF2-40B4-BE49-F238E27FC236}">
                  <a16:creationId xmlns:a16="http://schemas.microsoft.com/office/drawing/2014/main" id="{618B2BD5-E2ED-4B7E-A9A2-509288C03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11533" y="5438678"/>
              <a:ext cx="571945" cy="247843"/>
            </a:xfrm>
            <a:prstGeom prst="rect">
              <a:avLst/>
            </a:prstGeom>
          </p:spPr>
        </p:pic>
      </p:grpSp>
      <p:pic>
        <p:nvPicPr>
          <p:cNvPr id="21" name="Picture 11">
            <a:extLst>
              <a:ext uri="{FF2B5EF4-FFF2-40B4-BE49-F238E27FC236}">
                <a16:creationId xmlns:a16="http://schemas.microsoft.com/office/drawing/2014/main" id="{4F8607CB-AF10-4BE3-B6A6-84214A836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298" y="4368571"/>
            <a:ext cx="24257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9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730D2-AEE1-4BEA-B83F-62E6CBFC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F0B0-90E6-E64C-8AF7-F33852508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1312" y="5423828"/>
            <a:ext cx="11001375" cy="5439987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111E96B-4B84-4BB0-B4B1-0762226BDB17}"/>
              </a:ext>
            </a:extLst>
          </p:cNvPr>
          <p:cNvGrpSpPr/>
          <p:nvPr/>
        </p:nvGrpSpPr>
        <p:grpSpPr>
          <a:xfrm>
            <a:off x="1051859" y="1647995"/>
            <a:ext cx="9475830" cy="3592041"/>
            <a:chOff x="1607444" y="2058129"/>
            <a:chExt cx="9475830" cy="2984728"/>
          </a:xfrm>
        </p:grpSpPr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039A6E5D-F756-423B-846E-C871EAA2EC84}"/>
                </a:ext>
              </a:extLst>
            </p:cNvPr>
            <p:cNvSpPr/>
            <p:nvPr/>
          </p:nvSpPr>
          <p:spPr>
            <a:xfrm>
              <a:off x="1607444" y="2058129"/>
              <a:ext cx="9475830" cy="584775"/>
            </a:xfrm>
            <a:prstGeom prst="rect">
              <a:avLst/>
            </a:prstGeom>
            <a:noFill/>
            <a:ln w="28575">
              <a:solidFill>
                <a:srgbClr val="231C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4FC82745-9291-45BC-BF93-097B11C9F627}"/>
                </a:ext>
              </a:extLst>
            </p:cNvPr>
            <p:cNvSpPr/>
            <p:nvPr/>
          </p:nvSpPr>
          <p:spPr>
            <a:xfrm>
              <a:off x="1607444" y="3217565"/>
              <a:ext cx="9475830" cy="584775"/>
            </a:xfrm>
            <a:prstGeom prst="rect">
              <a:avLst/>
            </a:prstGeom>
            <a:noFill/>
            <a:ln w="28575">
              <a:solidFill>
                <a:srgbClr val="231C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C44A880E-3BB7-4498-8618-B58FF07EFDF1}"/>
                </a:ext>
              </a:extLst>
            </p:cNvPr>
            <p:cNvSpPr/>
            <p:nvPr/>
          </p:nvSpPr>
          <p:spPr>
            <a:xfrm>
              <a:off x="1607444" y="4458082"/>
              <a:ext cx="9475830" cy="584775"/>
            </a:xfrm>
            <a:prstGeom prst="rect">
              <a:avLst/>
            </a:prstGeom>
            <a:noFill/>
            <a:ln w="28575">
              <a:solidFill>
                <a:srgbClr val="231C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63AA17D-064E-4BFA-AB28-DD0DC50EC8EE}"/>
                </a:ext>
              </a:extLst>
            </p:cNvPr>
            <p:cNvSpPr txBox="1"/>
            <p:nvPr/>
          </p:nvSpPr>
          <p:spPr>
            <a:xfrm>
              <a:off x="1684562" y="2101095"/>
              <a:ext cx="610334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003875"/>
                  </a:solidFill>
                  <a:latin typeface="Candara" panose="020E0502030303020204" pitchFamily="34" charset="0"/>
                </a:rPr>
                <a:t>Deep Generative Models (VAEs)</a:t>
              </a:r>
              <a:endParaRPr lang="zh-CN" altLang="en-US" sz="2800" b="1" dirty="0">
                <a:solidFill>
                  <a:srgbClr val="003875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427F202-DA53-4096-ADE1-CED539DE197D}"/>
                </a:ext>
              </a:extLst>
            </p:cNvPr>
            <p:cNvSpPr txBox="1"/>
            <p:nvPr/>
          </p:nvSpPr>
          <p:spPr>
            <a:xfrm>
              <a:off x="1684562" y="3259359"/>
              <a:ext cx="6103344" cy="434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003874"/>
                  </a:solidFill>
                  <a:latin typeface="Candara" panose="020E0502030303020204" pitchFamily="34" charset="0"/>
                </a:rPr>
                <a:t>Dictionary Prior (</a:t>
              </a:r>
              <a:r>
                <a:rPr lang="en-US" altLang="zh-CN" sz="2800" b="1" dirty="0" err="1">
                  <a:solidFill>
                    <a:srgbClr val="003874"/>
                  </a:solidFill>
                  <a:latin typeface="Candara" panose="020E0502030303020204" pitchFamily="34" charset="0"/>
                </a:rPr>
                <a:t>DPrior</a:t>
              </a:r>
              <a:r>
                <a:rPr lang="en-US" altLang="zh-CN" sz="2800" b="1" dirty="0">
                  <a:solidFill>
                    <a:srgbClr val="003874"/>
                  </a:solidFill>
                  <a:latin typeface="Candara" panose="020E0502030303020204" pitchFamily="34" charset="0"/>
                </a:rPr>
                <a:t>)</a:t>
              </a:r>
              <a:endParaRPr lang="zh-CN" altLang="en-US" sz="2800" b="1" dirty="0">
                <a:solidFill>
                  <a:srgbClr val="003874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D5DF13A-68CD-472A-B2BA-BA932FF787E0}"/>
                </a:ext>
              </a:extLst>
            </p:cNvPr>
            <p:cNvSpPr txBox="1"/>
            <p:nvPr/>
          </p:nvSpPr>
          <p:spPr>
            <a:xfrm>
              <a:off x="1607444" y="4541199"/>
              <a:ext cx="6103344" cy="434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245488"/>
                  </a:solidFill>
                  <a:latin typeface="Candara" panose="020E0502030303020204" pitchFamily="34" charset="0"/>
                </a:rPr>
                <a:t>Interpretable Dictionary Prior (</a:t>
              </a:r>
              <a:r>
                <a:rPr lang="en-US" altLang="zh-CN" sz="2800" b="1" dirty="0" err="1">
                  <a:solidFill>
                    <a:srgbClr val="245488"/>
                  </a:solidFill>
                  <a:latin typeface="Candara" panose="020E0502030303020204" pitchFamily="34" charset="0"/>
                </a:rPr>
                <a:t>IDPrior</a:t>
              </a:r>
              <a:r>
                <a:rPr lang="en-US" altLang="zh-CN" sz="2800" b="1" dirty="0">
                  <a:solidFill>
                    <a:srgbClr val="245488"/>
                  </a:solidFill>
                  <a:latin typeface="Candara" panose="020E0502030303020204" pitchFamily="34" charset="0"/>
                </a:rPr>
                <a:t>)</a:t>
              </a:r>
              <a:endParaRPr lang="zh-CN" altLang="en-US" sz="2800" b="1" dirty="0">
                <a:solidFill>
                  <a:srgbClr val="245488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6" name="TextBox 14">
              <a:extLst>
                <a:ext uri="{FF2B5EF4-FFF2-40B4-BE49-F238E27FC236}">
                  <a16:creationId xmlns:a16="http://schemas.microsoft.com/office/drawing/2014/main" id="{5E424558-FF6D-474B-8C25-772D0AC74E1B}"/>
                </a:ext>
              </a:extLst>
            </p:cNvPr>
            <p:cNvSpPr txBox="1"/>
            <p:nvPr/>
          </p:nvSpPr>
          <p:spPr>
            <a:xfrm>
              <a:off x="1684562" y="2686601"/>
              <a:ext cx="8122736" cy="383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1D4E84"/>
                  </a:solidFill>
                  <a:latin typeface="Candara" panose="020E0502030303020204" pitchFamily="34" charset="0"/>
                </a:rPr>
                <a:t>+ </a:t>
              </a:r>
              <a:r>
                <a:rPr lang="en-US" altLang="zh-CN" sz="2400" dirty="0">
                  <a:solidFill>
                    <a:srgbClr val="1D4E84"/>
                  </a:solidFill>
                  <a:latin typeface="Candara" panose="020E0502030303020204" pitchFamily="34" charset="0"/>
                </a:rPr>
                <a:t>Adversarial Learning for </a:t>
              </a:r>
              <a:r>
                <a:rPr lang="en-US" sz="2400" dirty="0">
                  <a:solidFill>
                    <a:srgbClr val="1D4E84"/>
                  </a:solidFill>
                  <a:latin typeface="Candara" panose="020E0502030303020204" pitchFamily="34" charset="0"/>
                </a:rPr>
                <a:t>Discrete Dictionary Representation</a:t>
              </a:r>
            </a:p>
          </p:txBody>
        </p:sp>
        <p:sp>
          <p:nvSpPr>
            <p:cNvPr id="17" name="TextBox 14">
              <a:extLst>
                <a:ext uri="{FF2B5EF4-FFF2-40B4-BE49-F238E27FC236}">
                  <a16:creationId xmlns:a16="http://schemas.microsoft.com/office/drawing/2014/main" id="{D7EDBE69-FF97-4615-B4C9-E0E2D5C5DF39}"/>
                </a:ext>
              </a:extLst>
            </p:cNvPr>
            <p:cNvSpPr txBox="1"/>
            <p:nvPr/>
          </p:nvSpPr>
          <p:spPr>
            <a:xfrm>
              <a:off x="1684562" y="3940937"/>
              <a:ext cx="6157455" cy="383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1D4E84"/>
                  </a:solidFill>
                  <a:latin typeface="Candara" panose="020E0502030303020204" pitchFamily="34" charset="0"/>
                </a:rPr>
                <a:t>+ Contrastive Learning f</a:t>
              </a:r>
              <a:r>
                <a:rPr lang="en-US" altLang="zh-CN" sz="2400" dirty="0">
                  <a:solidFill>
                    <a:srgbClr val="1D4E84"/>
                  </a:solidFill>
                  <a:latin typeface="Candara" panose="020E0502030303020204" pitchFamily="34" charset="0"/>
                </a:rPr>
                <a:t>or Dictionary Subsets</a:t>
              </a:r>
              <a:endParaRPr lang="en-US" sz="2400" dirty="0">
                <a:solidFill>
                  <a:srgbClr val="1D4E84"/>
                </a:solidFill>
                <a:latin typeface="Candara" panose="020E0502030303020204" pitchFamily="34" charset="0"/>
              </a:endParaRPr>
            </a:p>
          </p:txBody>
        </p:sp>
      </p:grpSp>
      <p:cxnSp>
        <p:nvCxnSpPr>
          <p:cNvPr id="22" name="Straight Arrow Connector 6">
            <a:extLst>
              <a:ext uri="{FF2B5EF4-FFF2-40B4-BE49-F238E27FC236}">
                <a16:creationId xmlns:a16="http://schemas.microsoft.com/office/drawing/2014/main" id="{6EFAE1BD-4769-41B5-B311-E83DD3167BAE}"/>
              </a:ext>
            </a:extLst>
          </p:cNvPr>
          <p:cNvCxnSpPr>
            <a:cxnSpLocks/>
          </p:cNvCxnSpPr>
          <p:nvPr/>
        </p:nvCxnSpPr>
        <p:spPr>
          <a:xfrm>
            <a:off x="615794" y="1647995"/>
            <a:ext cx="0" cy="3622133"/>
          </a:xfrm>
          <a:prstGeom prst="straightConnector1">
            <a:avLst/>
          </a:prstGeom>
          <a:ln w="76200">
            <a:solidFill>
              <a:srgbClr val="2252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96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730D2-AEE1-4BEA-B83F-62E6CBFC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F0B0-90E6-E64C-8AF7-F33852508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9" y="817891"/>
            <a:ext cx="11272651" cy="5439987"/>
          </a:xfrm>
        </p:spPr>
        <p:txBody>
          <a:bodyPr/>
          <a:lstStyle/>
          <a:p>
            <a:pPr marL="0" indent="0">
              <a:buNone/>
            </a:pPr>
            <a:r>
              <a:rPr lang="en-HK" altLang="zh-CN" sz="2800" b="1" dirty="0">
                <a:latin typeface="Candara" panose="020E0502030303020204" pitchFamily="34" charset="0"/>
              </a:rPr>
              <a:t>Dictionary Prior (</a:t>
            </a:r>
            <a:r>
              <a:rPr lang="en-HK" altLang="zh-CN" sz="2800" b="1" dirty="0" err="1">
                <a:latin typeface="Candara" panose="020E0502030303020204" pitchFamily="34" charset="0"/>
              </a:rPr>
              <a:t>DPrior</a:t>
            </a:r>
            <a:r>
              <a:rPr lang="en-HK" altLang="zh-CN" sz="2800" b="1" dirty="0">
                <a:latin typeface="Candara" panose="020E0502030303020204" pitchFamily="34" charset="0"/>
              </a:rPr>
              <a:t>)</a:t>
            </a:r>
          </a:p>
          <a:p>
            <a:r>
              <a:rPr lang="en-US" altLang="zh-CN" dirty="0"/>
              <a:t>Learn prior space via learnable vectors (dictionary atoms):</a:t>
            </a:r>
          </a:p>
          <a:p>
            <a:r>
              <a:rPr lang="en-US" altLang="zh-CN" dirty="0"/>
              <a:t>Interpolate all dictionary atoms with coefficients                                to form latent variables:                                                                                                          </a:t>
            </a:r>
          </a:p>
          <a:p>
            <a:endParaRPr lang="en-US" altLang="zh-CN" dirty="0"/>
          </a:p>
          <a:p>
            <a:r>
              <a:rPr lang="en-US" altLang="zh-CN" dirty="0"/>
              <a:t>Generation capacity is restricted when feed atoms into decoder</a:t>
            </a:r>
          </a:p>
          <a:p>
            <a:r>
              <a:rPr lang="en-US" altLang="zh-CN" dirty="0"/>
              <a:t>Adopt </a:t>
            </a:r>
            <a:r>
              <a:rPr lang="en-US" altLang="zh-CN" dirty="0">
                <a:solidFill>
                  <a:srgbClr val="00B0F0"/>
                </a:solidFill>
              </a:rPr>
              <a:t>Dirichlet distribution </a:t>
            </a:r>
            <a:r>
              <a:rPr lang="en-US" altLang="zh-CN" dirty="0"/>
              <a:t>to sample random interpolation coefficients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Whe</a:t>
            </a:r>
            <a:r>
              <a:rPr lang="en-US" altLang="zh-CN" dirty="0"/>
              <a:t>               , </a:t>
            </a:r>
            <a:r>
              <a:rPr lang="en-US" altLang="zh-CN" dirty="0" err="1"/>
              <a:t>dirichlet</a:t>
            </a:r>
            <a:r>
              <a:rPr lang="en-US" altLang="zh-CN" dirty="0"/>
              <a:t> distribution approximate one-hot distribution,  approximate uniform categorical distribution when </a:t>
            </a:r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48ACE7-1CE2-4009-AE51-98AFE3DDC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116" y="1374622"/>
            <a:ext cx="2265764" cy="3761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A968BC-4D9E-4E62-A719-68B856DEE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887" y="3268137"/>
            <a:ext cx="1059954" cy="3996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822C89-9A3E-4D1C-9594-AB4E74B33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954" y="1881444"/>
            <a:ext cx="2216646" cy="3797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9E2F834-15AC-4A8D-B0B7-2E51B13AC4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8838" y="2261188"/>
            <a:ext cx="4651482" cy="98782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B9AA3C6-4FBB-42E5-A4EC-4C2DF6742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3472" y="4299769"/>
            <a:ext cx="5118625" cy="82236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16C586D-AA36-475C-BEC0-E5BDA2530B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3328" y="5332714"/>
            <a:ext cx="1075712" cy="38533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9F50F29-9F17-40E6-BD2E-51C6E7969C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57947" y="5718044"/>
            <a:ext cx="1247897" cy="3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8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730D2-AEE1-4BEA-B83F-62E6CBFC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F0B0-90E6-E64C-8AF7-F33852508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9" y="817891"/>
            <a:ext cx="11272651" cy="5439987"/>
          </a:xfrm>
        </p:spPr>
        <p:txBody>
          <a:bodyPr/>
          <a:lstStyle/>
          <a:p>
            <a:pPr marL="0" indent="0">
              <a:buNone/>
            </a:pPr>
            <a:r>
              <a:rPr lang="en-HK" altLang="zh-CN" b="1" dirty="0"/>
              <a:t>Adversarial Learning for </a:t>
            </a:r>
            <a:r>
              <a:rPr lang="en-HK" altLang="zh-CN" sz="2800" b="1" dirty="0" err="1">
                <a:latin typeface="Candara" panose="020E0502030303020204" pitchFamily="34" charset="0"/>
              </a:rPr>
              <a:t>DPrior</a:t>
            </a:r>
            <a:endParaRPr lang="en-HK" altLang="zh-CN" sz="2800" b="1" dirty="0">
              <a:latin typeface="Candara" panose="020E0502030303020204" pitchFamily="34" charset="0"/>
            </a:endParaRPr>
          </a:p>
          <a:p>
            <a:r>
              <a:rPr lang="en-US" altLang="zh-CN" dirty="0"/>
              <a:t>It’s intractable to deploy KL divergence as VAEs</a:t>
            </a:r>
          </a:p>
          <a:p>
            <a:r>
              <a:rPr lang="en-US" altLang="zh-CN" dirty="0"/>
              <a:t>Employ adversarial learning to learn discrete representations to narrow the distribution gap between prior                 and posterior </a:t>
            </a:r>
          </a:p>
          <a:p>
            <a:r>
              <a:rPr lang="en-US" altLang="zh-CN" dirty="0"/>
              <a:t>Latent variables z from encoder                 constitute real samples</a:t>
            </a:r>
          </a:p>
          <a:p>
            <a:r>
              <a:rPr lang="en-US" altLang="zh-CN" dirty="0"/>
              <a:t>Latent variables z from </a:t>
            </a:r>
            <a:r>
              <a:rPr lang="en-US" altLang="zh-CN" dirty="0" err="1"/>
              <a:t>DPrior</a:t>
            </a:r>
            <a:r>
              <a:rPr lang="en-US" altLang="zh-CN" dirty="0"/>
              <a:t>                 constitute fake samples</a:t>
            </a:r>
          </a:p>
          <a:p>
            <a:r>
              <a:rPr lang="en-US" altLang="zh-CN" dirty="0"/>
              <a:t>A discriminator          parameterized by  </a:t>
            </a:r>
          </a:p>
          <a:p>
            <a:r>
              <a:rPr lang="en-US" altLang="zh-CN" dirty="0"/>
              <a:t>Deploy LSGAN  as our adversarial learning objective, where 1 and 0 are the labels for real and fake samples respectively: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4FF352-C638-42A2-8675-2086941BE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888" y="2286000"/>
            <a:ext cx="1183548" cy="3886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F06F9DB-193D-48CD-B7E6-356E4ED6D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3841" y="2261608"/>
            <a:ext cx="1059199" cy="34697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E50A9BA-5418-46BC-A486-F08E741D4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954" y="2804195"/>
            <a:ext cx="1059199" cy="34697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1C1F3C4-D6A7-4D31-989A-3B164BAD1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728" y="3280741"/>
            <a:ext cx="1183548" cy="38862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90B834A-A073-4EC6-83E6-42E4BD1F0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431" y="3810000"/>
            <a:ext cx="524938" cy="37758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3B855B0-1701-43AA-99BD-6E63F08D23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7571" y="3810000"/>
            <a:ext cx="360464" cy="33273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B954F19-E506-4B69-8BEA-E4812CE5BE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914" y="5278109"/>
            <a:ext cx="10295947" cy="75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2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730D2-AEE1-4BEA-B83F-62E6CBFC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F0B0-90E6-E64C-8AF7-F33852508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9" y="686570"/>
            <a:ext cx="11272651" cy="5654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HK" altLang="zh-CN" b="1" dirty="0" err="1"/>
              <a:t>DPrior</a:t>
            </a:r>
            <a:r>
              <a:rPr lang="en-HK" altLang="zh-CN" b="1" dirty="0"/>
              <a:t> Framework:</a:t>
            </a:r>
          </a:p>
          <a:p>
            <a:pPr marL="0" indent="0">
              <a:buNone/>
            </a:pPr>
            <a:r>
              <a:rPr lang="en-HK" altLang="zh-CN" b="1" dirty="0"/>
              <a:t> </a:t>
            </a:r>
            <a:endParaRPr lang="en-HK" altLang="zh-CN" sz="2800" b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DPrior</a:t>
            </a:r>
            <a:r>
              <a:rPr lang="en-US" altLang="zh-CN" dirty="0"/>
              <a:t> is a form of data-dependent prior as the dictionary       is learnable</a:t>
            </a:r>
          </a:p>
          <a:p>
            <a:r>
              <a:rPr lang="en-US" altLang="zh-CN" dirty="0"/>
              <a:t>Our learnable prior could update its prior knowledge during training as Empirical Bayes method,  would be flexible and powerful</a:t>
            </a:r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991D54-B09D-40A2-9B2E-F868BF435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29" y="1239629"/>
            <a:ext cx="9402446" cy="35152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345CC4-2600-4BA8-8E63-5C0070D1D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318" y="4903573"/>
            <a:ext cx="320681" cy="42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730D2-AEE1-4BEA-B83F-62E6CBFC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F0B0-90E6-E64C-8AF7-F33852508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9" y="817891"/>
            <a:ext cx="11272651" cy="5439987"/>
          </a:xfrm>
        </p:spPr>
        <p:txBody>
          <a:bodyPr/>
          <a:lstStyle/>
          <a:p>
            <a:pPr marL="0" indent="0">
              <a:buNone/>
            </a:pPr>
            <a:r>
              <a:rPr lang="en-HK" altLang="zh-CN" sz="2800" b="1" dirty="0">
                <a:latin typeface="Candara" panose="020E0502030303020204" pitchFamily="34" charset="0"/>
              </a:rPr>
              <a:t>Interpretable Dictionary Prior (</a:t>
            </a:r>
            <a:r>
              <a:rPr lang="en-HK" altLang="zh-CN" sz="2800" b="1" dirty="0" err="1">
                <a:latin typeface="Candara" panose="020E0502030303020204" pitchFamily="34" charset="0"/>
              </a:rPr>
              <a:t>IDPrior</a:t>
            </a:r>
            <a:r>
              <a:rPr lang="en-HK" altLang="zh-CN" sz="2800" b="1" dirty="0">
                <a:latin typeface="Candara" panose="020E0502030303020204" pitchFamily="34" charset="0"/>
              </a:rPr>
              <a:t>)</a:t>
            </a:r>
          </a:p>
          <a:p>
            <a:r>
              <a:rPr lang="en-US" altLang="zh-CN" dirty="0"/>
              <a:t>Separate the dictionary      into     subsets:                          , given     different attribute values in the data (positive and negative sentiments)</a:t>
            </a:r>
          </a:p>
          <a:p>
            <a:r>
              <a:rPr lang="en-US" altLang="zh-CN" dirty="0"/>
              <a:t>Problem: how to incorporate the attribute information into dictionary subsets</a:t>
            </a:r>
          </a:p>
          <a:p>
            <a:r>
              <a:rPr lang="en-US" altLang="zh-CN" dirty="0"/>
              <a:t>Solution: employ </a:t>
            </a:r>
            <a:r>
              <a:rPr lang="en-US" altLang="zh-CN" dirty="0">
                <a:solidFill>
                  <a:srgbClr val="00B0F0"/>
                </a:solidFill>
              </a:rPr>
              <a:t>contrastive learning </a:t>
            </a:r>
            <a:r>
              <a:rPr lang="en-US" altLang="zh-CN" dirty="0"/>
              <a:t>to separate the semantic space of the dictionary subsets according to natural language attribute</a:t>
            </a:r>
          </a:p>
          <a:p>
            <a:r>
              <a:rPr lang="en-US" altLang="zh-CN" dirty="0"/>
              <a:t>Task: sentences generated from a certain subset accurately correspond to one attribute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0B5302-38D4-42C0-BD19-F75D72961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664" y="1423736"/>
            <a:ext cx="374656" cy="3352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937A882-EFFC-45F9-9BD2-B2F1AE9C5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112" y="1413576"/>
            <a:ext cx="274326" cy="3343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366B54C-DEB7-427B-8423-6E31736D5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978" y="1369161"/>
            <a:ext cx="2019404" cy="37466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1506BBE-7EB4-4BCD-8A29-CDFE2CB70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2516" y="1436794"/>
            <a:ext cx="274326" cy="33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730D2-AEE1-4BEA-B83F-62E6CBFC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F0B0-90E6-E64C-8AF7-F33852508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9" y="817891"/>
            <a:ext cx="11272651" cy="5439987"/>
          </a:xfrm>
        </p:spPr>
        <p:txBody>
          <a:bodyPr/>
          <a:lstStyle/>
          <a:p>
            <a:pPr marL="0" indent="0">
              <a:buNone/>
            </a:pPr>
            <a:r>
              <a:rPr lang="en-HK" altLang="zh-CN" sz="2800" b="1" dirty="0">
                <a:latin typeface="Candara" panose="020E0502030303020204" pitchFamily="34" charset="0"/>
              </a:rPr>
              <a:t>Contrastive Learning for </a:t>
            </a:r>
            <a:r>
              <a:rPr lang="en-HK" altLang="zh-CN" sz="2800" b="1" dirty="0" err="1">
                <a:latin typeface="Candara" panose="020E0502030303020204" pitchFamily="34" charset="0"/>
              </a:rPr>
              <a:t>IDPrior</a:t>
            </a:r>
            <a:endParaRPr lang="en-HK" altLang="zh-CN" sz="2800" b="1" dirty="0">
              <a:latin typeface="Candara" panose="020E0502030303020204" pitchFamily="34" charset="0"/>
            </a:endParaRPr>
          </a:p>
          <a:p>
            <a:r>
              <a:rPr lang="en-US" altLang="zh-CN" dirty="0"/>
              <a:t>Latent variables z (</a:t>
            </a:r>
            <a:r>
              <a:rPr lang="en-US" altLang="zh-CN" dirty="0">
                <a:solidFill>
                  <a:srgbClr val="FF0000"/>
                </a:solidFill>
              </a:rPr>
              <a:t>anchor</a:t>
            </a:r>
            <a:r>
              <a:rPr lang="en-US" altLang="zh-CN" dirty="0"/>
              <a:t>    ) from encoder with attribute label</a:t>
            </a:r>
          </a:p>
          <a:p>
            <a:r>
              <a:rPr lang="en-US" altLang="zh-CN" dirty="0"/>
              <a:t>Dictionary atoms in subset r  ) with same attribute (</a:t>
            </a:r>
            <a:r>
              <a:rPr lang="en-US" altLang="zh-CN" dirty="0">
                <a:solidFill>
                  <a:srgbClr val="FF0000"/>
                </a:solidFill>
              </a:rPr>
              <a:t>positive samples</a:t>
            </a:r>
            <a:r>
              <a:rPr lang="en-US" altLang="zh-CN" dirty="0"/>
              <a:t>        )</a:t>
            </a:r>
          </a:p>
          <a:p>
            <a:r>
              <a:rPr lang="en-US" altLang="zh-CN" dirty="0"/>
              <a:t>Dictionary atoms in other subsets              (</a:t>
            </a:r>
            <a:r>
              <a:rPr lang="en-US" altLang="zh-CN" dirty="0">
                <a:solidFill>
                  <a:srgbClr val="FF0000"/>
                </a:solidFill>
              </a:rPr>
              <a:t>negative samples</a:t>
            </a:r>
            <a:r>
              <a:rPr lang="en-US" altLang="zh-CN" dirty="0"/>
              <a:t>        )</a:t>
            </a:r>
          </a:p>
          <a:p>
            <a:r>
              <a:rPr lang="en-US" altLang="zh-CN" dirty="0"/>
              <a:t>Employ </a:t>
            </a:r>
            <a:r>
              <a:rPr lang="en-US" altLang="zh-CN" dirty="0" err="1"/>
              <a:t>InfoNCE</a:t>
            </a:r>
            <a:r>
              <a:rPr lang="en-US" altLang="zh-CN" dirty="0"/>
              <a:t> loss as our objective: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8"/>
            <a:r>
              <a:rPr lang="en-US" altLang="zh-CN" sz="2800" dirty="0">
                <a:latin typeface="Candara" panose="020E0502030303020204" pitchFamily="34" charset="0"/>
              </a:rPr>
              <a:t>Contrastive loss is a distance metric to enforce the anchor to be similar to positive samples and dissimilar to negative samples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C5CEBD-A474-452F-9D11-2856ED13A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211" y="1383020"/>
            <a:ext cx="1759040" cy="3937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8F99EBA-616B-420C-A8BA-FF7294E6A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452" y="1860203"/>
            <a:ext cx="403867" cy="3946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3DB7CC3-8D23-4199-BA48-E17EE5A92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082" y="1387312"/>
            <a:ext cx="292739" cy="31615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814B67F-F195-4C94-9436-460E6815FF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0971" y="1834690"/>
            <a:ext cx="487054" cy="42020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1C652B7-B57D-4BAD-BC03-83F840930D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7187" y="2357120"/>
            <a:ext cx="870615" cy="42753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BA88E76-F4C9-4DEF-A8FE-741962083D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6952" y="2392680"/>
            <a:ext cx="476259" cy="34396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28D0A5A-13EA-48B1-8653-C629B9884E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4456" y="3453570"/>
            <a:ext cx="7344453" cy="71179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FA7E0F8-5EA5-4835-BDCC-3C181238C6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544" y="3781251"/>
            <a:ext cx="3714941" cy="247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9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5" id="{8500AA6B-7EE3-4836-98A4-8DD45CBCDF46}" vid="{50F12458-51DA-4C3F-A97A-7945B9915C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10882</TotalTime>
  <Words>1037</Words>
  <Application>Microsoft Office PowerPoint</Application>
  <PresentationFormat>宽屏</PresentationFormat>
  <Paragraphs>294</Paragraphs>
  <Slides>21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Candara</vt:lpstr>
      <vt:lpstr>Century Gothic</vt:lpstr>
      <vt:lpstr>Office 主题​​</vt:lpstr>
      <vt:lpstr>WPS 公式 3.0</vt:lpstr>
      <vt:lpstr>Interpretable Dictionary Prior for Controlled Text Generation</vt:lpstr>
      <vt:lpstr>Background</vt:lpstr>
      <vt:lpstr>Background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Conclusion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Attention Mechanisms for Sequence Learning</dc:title>
  <dc:creator>LI, Jian</dc:creator>
  <cp:lastModifiedBy>Fang Xianghong</cp:lastModifiedBy>
  <cp:revision>1304</cp:revision>
  <dcterms:created xsi:type="dcterms:W3CDTF">2020-06-04T12:47:30Z</dcterms:created>
  <dcterms:modified xsi:type="dcterms:W3CDTF">2021-07-19T08:05:14Z</dcterms:modified>
</cp:coreProperties>
</file>