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78" r:id="rId4"/>
    <p:sldId id="281" r:id="rId5"/>
    <p:sldId id="282" r:id="rId6"/>
    <p:sldId id="285" r:id="rId7"/>
    <p:sldId id="289" r:id="rId8"/>
    <p:sldId id="292" r:id="rId9"/>
    <p:sldId id="290" r:id="rId10"/>
    <p:sldId id="291" r:id="rId11"/>
    <p:sldId id="299" r:id="rId12"/>
    <p:sldId id="298" r:id="rId13"/>
    <p:sldId id="288" r:id="rId14"/>
    <p:sldId id="294" r:id="rId15"/>
    <p:sldId id="295" r:id="rId16"/>
    <p:sldId id="296" r:id="rId17"/>
    <p:sldId id="273" r:id="rId18"/>
    <p:sldId id="264" r:id="rId19"/>
    <p:sldId id="297" r:id="rId20"/>
    <p:sldId id="265" r:id="rId21"/>
    <p:sldId id="266" r:id="rId22"/>
    <p:sldId id="274" r:id="rId23"/>
    <p:sldId id="293" r:id="rId24"/>
    <p:sldId id="267" r:id="rId25"/>
    <p:sldId id="268" r:id="rId26"/>
    <p:sldId id="269" r:id="rId27"/>
    <p:sldId id="270" r:id="rId28"/>
    <p:sldId id="271" r:id="rId29"/>
    <p:sldId id="272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88FBF-A61F-4A3A-8029-5CF7DFD82853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D23B-D704-456F-97AD-BBE9B3157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BC295-6F97-44BA-9F21-B910067AF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TRƯỜNG ĐẠI HỌC BÁCH KHOA HÀ NỘI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35052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</a:rPr>
              <a:t>Xây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Dựng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Phần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Mềm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Giao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Tiếp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Bảo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Mật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Giữa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Máy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Mạng</a:t>
            </a:r>
            <a:r>
              <a:rPr lang="en-US" sz="2400" b="1" dirty="0" smtClean="0">
                <a:solidFill>
                  <a:schemeClr val="tx1"/>
                </a:solidFill>
              </a:rPr>
              <a:t> LAN </a:t>
            </a:r>
            <a:r>
              <a:rPr lang="en-US" sz="2400" b="1" dirty="0" err="1" smtClean="0">
                <a:solidFill>
                  <a:schemeClr val="tx1"/>
                </a:solidFill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Thuật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Toán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Mã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Hóa</a:t>
            </a:r>
            <a:r>
              <a:rPr lang="en-US" sz="2400" b="1" dirty="0" smtClean="0">
                <a:solidFill>
                  <a:schemeClr val="tx1"/>
                </a:solidFill>
              </a:rPr>
              <a:t> AES </a:t>
            </a:r>
            <a:r>
              <a:rPr lang="en-US" sz="2400" b="1" dirty="0" err="1" smtClean="0">
                <a:solidFill>
                  <a:schemeClr val="tx1"/>
                </a:solidFill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</a:rPr>
              <a:t> RSA.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GIÁO VIÊN HƯỚNG DẪN: TS PHẠM VIỆT THÀNH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SINH VIÊN THỰC HIỆN:  TRẦN VĂN CHIỀU 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SHSV:   20090282     ĐT : 12-K54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85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VIỆN ĐIỆN TỬ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VIỄN THÔNG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edufly.vn/wp-content/uploads/2013/07/1369149950_LogoBKchua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295400"/>
            <a:ext cx="121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7600" y="5562600"/>
            <a:ext cx="2438400" cy="325438"/>
            <a:chOff x="240" y="2553"/>
            <a:chExt cx="3925" cy="382"/>
          </a:xfrm>
        </p:grpSpPr>
        <p:pic>
          <p:nvPicPr>
            <p:cNvPr id="5334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566"/>
              <a:ext cx="3925" cy="3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</p:spPr>
        </p:pic>
        <p:sp>
          <p:nvSpPr>
            <p:cNvPr id="546820" name="Rectangle 4"/>
            <p:cNvSpPr>
              <a:spLocks noChangeArrowheads="1"/>
            </p:cNvSpPr>
            <p:nvPr/>
          </p:nvSpPr>
          <p:spPr bwMode="auto">
            <a:xfrm>
              <a:off x="386" y="2553"/>
              <a:ext cx="2721" cy="3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1800" b="1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MixColumns</a:t>
              </a:r>
            </a:p>
          </p:txBody>
        </p:sp>
      </p:grpSp>
      <p:sp>
        <p:nvSpPr>
          <p:cNvPr id="546821" name="AutoShape 5"/>
          <p:cNvSpPr>
            <a:spLocks noChangeArrowheads="1"/>
          </p:cNvSpPr>
          <p:nvPr/>
        </p:nvSpPr>
        <p:spPr bwMode="auto">
          <a:xfrm>
            <a:off x="5181600" y="5372100"/>
            <a:ext cx="533400" cy="685800"/>
          </a:xfrm>
          <a:prstGeom prst="rightArrow">
            <a:avLst>
              <a:gd name="adj1" fmla="val 46667"/>
              <a:gd name="adj2" fmla="val 45370"/>
            </a:avLst>
          </a:prstGeom>
          <a:gradFill rotWithShape="0">
            <a:gsLst>
              <a:gs pos="0">
                <a:srgbClr val="FFFFFF">
                  <a:gamma/>
                  <a:tint val="0"/>
                  <a:invGamma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838200" y="2628900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5702300" y="2705100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682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8229600" cy="41116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2800" dirty="0" smtClean="0"/>
              <a:t>6.Phép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mic Sans MS" pitchFamily="66" charset="0"/>
              </a:rPr>
              <a:t>MixColumns</a:t>
            </a:r>
            <a:endParaRPr lang="en-US" sz="2800" dirty="0" smtClean="0"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30275" y="2682875"/>
            <a:ext cx="2667000" cy="2770188"/>
            <a:chOff x="2016" y="903"/>
            <a:chExt cx="1680" cy="1745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016" y="903"/>
              <a:ext cx="1680" cy="432"/>
              <a:chOff x="2016" y="903"/>
              <a:chExt cx="1680" cy="432"/>
            </a:xfrm>
          </p:grpSpPr>
          <p:pic>
            <p:nvPicPr>
              <p:cNvPr id="53338" name="Picture 13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9" name="Picture 14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40" name="Picture 15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41" name="Picture 16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016" y="1344"/>
              <a:ext cx="1680" cy="432"/>
              <a:chOff x="2016" y="903"/>
              <a:chExt cx="1680" cy="432"/>
            </a:xfrm>
          </p:grpSpPr>
          <p:pic>
            <p:nvPicPr>
              <p:cNvPr id="53334" name="Picture 18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5" name="Picture 19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6" name="Picture 20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7" name="Picture 21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016" y="1775"/>
              <a:ext cx="1680" cy="432"/>
              <a:chOff x="2016" y="903"/>
              <a:chExt cx="1680" cy="432"/>
            </a:xfrm>
          </p:grpSpPr>
          <p:pic>
            <p:nvPicPr>
              <p:cNvPr id="53330" name="Picture 23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1" name="Picture 24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2" name="Picture 25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33" name="Picture 26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016" y="2216"/>
              <a:ext cx="1680" cy="432"/>
              <a:chOff x="2016" y="903"/>
              <a:chExt cx="1680" cy="432"/>
            </a:xfrm>
          </p:grpSpPr>
          <p:pic>
            <p:nvPicPr>
              <p:cNvPr id="53326" name="Picture 28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27" name="Picture 29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28" name="Picture 30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29" name="Picture 31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6870" name="Rectangle 54"/>
          <p:cNvSpPr>
            <a:spLocks noChangeArrowheads="1"/>
          </p:cNvSpPr>
          <p:nvPr/>
        </p:nvSpPr>
        <p:spPr bwMode="auto">
          <a:xfrm>
            <a:off x="1631950" y="4075113"/>
            <a:ext cx="547688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21</a:t>
            </a:r>
          </a:p>
        </p:txBody>
      </p:sp>
      <p:sp>
        <p:nvSpPr>
          <p:cNvPr id="546871" name="Rectangle 55"/>
          <p:cNvSpPr>
            <a:spLocks noChangeArrowheads="1"/>
          </p:cNvSpPr>
          <p:nvPr/>
        </p:nvSpPr>
        <p:spPr bwMode="auto">
          <a:xfrm>
            <a:off x="944563" y="2705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546872" name="Rectangle 56"/>
          <p:cNvSpPr>
            <a:spLocks noChangeArrowheads="1"/>
          </p:cNvSpPr>
          <p:nvPr/>
        </p:nvSpPr>
        <p:spPr bwMode="auto">
          <a:xfrm>
            <a:off x="1630363" y="2705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546873" name="Rectangle 57"/>
          <p:cNvSpPr>
            <a:spLocks noChangeArrowheads="1"/>
          </p:cNvSpPr>
          <p:nvPr/>
        </p:nvSpPr>
        <p:spPr bwMode="auto">
          <a:xfrm>
            <a:off x="2316163" y="2705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</a:p>
        </p:txBody>
      </p:sp>
      <p:sp>
        <p:nvSpPr>
          <p:cNvPr id="546874" name="Rectangle 58"/>
          <p:cNvSpPr>
            <a:spLocks noChangeArrowheads="1"/>
          </p:cNvSpPr>
          <p:nvPr/>
        </p:nvSpPr>
        <p:spPr bwMode="auto">
          <a:xfrm>
            <a:off x="3001963" y="2705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03</a:t>
            </a:r>
          </a:p>
        </p:txBody>
      </p:sp>
      <p:sp>
        <p:nvSpPr>
          <p:cNvPr id="546875" name="Rectangle 59"/>
          <p:cNvSpPr>
            <a:spLocks noChangeArrowheads="1"/>
          </p:cNvSpPr>
          <p:nvPr/>
        </p:nvSpPr>
        <p:spPr bwMode="auto">
          <a:xfrm>
            <a:off x="944563" y="3389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546876" name="Rectangle 60"/>
          <p:cNvSpPr>
            <a:spLocks noChangeArrowheads="1"/>
          </p:cNvSpPr>
          <p:nvPr/>
        </p:nvSpPr>
        <p:spPr bwMode="auto">
          <a:xfrm>
            <a:off x="1630363" y="3389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546877" name="Rectangle 61"/>
          <p:cNvSpPr>
            <a:spLocks noChangeArrowheads="1"/>
          </p:cNvSpPr>
          <p:nvPr/>
        </p:nvSpPr>
        <p:spPr bwMode="auto">
          <a:xfrm>
            <a:off x="2316163" y="3389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</a:t>
            </a:r>
          </a:p>
        </p:txBody>
      </p:sp>
      <p:sp>
        <p:nvSpPr>
          <p:cNvPr id="546878" name="Rectangle 62"/>
          <p:cNvSpPr>
            <a:spLocks noChangeArrowheads="1"/>
          </p:cNvSpPr>
          <p:nvPr/>
        </p:nvSpPr>
        <p:spPr bwMode="auto">
          <a:xfrm>
            <a:off x="3001963" y="3389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13</a:t>
            </a:r>
          </a:p>
        </p:txBody>
      </p:sp>
      <p:sp>
        <p:nvSpPr>
          <p:cNvPr id="546879" name="Rectangle 63"/>
          <p:cNvSpPr>
            <a:spLocks noChangeArrowheads="1"/>
          </p:cNvSpPr>
          <p:nvPr/>
        </p:nvSpPr>
        <p:spPr bwMode="auto">
          <a:xfrm>
            <a:off x="944563" y="4076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20</a:t>
            </a:r>
          </a:p>
        </p:txBody>
      </p:sp>
      <p:sp>
        <p:nvSpPr>
          <p:cNvPr id="546880" name="Rectangle 64"/>
          <p:cNvSpPr>
            <a:spLocks noChangeArrowheads="1"/>
          </p:cNvSpPr>
          <p:nvPr/>
        </p:nvSpPr>
        <p:spPr bwMode="auto">
          <a:xfrm>
            <a:off x="2316163" y="4076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22</a:t>
            </a:r>
          </a:p>
        </p:txBody>
      </p:sp>
      <p:sp>
        <p:nvSpPr>
          <p:cNvPr id="546881" name="Rectangle 65"/>
          <p:cNvSpPr>
            <a:spLocks noChangeArrowheads="1"/>
          </p:cNvSpPr>
          <p:nvPr/>
        </p:nvSpPr>
        <p:spPr bwMode="auto">
          <a:xfrm>
            <a:off x="3001963" y="4076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23</a:t>
            </a:r>
          </a:p>
        </p:txBody>
      </p:sp>
      <p:sp>
        <p:nvSpPr>
          <p:cNvPr id="546882" name="Rectangle 66"/>
          <p:cNvSpPr>
            <a:spLocks noChangeArrowheads="1"/>
          </p:cNvSpPr>
          <p:nvPr/>
        </p:nvSpPr>
        <p:spPr bwMode="auto">
          <a:xfrm>
            <a:off x="944563" y="4760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30</a:t>
            </a:r>
          </a:p>
        </p:txBody>
      </p:sp>
      <p:sp>
        <p:nvSpPr>
          <p:cNvPr id="546883" name="Rectangle 67"/>
          <p:cNvSpPr>
            <a:spLocks noChangeArrowheads="1"/>
          </p:cNvSpPr>
          <p:nvPr/>
        </p:nvSpPr>
        <p:spPr bwMode="auto">
          <a:xfrm>
            <a:off x="1630363" y="4760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31</a:t>
            </a:r>
          </a:p>
        </p:txBody>
      </p:sp>
      <p:sp>
        <p:nvSpPr>
          <p:cNvPr id="546884" name="Rectangle 68"/>
          <p:cNvSpPr>
            <a:spLocks noChangeArrowheads="1"/>
          </p:cNvSpPr>
          <p:nvPr/>
        </p:nvSpPr>
        <p:spPr bwMode="auto">
          <a:xfrm>
            <a:off x="2316163" y="4760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32</a:t>
            </a:r>
          </a:p>
        </p:txBody>
      </p:sp>
      <p:sp>
        <p:nvSpPr>
          <p:cNvPr id="546885" name="Rectangle 69"/>
          <p:cNvSpPr>
            <a:spLocks noChangeArrowheads="1"/>
          </p:cNvSpPr>
          <p:nvPr/>
        </p:nvSpPr>
        <p:spPr bwMode="auto">
          <a:xfrm>
            <a:off x="3001963" y="4760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33</a:t>
            </a:r>
          </a:p>
        </p:txBody>
      </p:sp>
      <p:sp>
        <p:nvSpPr>
          <p:cNvPr id="546902" name="Rectangle 86"/>
          <p:cNvSpPr>
            <a:spLocks noChangeArrowheads="1"/>
          </p:cNvSpPr>
          <p:nvPr/>
        </p:nvSpPr>
        <p:spPr bwMode="auto">
          <a:xfrm>
            <a:off x="1552575" y="2625725"/>
            <a:ext cx="657225" cy="2974975"/>
          </a:xfrm>
          <a:prstGeom prst="rect">
            <a:avLst/>
          </a:prstGeom>
          <a:gradFill rotWithShape="0">
            <a:gsLst>
              <a:gs pos="0">
                <a:srgbClr val="FF66CC">
                  <a:gamma/>
                  <a:tint val="0"/>
                  <a:invGamma/>
                </a:srgbClr>
              </a:gs>
              <a:gs pos="50000">
                <a:srgbClr val="FF66CC">
                  <a:alpha val="70000"/>
                </a:srgbClr>
              </a:gs>
              <a:gs pos="100000">
                <a:srgbClr val="FF66CC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4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44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5791200" y="2781300"/>
            <a:ext cx="2667000" cy="2770188"/>
            <a:chOff x="2016" y="903"/>
            <a:chExt cx="1680" cy="1745"/>
          </a:xfrm>
        </p:grpSpPr>
        <p:grpSp>
          <p:nvGrpSpPr>
            <p:cNvPr id="9" name="Group 91"/>
            <p:cNvGrpSpPr>
              <a:grpSpLocks/>
            </p:cNvGrpSpPr>
            <p:nvPr/>
          </p:nvGrpSpPr>
          <p:grpSpPr bwMode="auto">
            <a:xfrm>
              <a:off x="2016" y="903"/>
              <a:ext cx="1680" cy="432"/>
              <a:chOff x="2016" y="903"/>
              <a:chExt cx="1680" cy="432"/>
            </a:xfrm>
          </p:grpSpPr>
          <p:pic>
            <p:nvPicPr>
              <p:cNvPr id="53318" name="Picture 92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9" name="Picture 93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20" name="Picture 94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21" name="Picture 95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2016" y="1344"/>
              <a:ext cx="1680" cy="432"/>
              <a:chOff x="2016" y="903"/>
              <a:chExt cx="1680" cy="432"/>
            </a:xfrm>
          </p:grpSpPr>
          <p:pic>
            <p:nvPicPr>
              <p:cNvPr id="53314" name="Picture 97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5" name="Picture 98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6" name="Picture 99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7" name="Picture 100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1"/>
            <p:cNvGrpSpPr>
              <a:grpSpLocks/>
            </p:cNvGrpSpPr>
            <p:nvPr/>
          </p:nvGrpSpPr>
          <p:grpSpPr bwMode="auto">
            <a:xfrm>
              <a:off x="2016" y="1775"/>
              <a:ext cx="1680" cy="432"/>
              <a:chOff x="2016" y="903"/>
              <a:chExt cx="1680" cy="432"/>
            </a:xfrm>
          </p:grpSpPr>
          <p:pic>
            <p:nvPicPr>
              <p:cNvPr id="53310" name="Picture 102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1" name="Picture 103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2" name="Picture 104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13" name="Picture 105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06"/>
            <p:cNvGrpSpPr>
              <a:grpSpLocks/>
            </p:cNvGrpSpPr>
            <p:nvPr/>
          </p:nvGrpSpPr>
          <p:grpSpPr bwMode="auto">
            <a:xfrm>
              <a:off x="2016" y="2216"/>
              <a:ext cx="1680" cy="432"/>
              <a:chOff x="2016" y="903"/>
              <a:chExt cx="1680" cy="432"/>
            </a:xfrm>
          </p:grpSpPr>
          <p:pic>
            <p:nvPicPr>
              <p:cNvPr id="53306" name="Picture 107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07" name="Picture 108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08" name="Picture 109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309" name="Picture 110" descr="3-00728_oval-y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6948" name="Rectangle 132"/>
          <p:cNvSpPr>
            <a:spLocks noChangeArrowheads="1"/>
          </p:cNvSpPr>
          <p:nvPr/>
        </p:nvSpPr>
        <p:spPr bwMode="auto">
          <a:xfrm>
            <a:off x="5853113" y="28448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546949" name="Rectangle 133"/>
          <p:cNvSpPr>
            <a:spLocks noChangeArrowheads="1"/>
          </p:cNvSpPr>
          <p:nvPr/>
        </p:nvSpPr>
        <p:spPr bwMode="auto">
          <a:xfrm>
            <a:off x="6538913" y="28448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546950" name="Rectangle 134"/>
          <p:cNvSpPr>
            <a:spLocks noChangeArrowheads="1"/>
          </p:cNvSpPr>
          <p:nvPr/>
        </p:nvSpPr>
        <p:spPr bwMode="auto">
          <a:xfrm>
            <a:off x="7224713" y="28448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</a:p>
        </p:txBody>
      </p:sp>
      <p:sp>
        <p:nvSpPr>
          <p:cNvPr id="546951" name="Rectangle 135"/>
          <p:cNvSpPr>
            <a:spLocks noChangeArrowheads="1"/>
          </p:cNvSpPr>
          <p:nvPr/>
        </p:nvSpPr>
        <p:spPr bwMode="auto">
          <a:xfrm>
            <a:off x="7910513" y="28448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03</a:t>
            </a:r>
          </a:p>
        </p:txBody>
      </p:sp>
      <p:sp>
        <p:nvSpPr>
          <p:cNvPr id="546952" name="Rectangle 136"/>
          <p:cNvSpPr>
            <a:spLocks noChangeArrowheads="1"/>
          </p:cNvSpPr>
          <p:nvPr/>
        </p:nvSpPr>
        <p:spPr bwMode="auto">
          <a:xfrm>
            <a:off x="5853113" y="35290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546953" name="Rectangle 137"/>
          <p:cNvSpPr>
            <a:spLocks noChangeArrowheads="1"/>
          </p:cNvSpPr>
          <p:nvPr/>
        </p:nvSpPr>
        <p:spPr bwMode="auto">
          <a:xfrm>
            <a:off x="6538913" y="35290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546954" name="Rectangle 138"/>
          <p:cNvSpPr>
            <a:spLocks noChangeArrowheads="1"/>
          </p:cNvSpPr>
          <p:nvPr/>
        </p:nvSpPr>
        <p:spPr bwMode="auto">
          <a:xfrm>
            <a:off x="7224713" y="35290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</a:t>
            </a:r>
          </a:p>
        </p:txBody>
      </p:sp>
      <p:sp>
        <p:nvSpPr>
          <p:cNvPr id="546955" name="Rectangle 139"/>
          <p:cNvSpPr>
            <a:spLocks noChangeArrowheads="1"/>
          </p:cNvSpPr>
          <p:nvPr/>
        </p:nvSpPr>
        <p:spPr bwMode="auto">
          <a:xfrm>
            <a:off x="7910513" y="35290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13</a:t>
            </a:r>
          </a:p>
        </p:txBody>
      </p:sp>
      <p:sp>
        <p:nvSpPr>
          <p:cNvPr id="546956" name="Rectangle 140"/>
          <p:cNvSpPr>
            <a:spLocks noChangeArrowheads="1"/>
          </p:cNvSpPr>
          <p:nvPr/>
        </p:nvSpPr>
        <p:spPr bwMode="auto">
          <a:xfrm>
            <a:off x="5853113" y="42164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20</a:t>
            </a:r>
          </a:p>
        </p:txBody>
      </p:sp>
      <p:sp>
        <p:nvSpPr>
          <p:cNvPr id="546957" name="Rectangle 141"/>
          <p:cNvSpPr>
            <a:spLocks noChangeArrowheads="1"/>
          </p:cNvSpPr>
          <p:nvPr/>
        </p:nvSpPr>
        <p:spPr bwMode="auto">
          <a:xfrm>
            <a:off x="7224713" y="42164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22</a:t>
            </a:r>
          </a:p>
        </p:txBody>
      </p:sp>
      <p:sp>
        <p:nvSpPr>
          <p:cNvPr id="546958" name="Rectangle 142"/>
          <p:cNvSpPr>
            <a:spLocks noChangeArrowheads="1"/>
          </p:cNvSpPr>
          <p:nvPr/>
        </p:nvSpPr>
        <p:spPr bwMode="auto">
          <a:xfrm>
            <a:off x="7910513" y="42164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23</a:t>
            </a:r>
          </a:p>
        </p:txBody>
      </p:sp>
      <p:sp>
        <p:nvSpPr>
          <p:cNvPr id="546959" name="Rectangle 143"/>
          <p:cNvSpPr>
            <a:spLocks noChangeArrowheads="1"/>
          </p:cNvSpPr>
          <p:nvPr/>
        </p:nvSpPr>
        <p:spPr bwMode="auto">
          <a:xfrm>
            <a:off x="5853113" y="49006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30</a:t>
            </a:r>
          </a:p>
        </p:txBody>
      </p:sp>
      <p:sp>
        <p:nvSpPr>
          <p:cNvPr id="546960" name="Rectangle 144"/>
          <p:cNvSpPr>
            <a:spLocks noChangeArrowheads="1"/>
          </p:cNvSpPr>
          <p:nvPr/>
        </p:nvSpPr>
        <p:spPr bwMode="auto">
          <a:xfrm>
            <a:off x="6538913" y="49006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31</a:t>
            </a:r>
          </a:p>
        </p:txBody>
      </p:sp>
      <p:sp>
        <p:nvSpPr>
          <p:cNvPr id="546961" name="Rectangle 145"/>
          <p:cNvSpPr>
            <a:spLocks noChangeArrowheads="1"/>
          </p:cNvSpPr>
          <p:nvPr/>
        </p:nvSpPr>
        <p:spPr bwMode="auto">
          <a:xfrm>
            <a:off x="7224713" y="49006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32</a:t>
            </a:r>
          </a:p>
        </p:txBody>
      </p:sp>
      <p:sp>
        <p:nvSpPr>
          <p:cNvPr id="546962" name="Rectangle 146"/>
          <p:cNvSpPr>
            <a:spLocks noChangeArrowheads="1"/>
          </p:cNvSpPr>
          <p:nvPr/>
        </p:nvSpPr>
        <p:spPr bwMode="auto">
          <a:xfrm>
            <a:off x="7910513" y="49006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33</a:t>
            </a:r>
          </a:p>
        </p:txBody>
      </p:sp>
      <p:sp>
        <p:nvSpPr>
          <p:cNvPr id="546979" name="Rectangle 163"/>
          <p:cNvSpPr>
            <a:spLocks noChangeArrowheads="1"/>
          </p:cNvSpPr>
          <p:nvPr/>
        </p:nvSpPr>
        <p:spPr bwMode="auto">
          <a:xfrm>
            <a:off x="6477000" y="42291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21</a:t>
            </a:r>
          </a:p>
        </p:txBody>
      </p:sp>
      <p:sp>
        <p:nvSpPr>
          <p:cNvPr id="546980" name="Rectangle 164"/>
          <p:cNvSpPr>
            <a:spLocks noChangeArrowheads="1"/>
          </p:cNvSpPr>
          <p:nvPr/>
        </p:nvSpPr>
        <p:spPr bwMode="auto">
          <a:xfrm>
            <a:off x="6426200" y="2749550"/>
            <a:ext cx="658813" cy="2927350"/>
          </a:xfrm>
          <a:prstGeom prst="rect">
            <a:avLst/>
          </a:prstGeom>
          <a:gradFill rotWithShape="0">
            <a:gsLst>
              <a:gs pos="0">
                <a:srgbClr val="00FF00">
                  <a:gamma/>
                  <a:shade val="51373"/>
                  <a:invGamma/>
                </a:srgbClr>
              </a:gs>
              <a:gs pos="50000">
                <a:srgbClr val="00FF00">
                  <a:alpha val="20000"/>
                </a:srgbClr>
              </a:gs>
              <a:gs pos="100000">
                <a:srgbClr val="00FF00">
                  <a:gamma/>
                  <a:shade val="51373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4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4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’</a:t>
            </a:r>
            <a:r>
              <a:rPr kumimoji="1" lang="en-US" sz="44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grpSp>
        <p:nvGrpSpPr>
          <p:cNvPr id="13" name="Group 165"/>
          <p:cNvGrpSpPr>
            <a:grpSpLocks/>
          </p:cNvGrpSpPr>
          <p:nvPr/>
        </p:nvGrpSpPr>
        <p:grpSpPr bwMode="auto">
          <a:xfrm>
            <a:off x="3886200" y="3238500"/>
            <a:ext cx="1343025" cy="1447800"/>
            <a:chOff x="2496" y="1104"/>
            <a:chExt cx="846" cy="912"/>
          </a:xfrm>
        </p:grpSpPr>
        <p:pic>
          <p:nvPicPr>
            <p:cNvPr id="53300" name="Picture 166" descr="P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28" y="1104"/>
              <a:ext cx="814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6983" name="Rectangle 167"/>
            <p:cNvSpPr>
              <a:spLocks noChangeArrowheads="1"/>
            </p:cNvSpPr>
            <p:nvPr/>
          </p:nvSpPr>
          <p:spPr bwMode="auto">
            <a:xfrm>
              <a:off x="2496" y="1152"/>
              <a:ext cx="844" cy="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flatTx/>
            </a:bodyPr>
            <a:lstStyle/>
            <a:p>
              <a:pPr algn="ctr" eaLnBrk="1" hangingPunct="1">
                <a:defRPr/>
              </a:pPr>
              <a:r>
                <a:rPr kumimoji="1" lang="en-US" sz="4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sym typeface="Symbol" pitchFamily="18" charset="2"/>
                </a:rPr>
                <a:t></a:t>
              </a:r>
              <a:r>
                <a:rPr kumimoji="1" lang="en-US" sz="4400" b="1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sz="4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sym typeface="Symbol" pitchFamily="18" charset="2"/>
                </a:rPr>
                <a:t>(</a:t>
              </a:r>
              <a:r>
                <a:rPr kumimoji="1" lang="en-US" sz="4400" b="1" i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sym typeface="Symbol" pitchFamily="18" charset="2"/>
                </a:rPr>
                <a:t>x</a:t>
              </a:r>
              <a:r>
                <a:rPr kumimoji="1" lang="en-US" sz="4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cxnSp>
        <p:nvCxnSpPr>
          <p:cNvPr id="546984" name="AutoShape 168"/>
          <p:cNvCxnSpPr>
            <a:cxnSpLocks noChangeShapeType="1"/>
          </p:cNvCxnSpPr>
          <p:nvPr/>
        </p:nvCxnSpPr>
        <p:spPr bwMode="auto">
          <a:xfrm rot="5400000" flipV="1">
            <a:off x="2350294" y="2156619"/>
            <a:ext cx="1066800" cy="2005012"/>
          </a:xfrm>
          <a:prstGeom prst="curvedConnector4">
            <a:avLst>
              <a:gd name="adj1" fmla="val -21431"/>
              <a:gd name="adj2" fmla="val 58194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</p:cxnSp>
      <p:cxnSp>
        <p:nvCxnSpPr>
          <p:cNvPr id="546985" name="AutoShape 169"/>
          <p:cNvCxnSpPr>
            <a:cxnSpLocks noChangeShapeType="1"/>
          </p:cNvCxnSpPr>
          <p:nvPr/>
        </p:nvCxnSpPr>
        <p:spPr bwMode="auto">
          <a:xfrm flipV="1">
            <a:off x="5226050" y="2749550"/>
            <a:ext cx="1530350" cy="942975"/>
          </a:xfrm>
          <a:prstGeom prst="curvedConnector4">
            <a:avLst>
              <a:gd name="adj1" fmla="val 39213"/>
              <a:gd name="adj2" fmla="val 124241"/>
            </a:avLst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</p:cxnSp>
      <p:sp>
        <p:nvSpPr>
          <p:cNvPr id="90" name="TextBox 8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AES.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2325" y="3527425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3581400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914400" y="3581400"/>
            <a:ext cx="2667000" cy="2770188"/>
            <a:chOff x="2016" y="903"/>
            <a:chExt cx="1680" cy="1745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016" y="903"/>
              <a:ext cx="1680" cy="432"/>
              <a:chOff x="2016" y="903"/>
              <a:chExt cx="1680" cy="432"/>
            </a:xfrm>
          </p:grpSpPr>
          <p:pic>
            <p:nvPicPr>
              <p:cNvPr id="26" name="Picture 1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5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6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2016" y="1344"/>
              <a:ext cx="1680" cy="432"/>
              <a:chOff x="2016" y="903"/>
              <a:chExt cx="1680" cy="432"/>
            </a:xfrm>
          </p:grpSpPr>
          <p:pic>
            <p:nvPicPr>
              <p:cNvPr id="22" name="Picture 1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0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1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2016" y="1775"/>
              <a:ext cx="1680" cy="432"/>
              <a:chOff x="2016" y="903"/>
              <a:chExt cx="1680" cy="432"/>
            </a:xfrm>
          </p:grpSpPr>
          <p:pic>
            <p:nvPicPr>
              <p:cNvPr id="18" name="Picture 2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2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5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26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2016" y="2216"/>
              <a:ext cx="1680" cy="432"/>
              <a:chOff x="2016" y="903"/>
              <a:chExt cx="1680" cy="432"/>
            </a:xfrm>
          </p:grpSpPr>
          <p:pic>
            <p:nvPicPr>
              <p:cNvPr id="14" name="Picture 2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2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30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31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1754187" y="5029200"/>
            <a:ext cx="547688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21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914400" y="35814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1752600" y="36591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2438400" y="36591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3124200" y="36591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03</a:t>
            </a: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1066800" y="43434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1752600" y="43434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2438400" y="43434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</a:t>
            </a: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3124200" y="43434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13</a:t>
            </a:r>
          </a:p>
        </p:txBody>
      </p:sp>
      <p:sp>
        <p:nvSpPr>
          <p:cNvPr id="39" name="Rectangle 63"/>
          <p:cNvSpPr>
            <a:spLocks noChangeArrowheads="1"/>
          </p:cNvSpPr>
          <p:nvPr/>
        </p:nvSpPr>
        <p:spPr bwMode="auto">
          <a:xfrm>
            <a:off x="1066800" y="50307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20</a:t>
            </a:r>
          </a:p>
        </p:txBody>
      </p: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2438400" y="50307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22</a:t>
            </a: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3124200" y="5030787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23</a:t>
            </a:r>
          </a:p>
        </p:txBody>
      </p: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1066800" y="57150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30</a:t>
            </a:r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1752600" y="57150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31</a:t>
            </a: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438400" y="57150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32</a:t>
            </a:r>
          </a:p>
        </p:txBody>
      </p:sp>
      <p:sp>
        <p:nvSpPr>
          <p:cNvPr id="45" name="Rectangle 69"/>
          <p:cNvSpPr>
            <a:spLocks noChangeArrowheads="1"/>
          </p:cNvSpPr>
          <p:nvPr/>
        </p:nvSpPr>
        <p:spPr bwMode="auto">
          <a:xfrm>
            <a:off x="3124200" y="5715000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33</a:t>
            </a:r>
          </a:p>
        </p:txBody>
      </p:sp>
      <p:grpSp>
        <p:nvGrpSpPr>
          <p:cNvPr id="47" name="Group 90"/>
          <p:cNvGrpSpPr>
            <a:grpSpLocks/>
          </p:cNvGrpSpPr>
          <p:nvPr/>
        </p:nvGrpSpPr>
        <p:grpSpPr bwMode="auto">
          <a:xfrm>
            <a:off x="5422900" y="3657600"/>
            <a:ext cx="2667000" cy="2770188"/>
            <a:chOff x="2016" y="903"/>
            <a:chExt cx="1680" cy="1745"/>
          </a:xfrm>
        </p:grpSpPr>
        <p:grpSp>
          <p:nvGrpSpPr>
            <p:cNvPr id="48" name="Group 91"/>
            <p:cNvGrpSpPr>
              <a:grpSpLocks/>
            </p:cNvGrpSpPr>
            <p:nvPr/>
          </p:nvGrpSpPr>
          <p:grpSpPr bwMode="auto">
            <a:xfrm>
              <a:off x="2016" y="903"/>
              <a:ext cx="1680" cy="432"/>
              <a:chOff x="2016" y="903"/>
              <a:chExt cx="1680" cy="432"/>
            </a:xfrm>
          </p:grpSpPr>
          <p:pic>
            <p:nvPicPr>
              <p:cNvPr id="64" name="Picture 92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9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9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95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" name="Group 96"/>
            <p:cNvGrpSpPr>
              <a:grpSpLocks/>
            </p:cNvGrpSpPr>
            <p:nvPr/>
          </p:nvGrpSpPr>
          <p:grpSpPr bwMode="auto">
            <a:xfrm>
              <a:off x="2016" y="1344"/>
              <a:ext cx="1680" cy="432"/>
              <a:chOff x="2016" y="903"/>
              <a:chExt cx="1680" cy="432"/>
            </a:xfrm>
          </p:grpSpPr>
          <p:pic>
            <p:nvPicPr>
              <p:cNvPr id="60" name="Picture 97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9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" name="Picture 9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100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Group 101"/>
            <p:cNvGrpSpPr>
              <a:grpSpLocks/>
            </p:cNvGrpSpPr>
            <p:nvPr/>
          </p:nvGrpSpPr>
          <p:grpSpPr bwMode="auto">
            <a:xfrm>
              <a:off x="2016" y="1775"/>
              <a:ext cx="1680" cy="432"/>
              <a:chOff x="2016" y="903"/>
              <a:chExt cx="1680" cy="432"/>
            </a:xfrm>
          </p:grpSpPr>
          <p:pic>
            <p:nvPicPr>
              <p:cNvPr id="56" name="Picture 102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Picture 10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10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Picture 105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Group 106"/>
            <p:cNvGrpSpPr>
              <a:grpSpLocks/>
            </p:cNvGrpSpPr>
            <p:nvPr/>
          </p:nvGrpSpPr>
          <p:grpSpPr bwMode="auto">
            <a:xfrm>
              <a:off x="2016" y="2216"/>
              <a:ext cx="1680" cy="432"/>
              <a:chOff x="2016" y="903"/>
              <a:chExt cx="1680" cy="432"/>
            </a:xfrm>
          </p:grpSpPr>
          <p:pic>
            <p:nvPicPr>
              <p:cNvPr id="52" name="Picture 107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10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10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110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8" name="Rectangle 132"/>
          <p:cNvSpPr>
            <a:spLocks noChangeArrowheads="1"/>
          </p:cNvSpPr>
          <p:nvPr/>
        </p:nvSpPr>
        <p:spPr bwMode="auto">
          <a:xfrm>
            <a:off x="5484813" y="3721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9" name="Rectangle 133"/>
          <p:cNvSpPr>
            <a:spLocks noChangeArrowheads="1"/>
          </p:cNvSpPr>
          <p:nvPr/>
        </p:nvSpPr>
        <p:spPr bwMode="auto">
          <a:xfrm>
            <a:off x="6170613" y="3721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0" name="Rectangle 134"/>
          <p:cNvSpPr>
            <a:spLocks noChangeArrowheads="1"/>
          </p:cNvSpPr>
          <p:nvPr/>
        </p:nvSpPr>
        <p:spPr bwMode="auto">
          <a:xfrm>
            <a:off x="6856413" y="3721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" name="Rectangle 135"/>
          <p:cNvSpPr>
            <a:spLocks noChangeArrowheads="1"/>
          </p:cNvSpPr>
          <p:nvPr/>
        </p:nvSpPr>
        <p:spPr bwMode="auto">
          <a:xfrm>
            <a:off x="7542213" y="3721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03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" name="Rectangle 136"/>
          <p:cNvSpPr>
            <a:spLocks noChangeArrowheads="1"/>
          </p:cNvSpPr>
          <p:nvPr/>
        </p:nvSpPr>
        <p:spPr bwMode="auto">
          <a:xfrm>
            <a:off x="5484813" y="4405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3" name="Rectangle 137"/>
          <p:cNvSpPr>
            <a:spLocks noChangeArrowheads="1"/>
          </p:cNvSpPr>
          <p:nvPr/>
        </p:nvSpPr>
        <p:spPr bwMode="auto">
          <a:xfrm>
            <a:off x="6170613" y="4405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4" name="Rectangle 138"/>
          <p:cNvSpPr>
            <a:spLocks noChangeArrowheads="1"/>
          </p:cNvSpPr>
          <p:nvPr/>
        </p:nvSpPr>
        <p:spPr bwMode="auto">
          <a:xfrm>
            <a:off x="6856413" y="4405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5" name="Rectangle 139"/>
          <p:cNvSpPr>
            <a:spLocks noChangeArrowheads="1"/>
          </p:cNvSpPr>
          <p:nvPr/>
        </p:nvSpPr>
        <p:spPr bwMode="auto">
          <a:xfrm>
            <a:off x="7542213" y="4405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13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6" name="Rectangle 140"/>
          <p:cNvSpPr>
            <a:spLocks noChangeArrowheads="1"/>
          </p:cNvSpPr>
          <p:nvPr/>
        </p:nvSpPr>
        <p:spPr bwMode="auto">
          <a:xfrm>
            <a:off x="5484813" y="5092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20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" name="Rectangle 141"/>
          <p:cNvSpPr>
            <a:spLocks noChangeArrowheads="1"/>
          </p:cNvSpPr>
          <p:nvPr/>
        </p:nvSpPr>
        <p:spPr bwMode="auto">
          <a:xfrm>
            <a:off x="6856413" y="5092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22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8" name="Rectangle 142"/>
          <p:cNvSpPr>
            <a:spLocks noChangeArrowheads="1"/>
          </p:cNvSpPr>
          <p:nvPr/>
        </p:nvSpPr>
        <p:spPr bwMode="auto">
          <a:xfrm>
            <a:off x="7542213" y="5092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23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" name="Rectangle 143"/>
          <p:cNvSpPr>
            <a:spLocks noChangeArrowheads="1"/>
          </p:cNvSpPr>
          <p:nvPr/>
        </p:nvSpPr>
        <p:spPr bwMode="auto">
          <a:xfrm>
            <a:off x="5484813" y="5776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30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0" name="Rectangle 144"/>
          <p:cNvSpPr>
            <a:spLocks noChangeArrowheads="1"/>
          </p:cNvSpPr>
          <p:nvPr/>
        </p:nvSpPr>
        <p:spPr bwMode="auto">
          <a:xfrm>
            <a:off x="6170613" y="5776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31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1" name="Rectangle 145"/>
          <p:cNvSpPr>
            <a:spLocks noChangeArrowheads="1"/>
          </p:cNvSpPr>
          <p:nvPr/>
        </p:nvSpPr>
        <p:spPr bwMode="auto">
          <a:xfrm>
            <a:off x="6856413" y="5776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32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2" name="Rectangle 146"/>
          <p:cNvSpPr>
            <a:spLocks noChangeArrowheads="1"/>
          </p:cNvSpPr>
          <p:nvPr/>
        </p:nvSpPr>
        <p:spPr bwMode="auto">
          <a:xfrm>
            <a:off x="7542213" y="5776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33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6108700" y="5105400"/>
            <a:ext cx="628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sz="24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21</a:t>
            </a:r>
            <a:endParaRPr kumimoji="1" lang="en-US" sz="24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29" name="Shape 128"/>
          <p:cNvCxnSpPr/>
          <p:nvPr/>
        </p:nvCxnSpPr>
        <p:spPr>
          <a:xfrm rot="5400000" flipH="1" flipV="1">
            <a:off x="2210197" y="2133203"/>
            <a:ext cx="533400" cy="2667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132"/>
          <p:cNvCxnSpPr/>
          <p:nvPr/>
        </p:nvCxnSpPr>
        <p:spPr>
          <a:xfrm rot="16200000" flipV="1">
            <a:off x="4845050" y="2927350"/>
            <a:ext cx="609600" cy="1155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810000" y="26670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Xor</a:t>
            </a:r>
            <a:endParaRPr lang="en-US" b="1" dirty="0"/>
          </a:p>
        </p:txBody>
      </p:sp>
      <p:cxnSp>
        <p:nvCxnSpPr>
          <p:cNvPr id="136" name="Shape 135"/>
          <p:cNvCxnSpPr>
            <a:stCxn id="134" idx="0"/>
          </p:cNvCxnSpPr>
          <p:nvPr/>
        </p:nvCxnSpPr>
        <p:spPr>
          <a:xfrm rot="5400000" flipH="1" flipV="1">
            <a:off x="4419600" y="1981200"/>
            <a:ext cx="4572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28" descr="3-00728_oval-y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8120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" name="TextBox 180"/>
          <p:cNvSpPr txBox="1"/>
          <p:nvPr/>
        </p:nvSpPr>
        <p:spPr>
          <a:xfrm>
            <a:off x="5181600" y="198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.VnTimeH" pitchFamily="34" charset="0"/>
              </a:rPr>
              <a:t>S’</a:t>
            </a:r>
            <a:r>
              <a:rPr lang="en-US" sz="2400" b="1" baseline="-25000" dirty="0" smtClean="0">
                <a:latin typeface=".VnTimeH" pitchFamily="34" charset="0"/>
              </a:rPr>
              <a:t>00</a:t>
            </a:r>
            <a:endParaRPr lang="en-US" sz="2400" b="1" dirty="0">
              <a:latin typeface=".VnTimeH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AES.</a:t>
            </a:r>
            <a:endParaRPr lang="en-US" sz="3200" dirty="0" smtClean="0"/>
          </a:p>
        </p:txBody>
      </p:sp>
      <p:sp>
        <p:nvSpPr>
          <p:cNvPr id="183" name="TextBox 182"/>
          <p:cNvSpPr txBox="1"/>
          <p:nvPr/>
        </p:nvSpPr>
        <p:spPr>
          <a:xfrm>
            <a:off x="0" y="762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7.Phép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AddRoundKey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3058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(Key)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7338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(Input)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381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3.Thực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914400" y="685800"/>
            <a:ext cx="1687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 smtClean="0"/>
              <a:t>Khởi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Động</a:t>
            </a:r>
            <a:r>
              <a:rPr lang="en-US" sz="2400" b="1" dirty="0" smtClean="0"/>
              <a:t>:</a:t>
            </a:r>
            <a:endParaRPr lang="en-US" sz="2400" b="1" dirty="0">
              <a:effectLst/>
            </a:endParaRPr>
          </a:p>
        </p:txBody>
      </p:sp>
      <p:sp>
        <p:nvSpPr>
          <p:cNvPr id="540692" name="Text Box 20"/>
          <p:cNvSpPr txBox="1">
            <a:spLocks noChangeArrowheads="1"/>
          </p:cNvSpPr>
          <p:nvPr/>
        </p:nvSpPr>
        <p:spPr bwMode="auto">
          <a:xfrm>
            <a:off x="838200" y="3048000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9 </a:t>
            </a:r>
            <a:r>
              <a:rPr lang="en-US" sz="2400" b="1" dirty="0" err="1" smtClean="0"/>
              <a:t>Vòng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Lặp</a:t>
            </a:r>
            <a:r>
              <a:rPr lang="en-US" sz="2400" b="1" dirty="0" smtClean="0"/>
              <a:t>:</a:t>
            </a:r>
            <a:endParaRPr lang="en-US" sz="2400" b="1" i="1" dirty="0">
              <a:effectLst/>
            </a:endParaRP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990600" y="54864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Thúc</a:t>
            </a:r>
            <a:r>
              <a:rPr lang="en-US" sz="2400" b="1" dirty="0" smtClean="0"/>
              <a:t>:</a:t>
            </a:r>
            <a:endParaRPr lang="en-US" sz="2400" b="1" i="1" dirty="0">
              <a:effectLst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971800" y="1981200"/>
            <a:ext cx="5638800" cy="2133600"/>
            <a:chOff x="1968" y="1344"/>
            <a:chExt cx="3216" cy="1968"/>
          </a:xfrm>
        </p:grpSpPr>
        <p:sp>
          <p:nvSpPr>
            <p:cNvPr id="540729" name="Oval 57"/>
            <p:cNvSpPr>
              <a:spLocks noChangeArrowheads="1"/>
            </p:cNvSpPr>
            <p:nvPr/>
          </p:nvSpPr>
          <p:spPr bwMode="auto">
            <a:xfrm>
              <a:off x="4128" y="2592"/>
              <a:ext cx="1056" cy="720"/>
            </a:xfrm>
            <a:prstGeom prst="ellipse">
              <a:avLst/>
            </a:prstGeom>
            <a:gradFill rotWithShape="0">
              <a:gsLst>
                <a:gs pos="0">
                  <a:srgbClr val="FF66CC">
                    <a:gamma/>
                    <a:tint val="19216"/>
                    <a:invGamma/>
                  </a:srgbClr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FF66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Mix</a:t>
              </a:r>
            </a:p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Columns</a:t>
              </a:r>
            </a:p>
          </p:txBody>
        </p:sp>
        <p:sp>
          <p:nvSpPr>
            <p:cNvPr id="540730" name="Oval 58"/>
            <p:cNvSpPr>
              <a:spLocks noChangeArrowheads="1"/>
            </p:cNvSpPr>
            <p:nvPr/>
          </p:nvSpPr>
          <p:spPr bwMode="auto">
            <a:xfrm>
              <a:off x="1968" y="2592"/>
              <a:ext cx="1056" cy="720"/>
            </a:xfrm>
            <a:prstGeom prst="ellipse">
              <a:avLst/>
            </a:prstGeom>
            <a:gradFill rotWithShape="0">
              <a:gsLst>
                <a:gs pos="0">
                  <a:srgbClr val="FECF36">
                    <a:gamma/>
                    <a:tint val="19216"/>
                    <a:invGamma/>
                  </a:srgbClr>
                </a:gs>
                <a:gs pos="100000">
                  <a:srgbClr val="FECF3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FECF3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Add</a:t>
              </a:r>
            </a:p>
            <a:p>
              <a:pPr algn="ctr" eaLnBrk="1" hangingPunct="1"/>
              <a:r>
                <a:rPr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Round</a:t>
              </a:r>
            </a:p>
            <a:p>
              <a:pPr algn="ctr" eaLnBrk="1" hangingPunct="1"/>
              <a:r>
                <a:rPr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Key</a:t>
              </a:r>
            </a:p>
          </p:txBody>
        </p:sp>
        <p:sp>
          <p:nvSpPr>
            <p:cNvPr id="540731" name="Oval 59"/>
            <p:cNvSpPr>
              <a:spLocks noChangeArrowheads="1"/>
            </p:cNvSpPr>
            <p:nvPr/>
          </p:nvSpPr>
          <p:spPr bwMode="auto">
            <a:xfrm>
              <a:off x="1968" y="1344"/>
              <a:ext cx="1111" cy="843"/>
            </a:xfrm>
            <a:prstGeom prst="ellipse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0097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Sub</a:t>
              </a:r>
            </a:p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Bytes</a:t>
              </a:r>
            </a:p>
          </p:txBody>
        </p:sp>
        <p:sp>
          <p:nvSpPr>
            <p:cNvPr id="540732" name="Oval 60"/>
            <p:cNvSpPr>
              <a:spLocks noChangeArrowheads="1"/>
            </p:cNvSpPr>
            <p:nvPr/>
          </p:nvSpPr>
          <p:spPr bwMode="auto">
            <a:xfrm>
              <a:off x="4128" y="1344"/>
              <a:ext cx="1056" cy="720"/>
            </a:xfrm>
            <a:prstGeom prst="ellipse">
              <a:avLst/>
            </a:prstGeom>
            <a:gradFill rotWithShape="0">
              <a:gsLst>
                <a:gs pos="0">
                  <a:srgbClr val="00CC66">
                    <a:gamma/>
                    <a:tint val="19216"/>
                    <a:invGamma/>
                  </a:srgbClr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00CC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Shift</a:t>
              </a:r>
            </a:p>
            <a:p>
              <a:pPr algn="ctr" eaLnBrk="1" hangingPunct="1"/>
              <a:r>
                <a:rPr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Rows</a:t>
              </a:r>
            </a:p>
          </p:txBody>
        </p:sp>
        <p:sp>
          <p:nvSpPr>
            <p:cNvPr id="540733" name="AutoShape 61"/>
            <p:cNvSpPr>
              <a:spLocks noChangeArrowheads="1"/>
            </p:cNvSpPr>
            <p:nvPr/>
          </p:nvSpPr>
          <p:spPr bwMode="auto">
            <a:xfrm>
              <a:off x="3264" y="1488"/>
              <a:ext cx="672" cy="384"/>
            </a:xfrm>
            <a:prstGeom prst="rightArrow">
              <a:avLst>
                <a:gd name="adj1" fmla="val 50000"/>
                <a:gd name="adj2" fmla="val 43750"/>
              </a:avLst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18900000">
                <a:srgbClr val="0097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734" name="AutoShape 62"/>
            <p:cNvSpPr>
              <a:spLocks noChangeArrowheads="1"/>
            </p:cNvSpPr>
            <p:nvPr/>
          </p:nvSpPr>
          <p:spPr bwMode="auto">
            <a:xfrm>
              <a:off x="4619" y="2117"/>
              <a:ext cx="217" cy="444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00CC66">
                    <a:gamma/>
                    <a:tint val="19216"/>
                    <a:invGamma/>
                  </a:srgbClr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18900000">
                <a:srgbClr val="00CC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735" name="AutoShape 63"/>
            <p:cNvSpPr>
              <a:spLocks noChangeArrowheads="1"/>
            </p:cNvSpPr>
            <p:nvPr/>
          </p:nvSpPr>
          <p:spPr bwMode="auto">
            <a:xfrm>
              <a:off x="3264" y="2736"/>
              <a:ext cx="672" cy="432"/>
            </a:xfrm>
            <a:prstGeom prst="leftArrow">
              <a:avLst>
                <a:gd name="adj1" fmla="val 50000"/>
                <a:gd name="adj2" fmla="val 38889"/>
              </a:avLst>
            </a:prstGeom>
            <a:gradFill rotWithShape="0">
              <a:gsLst>
                <a:gs pos="0">
                  <a:srgbClr val="FF66CC">
                    <a:gamma/>
                    <a:tint val="19216"/>
                    <a:invGamma/>
                  </a:srgbClr>
                </a:gs>
                <a:gs pos="100000">
                  <a:srgbClr val="FF66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18900000">
                <a:srgbClr val="FF66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4419600" y="609600"/>
            <a:ext cx="2286000" cy="838200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 algn="ctr" eaLnBrk="1" hangingPunct="1"/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Round</a:t>
            </a:r>
          </a:p>
          <a:p>
            <a:pPr algn="ctr" eaLnBrk="1" hangingPunct="1"/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Key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505200" y="4800600"/>
            <a:ext cx="4038600" cy="1828800"/>
            <a:chOff x="1968" y="1344"/>
            <a:chExt cx="3216" cy="1780"/>
          </a:xfrm>
        </p:grpSpPr>
        <p:sp>
          <p:nvSpPr>
            <p:cNvPr id="64" name="Oval 50"/>
            <p:cNvSpPr>
              <a:spLocks noChangeArrowheads="1"/>
            </p:cNvSpPr>
            <p:nvPr/>
          </p:nvSpPr>
          <p:spPr bwMode="auto">
            <a:xfrm>
              <a:off x="1968" y="2361"/>
              <a:ext cx="1092" cy="763"/>
            </a:xfrm>
            <a:prstGeom prst="ellipse">
              <a:avLst/>
            </a:prstGeom>
            <a:gradFill rotWithShape="0">
              <a:gsLst>
                <a:gs pos="0">
                  <a:srgbClr val="FECF36">
                    <a:gamma/>
                    <a:tint val="19216"/>
                    <a:invGamma/>
                  </a:srgbClr>
                </a:gs>
                <a:gs pos="100000">
                  <a:srgbClr val="FECF3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FECF3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Add</a:t>
              </a:r>
            </a:p>
            <a:p>
              <a:pPr algn="ctr" eaLnBrk="1" hangingPunct="1"/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Round</a:t>
              </a:r>
            </a:p>
            <a:p>
              <a:pPr algn="ctr" eaLnBrk="1" hangingPunct="1"/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Key</a:t>
              </a:r>
            </a:p>
          </p:txBody>
        </p:sp>
        <p:sp>
          <p:nvSpPr>
            <p:cNvPr id="65" name="Oval 51"/>
            <p:cNvSpPr>
              <a:spLocks noChangeArrowheads="1"/>
            </p:cNvSpPr>
            <p:nvPr/>
          </p:nvSpPr>
          <p:spPr bwMode="auto">
            <a:xfrm>
              <a:off x="1968" y="1344"/>
              <a:ext cx="1092" cy="848"/>
            </a:xfrm>
            <a:prstGeom prst="ellipse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0097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Sub</a:t>
              </a:r>
            </a:p>
            <a:p>
              <a:pPr algn="ctr" eaLnBrk="1" hangingPunct="1"/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Bytes</a:t>
              </a:r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4128" y="1344"/>
              <a:ext cx="1056" cy="763"/>
            </a:xfrm>
            <a:prstGeom prst="ellipse">
              <a:avLst/>
            </a:prstGeom>
            <a:gradFill rotWithShape="0">
              <a:gsLst>
                <a:gs pos="0">
                  <a:srgbClr val="00CC66">
                    <a:gamma/>
                    <a:tint val="19216"/>
                    <a:invGamma/>
                  </a:srgbClr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17961" dir="18900000">
                <a:srgbClr val="00CC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Shift</a:t>
              </a:r>
            </a:p>
            <a:p>
              <a:pPr algn="ctr" eaLnBrk="1" hangingPunct="1"/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Rows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auto">
            <a:xfrm>
              <a:off x="3264" y="1488"/>
              <a:ext cx="672" cy="384"/>
            </a:xfrm>
            <a:prstGeom prst="rightArrow">
              <a:avLst>
                <a:gd name="adj1" fmla="val 50000"/>
                <a:gd name="adj2" fmla="val 43750"/>
              </a:avLst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18900000">
                <a:srgbClr val="0097CC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54"/>
            <p:cNvSpPr>
              <a:spLocks noChangeArrowheads="1"/>
            </p:cNvSpPr>
            <p:nvPr/>
          </p:nvSpPr>
          <p:spPr bwMode="auto">
            <a:xfrm rot="-18437036">
              <a:off x="3381" y="1792"/>
              <a:ext cx="336" cy="1176"/>
            </a:xfrm>
            <a:prstGeom prst="downArrow">
              <a:avLst>
                <a:gd name="adj1" fmla="val 50000"/>
                <a:gd name="adj2" fmla="val 87500"/>
              </a:avLst>
            </a:prstGeom>
            <a:gradFill rotWithShape="0">
              <a:gsLst>
                <a:gs pos="0">
                  <a:srgbClr val="00CC66">
                    <a:gamma/>
                    <a:tint val="19216"/>
                    <a:invGamma/>
                  </a:srgbClr>
                </a:gs>
                <a:gs pos="100000">
                  <a:srgbClr val="00CC6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18900000">
                <a:srgbClr val="00CC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2" grpId="0"/>
      <p:bldP spid="540692" grpId="0"/>
      <p:bldP spid="540712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 smtClean="0">
                <a:latin typeface="+mj-lt"/>
              </a:rPr>
              <a:t>RSA là mã công khai được sáng tạo bởi Rivest, Shamir &amp; Adleman ở MIT</a:t>
            </a:r>
            <a:r>
              <a:rPr lang="en-US" sz="2800" dirty="0" smtClean="0">
                <a:latin typeface="+mj-lt"/>
              </a:rPr>
              <a:t> </a:t>
            </a:r>
            <a:r>
              <a:rPr lang="vi-VN" sz="2800" dirty="0" smtClean="0">
                <a:latin typeface="+mj-lt"/>
              </a:rPr>
              <a:t>vào năm 1977.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US" sz="2800" dirty="0" smtClean="0">
                <a:latin typeface="+mj-lt"/>
                <a:cs typeface="Times New Roman" pitchFamily="18" charset="0"/>
              </a:rPr>
              <a:t>RSA 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là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một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toán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mã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hóa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công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khai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+mj-lt"/>
                <a:cs typeface="Times New Roman" pitchFamily="18" charset="0"/>
              </a:rPr>
              <a:t>RSA </a:t>
            </a:r>
            <a:r>
              <a:rPr lang="vi-VN" sz="2800" dirty="0" smtClean="0">
                <a:latin typeface="+mj-lt"/>
                <a:cs typeface="Times New Roman" pitchFamily="18" charset="0"/>
              </a:rPr>
              <a:t>phù hợp với việc tạo ra 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chữ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kí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điện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tử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+mj-lt"/>
                <a:cs typeface="Times New Roman" pitchFamily="18" charset="0"/>
              </a:rPr>
              <a:t>RSA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đánh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giá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là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an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toàn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với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chiều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dài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khóa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đủ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lớn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RSA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1.Đăc </a:t>
            </a:r>
            <a:r>
              <a:rPr lang="en-US" sz="2800" dirty="0" err="1" smtClean="0"/>
              <a:t>Điểm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RSA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2.Ứng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RSA.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C:\Users\admin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3.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RSA.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RSA</a:t>
            </a:r>
            <a:endParaRPr lang="en-US" sz="32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1.Chọn </a:t>
            </a:r>
            <a:r>
              <a:rPr lang="vi-VN" sz="2700" dirty="0" smtClean="0">
                <a:latin typeface="Times New Roman" pitchFamily="18" charset="0"/>
                <a:cs typeface="Times New Roman" pitchFamily="18" charset="0"/>
              </a:rPr>
              <a:t>ngẫu nhiên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q (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q )</a:t>
            </a:r>
            <a:r>
              <a:rPr lang="vi-VN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700" dirty="0" smtClean="0"/>
              <a:t>2.Tính: n = </a:t>
            </a:r>
            <a:r>
              <a:rPr lang="en-US" sz="2700" dirty="0" err="1" smtClean="0"/>
              <a:t>p.q</a:t>
            </a:r>
            <a:endParaRPr lang="en-US" sz="2700" dirty="0" smtClean="0"/>
          </a:p>
          <a:p>
            <a:pPr marL="514350" indent="-514350">
              <a:buNone/>
            </a:pPr>
            <a:r>
              <a:rPr lang="en-US" sz="2700" dirty="0" smtClean="0"/>
              <a:t>3.Tính </a:t>
            </a:r>
            <a:r>
              <a:rPr lang="en-US" sz="2700" dirty="0" err="1" smtClean="0"/>
              <a:t>giá</a:t>
            </a:r>
            <a:r>
              <a:rPr lang="en-US" sz="2700" dirty="0" smtClean="0"/>
              <a:t> </a:t>
            </a:r>
            <a:r>
              <a:rPr lang="en-US" sz="2700" dirty="0" err="1" smtClean="0"/>
              <a:t>trị</a:t>
            </a:r>
            <a:r>
              <a:rPr lang="en-US" sz="2700" dirty="0" smtClean="0"/>
              <a:t> </a:t>
            </a:r>
            <a:r>
              <a:rPr lang="en-US" sz="2700" dirty="0" smtClean="0">
                <a:sym typeface="Symbol"/>
              </a:rPr>
              <a:t>(n) = (p-1)(q-1).</a:t>
            </a:r>
          </a:p>
          <a:p>
            <a:pPr marL="514350" indent="-514350">
              <a:buNone/>
            </a:pPr>
            <a:r>
              <a:rPr lang="en-US" sz="2700" dirty="0" smtClean="0">
                <a:sym typeface="Symbol"/>
              </a:rPr>
              <a:t>4. </a:t>
            </a:r>
            <a:r>
              <a:rPr lang="en-US" sz="2700" dirty="0" err="1" smtClean="0">
                <a:sym typeface="Symbol"/>
              </a:rPr>
              <a:t>Chọn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một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số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tự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nhiên</a:t>
            </a:r>
            <a:r>
              <a:rPr lang="en-US" sz="2700" dirty="0" smtClean="0">
                <a:sym typeface="Symbol"/>
              </a:rPr>
              <a:t> e </a:t>
            </a:r>
            <a:r>
              <a:rPr lang="en-US" sz="2700" dirty="0" err="1" smtClean="0">
                <a:sym typeface="Symbol"/>
              </a:rPr>
              <a:t>sao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cho</a:t>
            </a:r>
            <a:r>
              <a:rPr lang="en-US" sz="2700" dirty="0" smtClean="0">
                <a:sym typeface="Symbol"/>
              </a:rPr>
              <a:t> 1&lt;e&lt; (n) (e </a:t>
            </a:r>
            <a:r>
              <a:rPr lang="en-US" sz="2700" dirty="0" err="1" smtClean="0">
                <a:sym typeface="Symbol"/>
              </a:rPr>
              <a:t>và</a:t>
            </a:r>
            <a:r>
              <a:rPr lang="en-US" sz="2700" dirty="0" smtClean="0">
                <a:sym typeface="Symbol"/>
              </a:rPr>
              <a:t> (n) </a:t>
            </a:r>
            <a:r>
              <a:rPr lang="en-US" sz="2700" dirty="0" err="1" smtClean="0">
                <a:sym typeface="Symbol"/>
              </a:rPr>
              <a:t>là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số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nguyên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tố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cùng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nhau</a:t>
            </a:r>
            <a:r>
              <a:rPr lang="en-US" sz="2700" dirty="0" smtClean="0">
                <a:sym typeface="Symbol"/>
              </a:rPr>
              <a:t>).</a:t>
            </a:r>
          </a:p>
          <a:p>
            <a:pPr marL="514350" indent="-514350">
              <a:buNone/>
            </a:pPr>
            <a:r>
              <a:rPr lang="en-US" sz="2700" dirty="0" smtClean="0">
                <a:sym typeface="Symbol"/>
              </a:rPr>
              <a:t>5. </a:t>
            </a:r>
            <a:r>
              <a:rPr lang="en-US" sz="2700" dirty="0" err="1" smtClean="0">
                <a:sym typeface="Symbol"/>
              </a:rPr>
              <a:t>Tính</a:t>
            </a:r>
            <a:r>
              <a:rPr lang="en-US" sz="2700" dirty="0" smtClean="0">
                <a:sym typeface="Symbol"/>
              </a:rPr>
              <a:t> d </a:t>
            </a:r>
            <a:r>
              <a:rPr lang="en-US" sz="2700" dirty="0" err="1" smtClean="0">
                <a:sym typeface="Symbol"/>
              </a:rPr>
              <a:t>sao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cho</a:t>
            </a:r>
            <a:r>
              <a:rPr lang="en-US" sz="2700" dirty="0" smtClean="0">
                <a:sym typeface="Symbol"/>
              </a:rPr>
              <a:t> de  1(mod (n)).</a:t>
            </a:r>
          </a:p>
          <a:p>
            <a:pPr marL="514350" indent="-514350">
              <a:buNone/>
            </a:pPr>
            <a:r>
              <a:rPr lang="en-US" sz="2700" dirty="0" err="1" smtClean="0">
                <a:sym typeface="Symbol"/>
              </a:rPr>
              <a:t>Khóa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publickey</a:t>
            </a:r>
            <a:r>
              <a:rPr lang="en-US" sz="2700" dirty="0" smtClean="0">
                <a:sym typeface="Symbol"/>
              </a:rPr>
              <a:t>: (n, e)</a:t>
            </a:r>
          </a:p>
          <a:p>
            <a:pPr marL="514350" indent="-514350">
              <a:buNone/>
            </a:pPr>
            <a:r>
              <a:rPr lang="en-US" sz="2700" dirty="0" err="1" smtClean="0">
                <a:sym typeface="Symbol"/>
              </a:rPr>
              <a:t>Khóa</a:t>
            </a:r>
            <a:r>
              <a:rPr lang="en-US" sz="2700" dirty="0" smtClean="0">
                <a:sym typeface="Symbol"/>
              </a:rPr>
              <a:t> </a:t>
            </a:r>
            <a:r>
              <a:rPr lang="en-US" sz="2700" dirty="0" err="1" smtClean="0">
                <a:sym typeface="Symbol"/>
              </a:rPr>
              <a:t>privatekey</a:t>
            </a:r>
            <a:r>
              <a:rPr lang="en-US" sz="2700" dirty="0" smtClean="0">
                <a:sym typeface="Symbol"/>
              </a:rPr>
              <a:t>: (n, d)</a:t>
            </a:r>
          </a:p>
          <a:p>
            <a:pPr marL="514350" indent="-514350">
              <a:buNone/>
            </a:pP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Với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m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là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thông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tin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rõ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, c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là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thông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tin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mã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hóa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ta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có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:</a:t>
            </a:r>
          </a:p>
          <a:p>
            <a:pPr marL="514350" indent="-514350">
              <a:buNone/>
            </a:pPr>
            <a:r>
              <a:rPr lang="en-US" sz="2700" u="sng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Mã</a:t>
            </a:r>
            <a:r>
              <a:rPr lang="en-US" sz="2700" u="sng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u="sng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hóa</a:t>
            </a:r>
            <a:r>
              <a:rPr lang="en-US" sz="2700" u="sng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: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c = m</a:t>
            </a:r>
            <a:r>
              <a:rPr lang="en-US" sz="2700" baseline="30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e</a:t>
            </a:r>
            <a:r>
              <a:rPr lang="en-US" sz="2700" baseline="-25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mode(n)  </a:t>
            </a:r>
          </a:p>
          <a:p>
            <a:pPr marL="514350" indent="-514350">
              <a:buNone/>
            </a:pPr>
            <a:r>
              <a:rPr lang="en-US" sz="2700" u="sng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Giải</a:t>
            </a:r>
            <a:r>
              <a:rPr lang="en-US" sz="2700" u="sng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u="sng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mã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: m = </a:t>
            </a:r>
            <a:r>
              <a:rPr lang="en-US" sz="27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c</a:t>
            </a:r>
            <a:r>
              <a:rPr lang="en-US" sz="2700" baseline="30000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d</a:t>
            </a:r>
            <a:r>
              <a:rPr lang="en-US" sz="2700" baseline="30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baseline="-25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mode(n)</a:t>
            </a:r>
            <a:endParaRPr lang="en-US" sz="2700" baseline="-25000" dirty="0" smtClean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marL="514350" indent="-514350">
              <a:buNone/>
            </a:pPr>
            <a:endParaRPr lang="en-US" sz="2700" baseline="300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RSA.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RSA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763000" cy="533400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 smtClean="0">
                <a:solidFill>
                  <a:srgbClr val="FF0000"/>
                </a:solidFill>
              </a:rPr>
              <a:t>Nội</a:t>
            </a:r>
            <a:r>
              <a:rPr lang="en-US" sz="3200" dirty="0" smtClean="0">
                <a:solidFill>
                  <a:srgbClr val="FF0000"/>
                </a:solidFill>
              </a:rPr>
              <a:t> dung </a:t>
            </a:r>
            <a:r>
              <a:rPr lang="en-US" sz="3200" dirty="0" err="1" smtClean="0">
                <a:solidFill>
                  <a:srgbClr val="FF0000"/>
                </a:solidFill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phần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giao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tiếp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1.Phía Server: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message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2.Phía Client: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ở Server.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AES.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Filegiữa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1.Giới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Socket: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00" y="2743200"/>
            <a:ext cx="218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7620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TCP,UDP…,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2.Liên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Socket.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Socket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Socket.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Socket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5356371-10D2-47E9-A08F-23910CC799E5}" type="slidenum">
              <a:rPr lang="en-US"/>
              <a:pPr/>
              <a:t>2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667000" y="2743200"/>
            <a:ext cx="5486400" cy="609600"/>
            <a:chOff x="336" y="1728"/>
            <a:chExt cx="3456" cy="384"/>
          </a:xfrm>
        </p:grpSpPr>
        <p:sp>
          <p:nvSpPr>
            <p:cNvPr id="50240" name="AutoShape 64"/>
            <p:cNvSpPr>
              <a:spLocks noChangeArrowheads="1"/>
            </p:cNvSpPr>
            <p:nvPr/>
          </p:nvSpPr>
          <p:spPr bwMode="auto">
            <a:xfrm>
              <a:off x="1008" y="1728"/>
              <a:ext cx="2784" cy="384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9525">
              <a:round/>
              <a:headEnd/>
              <a:tailEnd/>
            </a:ln>
            <a:effectLst/>
            <a:scene3d>
              <a:camera prst="legacyPerspectiveBottom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29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NỘI DUNG ĐỀ TÀI</a:t>
              </a:r>
              <a:endParaRPr lang="vi-VN" sz="2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43" name="AutoShape 67"/>
            <p:cNvSpPr>
              <a:spLocks noChangeArrowheads="1"/>
            </p:cNvSpPr>
            <p:nvPr/>
          </p:nvSpPr>
          <p:spPr bwMode="auto">
            <a:xfrm>
              <a:off x="336" y="1776"/>
              <a:ext cx="480" cy="336"/>
            </a:xfrm>
            <a:prstGeom prst="star8">
              <a:avLst>
                <a:gd name="adj" fmla="val 382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900" b="1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lang="vi-VN" sz="29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819400" y="3810000"/>
            <a:ext cx="5715000" cy="762000"/>
            <a:chOff x="336" y="2304"/>
            <a:chExt cx="3600" cy="480"/>
          </a:xfrm>
        </p:grpSpPr>
        <p:sp>
          <p:nvSpPr>
            <p:cNvPr id="50238" name="AutoShape 62"/>
            <p:cNvSpPr>
              <a:spLocks noChangeArrowheads="1"/>
            </p:cNvSpPr>
            <p:nvPr/>
          </p:nvSpPr>
          <p:spPr bwMode="auto">
            <a:xfrm>
              <a:off x="1008" y="2304"/>
              <a:ext cx="2928" cy="480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9525">
              <a:round/>
              <a:headEnd/>
              <a:tailEnd/>
            </a:ln>
            <a:effectLst/>
            <a:scene3d>
              <a:camera prst="legacyPerspectiveBottom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Times New Roman" pitchFamily="18" charset="0"/>
                </a:rPr>
                <a:t>KẾT QUẢ THỰC HIỆN</a:t>
              </a:r>
              <a:endParaRPr lang="vi-VN" sz="29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244" name="AutoShape 68"/>
            <p:cNvSpPr>
              <a:spLocks noChangeArrowheads="1"/>
            </p:cNvSpPr>
            <p:nvPr/>
          </p:nvSpPr>
          <p:spPr bwMode="auto">
            <a:xfrm>
              <a:off x="336" y="2352"/>
              <a:ext cx="480" cy="336"/>
            </a:xfrm>
            <a:prstGeom prst="star8">
              <a:avLst>
                <a:gd name="adj" fmla="val 382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900" b="1">
                  <a:solidFill>
                    <a:srgbClr val="FF0066"/>
                  </a:solidFill>
                  <a:latin typeface="Times New Roman" pitchFamily="18" charset="0"/>
                </a:rPr>
                <a:t>3</a:t>
              </a:r>
              <a:endParaRPr lang="vi-VN" sz="29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514600" y="5029200"/>
            <a:ext cx="5562600" cy="533400"/>
            <a:chOff x="336" y="2928"/>
            <a:chExt cx="3504" cy="336"/>
          </a:xfrm>
        </p:grpSpPr>
        <p:sp>
          <p:nvSpPr>
            <p:cNvPr id="50247" name="AutoShape 71"/>
            <p:cNvSpPr>
              <a:spLocks noChangeArrowheads="1"/>
            </p:cNvSpPr>
            <p:nvPr/>
          </p:nvSpPr>
          <p:spPr bwMode="auto">
            <a:xfrm>
              <a:off x="336" y="2928"/>
              <a:ext cx="480" cy="336"/>
            </a:xfrm>
            <a:prstGeom prst="star8">
              <a:avLst>
                <a:gd name="adj" fmla="val 382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900" b="1">
                  <a:solidFill>
                    <a:srgbClr val="FF0066"/>
                  </a:solidFill>
                  <a:latin typeface="Times New Roman" pitchFamily="18" charset="0"/>
                </a:rPr>
                <a:t>4</a:t>
              </a:r>
              <a:endParaRPr lang="vi-VN" sz="29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0237" name="AutoShape 61"/>
            <p:cNvSpPr>
              <a:spLocks noChangeArrowheads="1"/>
            </p:cNvSpPr>
            <p:nvPr/>
          </p:nvSpPr>
          <p:spPr bwMode="auto">
            <a:xfrm>
              <a:off x="1056" y="2928"/>
              <a:ext cx="2784" cy="336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9525">
              <a:round/>
              <a:headEnd/>
              <a:tailEnd/>
            </a:ln>
            <a:effectLst/>
            <a:scene3d>
              <a:camera prst="legacyPerspectiveBottom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en-US" sz="2900" b="1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Times New Roman" pitchFamily="18" charset="0"/>
                </a:rPr>
                <a:t>KẾT LUẬN</a:t>
              </a:r>
              <a:endParaRPr lang="vi-VN" sz="2900" b="1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lang="vi-VN" sz="29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381000" y="457200"/>
            <a:ext cx="8382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sz="5000" b="1" dirty="0" smtClean="0">
                <a:solidFill>
                  <a:srgbClr val="C00000"/>
                </a:solidFill>
                <a:latin typeface="Times New Roman" pitchFamily="18" charset="0"/>
              </a:rPr>
              <a:t>NỘI </a:t>
            </a:r>
            <a:r>
              <a:rPr lang="en-US" sz="5000" b="1" dirty="0">
                <a:solidFill>
                  <a:srgbClr val="C00000"/>
                </a:solidFill>
                <a:latin typeface="Times New Roman" pitchFamily="18" charset="0"/>
              </a:rPr>
              <a:t>DUNG BÁO CÁO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57400" y="1524000"/>
            <a:ext cx="5486400" cy="609600"/>
            <a:chOff x="336" y="1152"/>
            <a:chExt cx="3456" cy="384"/>
          </a:xfrm>
        </p:grpSpPr>
        <p:sp>
          <p:nvSpPr>
            <p:cNvPr id="50272" name="AutoShape 96"/>
            <p:cNvSpPr>
              <a:spLocks noChangeArrowheads="1"/>
            </p:cNvSpPr>
            <p:nvPr/>
          </p:nvSpPr>
          <p:spPr bwMode="auto">
            <a:xfrm>
              <a:off x="1008" y="1152"/>
              <a:ext cx="2784" cy="384"/>
            </a:xfrm>
            <a:prstGeom prst="roundRect">
              <a:avLst>
                <a:gd name="adj" fmla="val 16667"/>
              </a:avLst>
            </a:prstGeom>
            <a:solidFill>
              <a:srgbClr val="0066FF"/>
            </a:solidFill>
            <a:ln w="9525">
              <a:round/>
              <a:headEnd/>
              <a:tailEnd/>
            </a:ln>
            <a:effectLst/>
            <a:scene3d>
              <a:camera prst="legacyPerspectiveBottomLef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2900" b="1" dirty="0" smtClean="0">
                  <a:solidFill>
                    <a:schemeClr val="bg1"/>
                  </a:solidFill>
                  <a:latin typeface="Times New Roman" pitchFamily="18" charset="0"/>
                </a:rPr>
                <a:t>GIỚI THIỆU ĐỀ </a:t>
              </a:r>
              <a:r>
                <a:rPr lang="en-US" sz="2900" b="1" dirty="0">
                  <a:solidFill>
                    <a:schemeClr val="bg1"/>
                  </a:solidFill>
                  <a:latin typeface="Times New Roman" pitchFamily="18" charset="0"/>
                </a:rPr>
                <a:t>TÀI</a:t>
              </a:r>
              <a:endParaRPr lang="vi-VN" sz="29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273" name="AutoShape 97"/>
            <p:cNvSpPr>
              <a:spLocks noChangeArrowheads="1"/>
            </p:cNvSpPr>
            <p:nvPr/>
          </p:nvSpPr>
          <p:spPr bwMode="auto">
            <a:xfrm>
              <a:off x="336" y="1200"/>
              <a:ext cx="480" cy="336"/>
            </a:xfrm>
            <a:prstGeom prst="star8">
              <a:avLst>
                <a:gd name="adj" fmla="val 382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900" b="1">
                  <a:solidFill>
                    <a:srgbClr val="FF0066"/>
                  </a:solidFill>
                  <a:latin typeface="Times New Roman" pitchFamily="18" charset="0"/>
                </a:rPr>
                <a:t>1</a:t>
              </a:r>
              <a:endParaRPr lang="vi-VN" sz="29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Server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1:Tạo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 s=new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(1991);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2:chấp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accept()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n-US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connectToClient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s.accept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Bước3: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Socket.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4.Để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Socket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Socket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connectToServer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Socket(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serverName,port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Client/Server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449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33600"/>
            <a:ext cx="40481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Client </a:t>
            </a:r>
            <a:r>
              <a:rPr lang="en-US" sz="2800" dirty="0" err="1" smtClean="0"/>
              <a:t>và</a:t>
            </a:r>
            <a:r>
              <a:rPr lang="en-US" sz="2800" dirty="0" smtClean="0"/>
              <a:t> Server.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1858962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9.Form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Server:</a:t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324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 Form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client: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client. Server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6172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11. Form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client: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thực.Qua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thong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0"/>
            <a:ext cx="510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12.Form chat room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online,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nhóm.Cửa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556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13.Form chat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14.Form </a:t>
            </a:r>
            <a:r>
              <a:rPr lang="en-US" sz="32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file: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mạng.Đồng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hóa.Việc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563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675427" cy="457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1.Lí do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86770" y="1752600"/>
            <a:ext cx="2438400" cy="25908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429000" y="1828800"/>
            <a:ext cx="2438400" cy="24384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1828800"/>
            <a:ext cx="2438400" cy="25146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AES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RSA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97339" y="455494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5257800"/>
            <a:ext cx="8218227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Xây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Dựng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Phần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Mềm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Giao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Tiếp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Bảo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Mật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Giữa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Các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Máy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Trong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Mạng</a:t>
            </a:r>
            <a:r>
              <a:rPr lang="en-US" sz="2800" b="1" dirty="0" smtClean="0">
                <a:solidFill>
                  <a:schemeClr val="tx1"/>
                </a:solidFill>
              </a:rPr>
              <a:t> LAN </a:t>
            </a:r>
            <a:r>
              <a:rPr lang="en-US" sz="2800" b="1" dirty="0" err="1" smtClean="0">
                <a:solidFill>
                  <a:schemeClr val="tx1"/>
                </a:solidFill>
              </a:rPr>
              <a:t>Sử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Dụng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Thuật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Toán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Mã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Hóa</a:t>
            </a:r>
            <a:r>
              <a:rPr lang="en-US" sz="2800" b="1" dirty="0" smtClean="0">
                <a:solidFill>
                  <a:schemeClr val="tx1"/>
                </a:solidFill>
              </a:rPr>
              <a:t> AES </a:t>
            </a:r>
            <a:r>
              <a:rPr lang="en-US" sz="2800" b="1" dirty="0" err="1" smtClean="0">
                <a:solidFill>
                  <a:schemeClr val="tx1"/>
                </a:solidFill>
              </a:rPr>
              <a:t>Và</a:t>
            </a:r>
            <a:r>
              <a:rPr lang="en-US" sz="2800" b="1" dirty="0" smtClean="0">
                <a:solidFill>
                  <a:schemeClr val="tx1"/>
                </a:solidFill>
              </a:rPr>
              <a:t> RSA.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7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0946E99-8628-4013-97D2-71F22C8B0F9E}" type="slidenum">
              <a:rPr lang="en-US"/>
              <a:pPr/>
              <a:t>30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40386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endParaRPr lang="vi-VN" sz="4000" b="1">
              <a:solidFill>
                <a:srgbClr val="FFFF00"/>
              </a:solidFill>
              <a:latin typeface="Times New Roman" pitchFamily="18" charset="0"/>
            </a:endParaRPr>
          </a:p>
        </p:txBody>
      </p:sp>
      <p:pic>
        <p:nvPicPr>
          <p:cNvPr id="92176" name="Picture 16" descr="13069301257057546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2180" name="WordArt 20"/>
          <p:cNvSpPr>
            <a:spLocks noChangeArrowheads="1" noChangeShapeType="1" noTextEdit="1"/>
          </p:cNvSpPr>
          <p:nvPr/>
        </p:nvSpPr>
        <p:spPr bwMode="auto">
          <a:xfrm>
            <a:off x="304800" y="2209800"/>
            <a:ext cx="8610600" cy="3200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vi-VN" sz="3600" b="1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66FFFF"/>
                </a:solidFill>
                <a:latin typeface="Times New Roman"/>
                <a:cs typeface="Times New Roman"/>
              </a:rPr>
              <a:t>XIN CHÂN THÀNH CẢM </a:t>
            </a:r>
            <a:r>
              <a:rPr lang="vi-VN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66FFFF"/>
                </a:solidFill>
                <a:latin typeface="Times New Roman"/>
                <a:cs typeface="Times New Roman"/>
              </a:rPr>
              <a:t>ƠN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66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95600"/>
            <a:ext cx="2590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954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4724400"/>
            <a:ext cx="2209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381000"/>
            <a:ext cx="3276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: AES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RSA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3962400"/>
            <a:ext cx="3352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Socket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java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2057400"/>
            <a:ext cx="3276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5638800"/>
            <a:ext cx="3352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chát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tuyền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LAN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87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rot="5400000" flipH="1" flipV="1">
            <a:off x="2076450" y="2533650"/>
            <a:ext cx="1638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 rot="16200000" flipH="1">
            <a:off x="1962150" y="4286250"/>
            <a:ext cx="1790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 rot="5400000" flipH="1" flipV="1">
            <a:off x="4876800" y="12192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295900" y="19431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295900" y="4762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rot="16200000" flipH="1">
            <a:off x="5105400" y="5486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AES.</a:t>
            </a:r>
            <a:endParaRPr lang="en-US" sz="3200" b="1" u="sng" dirty="0" smtClean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AES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AES được nghiên cứu rất kỹ lưỡng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được chấp thuận làm tiêu chuẩn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bởi (NIST)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vi-VN" sz="2800" b="1" dirty="0" smtClean="0"/>
              <a:t> 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AES được kỳ vọng áp dụng trên phạm vi thế giới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144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1.Đặc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6868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2.Biểu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7777" name="Text Box 177"/>
          <p:cNvSpPr txBox="1">
            <a:spLocks noChangeArrowheads="1"/>
          </p:cNvSpPr>
          <p:nvPr/>
        </p:nvSpPr>
        <p:spPr bwMode="auto">
          <a:xfrm>
            <a:off x="990600" y="2819400"/>
            <a:ext cx="3082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3600" dirty="0" smtClean="0">
                <a:latin typeface="Times New Roman" pitchFamily="18" charset="0"/>
              </a:rPr>
              <a:t>Block (128 </a:t>
            </a:r>
            <a:r>
              <a:rPr kumimoji="1" lang="en-US" sz="3600" dirty="0" err="1" smtClean="0">
                <a:latin typeface="Times New Roman" pitchFamily="18" charset="0"/>
              </a:rPr>
              <a:t>bít</a:t>
            </a:r>
            <a:r>
              <a:rPr kumimoji="1" lang="en-US" sz="3600" dirty="0" smtClean="0">
                <a:latin typeface="Times New Roman" pitchFamily="18" charset="0"/>
              </a:rPr>
              <a:t>)</a:t>
            </a:r>
            <a:endParaRPr kumimoji="1" lang="en-US" sz="3600" dirty="0">
              <a:latin typeface="Times New Roman" pitchFamily="18" charset="0"/>
            </a:endParaRPr>
          </a:p>
        </p:txBody>
      </p:sp>
      <p:grpSp>
        <p:nvGrpSpPr>
          <p:cNvPr id="2" name="Group 346"/>
          <p:cNvGrpSpPr>
            <a:grpSpLocks/>
          </p:cNvGrpSpPr>
          <p:nvPr/>
        </p:nvGrpSpPr>
        <p:grpSpPr bwMode="auto">
          <a:xfrm>
            <a:off x="4953000" y="2057400"/>
            <a:ext cx="2667000" cy="2770188"/>
            <a:chOff x="2016" y="830"/>
            <a:chExt cx="1680" cy="1745"/>
          </a:xfrm>
        </p:grpSpPr>
        <p:grpSp>
          <p:nvGrpSpPr>
            <p:cNvPr id="3" name="Group 181"/>
            <p:cNvGrpSpPr>
              <a:grpSpLocks/>
            </p:cNvGrpSpPr>
            <p:nvPr/>
          </p:nvGrpSpPr>
          <p:grpSpPr bwMode="auto">
            <a:xfrm>
              <a:off x="2016" y="830"/>
              <a:ext cx="1680" cy="1745"/>
              <a:chOff x="2016" y="903"/>
              <a:chExt cx="1680" cy="1745"/>
            </a:xfrm>
          </p:grpSpPr>
          <p:grpSp>
            <p:nvGrpSpPr>
              <p:cNvPr id="4" name="Group 182"/>
              <p:cNvGrpSpPr>
                <a:grpSpLocks/>
              </p:cNvGrpSpPr>
              <p:nvPr/>
            </p:nvGrpSpPr>
            <p:grpSpPr bwMode="auto">
              <a:xfrm>
                <a:off x="2016" y="903"/>
                <a:ext cx="1680" cy="432"/>
                <a:chOff x="2016" y="903"/>
                <a:chExt cx="1680" cy="432"/>
              </a:xfrm>
            </p:grpSpPr>
            <p:pic>
              <p:nvPicPr>
                <p:cNvPr id="537783" name="Picture 183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312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84" name="Picture 184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85" name="Picture 185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48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86" name="Picture 186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16" y="903"/>
                  <a:ext cx="384" cy="4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" name="Group 187"/>
              <p:cNvGrpSpPr>
                <a:grpSpLocks/>
              </p:cNvGrpSpPr>
              <p:nvPr/>
            </p:nvGrpSpPr>
            <p:grpSpPr bwMode="auto">
              <a:xfrm>
                <a:off x="2016" y="1344"/>
                <a:ext cx="1680" cy="432"/>
                <a:chOff x="2016" y="903"/>
                <a:chExt cx="1680" cy="432"/>
              </a:xfrm>
            </p:grpSpPr>
            <p:pic>
              <p:nvPicPr>
                <p:cNvPr id="537788" name="Picture 188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312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89" name="Picture 189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0" name="Picture 190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48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1" name="Picture 191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16" y="903"/>
                  <a:ext cx="384" cy="4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Group 192"/>
              <p:cNvGrpSpPr>
                <a:grpSpLocks/>
              </p:cNvGrpSpPr>
              <p:nvPr/>
            </p:nvGrpSpPr>
            <p:grpSpPr bwMode="auto">
              <a:xfrm>
                <a:off x="2016" y="1775"/>
                <a:ext cx="1680" cy="432"/>
                <a:chOff x="2016" y="903"/>
                <a:chExt cx="1680" cy="432"/>
              </a:xfrm>
            </p:grpSpPr>
            <p:pic>
              <p:nvPicPr>
                <p:cNvPr id="537793" name="Picture 193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312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4" name="Picture 194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5" name="Picture 195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48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6" name="Picture 196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16" y="903"/>
                  <a:ext cx="384" cy="4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197"/>
              <p:cNvGrpSpPr>
                <a:grpSpLocks/>
              </p:cNvGrpSpPr>
              <p:nvPr/>
            </p:nvGrpSpPr>
            <p:grpSpPr bwMode="auto">
              <a:xfrm>
                <a:off x="2016" y="2216"/>
                <a:ext cx="1680" cy="432"/>
                <a:chOff x="2016" y="903"/>
                <a:chExt cx="1680" cy="432"/>
              </a:xfrm>
            </p:grpSpPr>
            <p:pic>
              <p:nvPicPr>
                <p:cNvPr id="537798" name="Picture 198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312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799" name="Picture 199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800" name="Picture 200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48" y="903"/>
                  <a:ext cx="384" cy="4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537801" name="Picture 201" descr="3-00728_oval-y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16" y="903"/>
                  <a:ext cx="384" cy="432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537824" name="Rectangle 224"/>
            <p:cNvSpPr>
              <a:spLocks noChangeArrowheads="1"/>
            </p:cNvSpPr>
            <p:nvPr/>
          </p:nvSpPr>
          <p:spPr bwMode="auto">
            <a:xfrm>
              <a:off x="2458" y="1707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8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37825" name="Rectangle 225"/>
            <p:cNvSpPr>
              <a:spLocks noChangeArrowheads="1"/>
            </p:cNvSpPr>
            <p:nvPr/>
          </p:nvSpPr>
          <p:spPr bwMode="auto">
            <a:xfrm>
              <a:off x="2025" y="844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537826" name="Rectangle 226"/>
            <p:cNvSpPr>
              <a:spLocks noChangeArrowheads="1"/>
            </p:cNvSpPr>
            <p:nvPr/>
          </p:nvSpPr>
          <p:spPr bwMode="auto">
            <a:xfrm>
              <a:off x="2457" y="844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537827" name="Rectangle 227"/>
            <p:cNvSpPr>
              <a:spLocks noChangeArrowheads="1"/>
            </p:cNvSpPr>
            <p:nvPr/>
          </p:nvSpPr>
          <p:spPr bwMode="auto">
            <a:xfrm>
              <a:off x="2889" y="844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02</a:t>
              </a:r>
            </a:p>
          </p:txBody>
        </p:sp>
        <p:sp>
          <p:nvSpPr>
            <p:cNvPr id="537828" name="Rectangle 228"/>
            <p:cNvSpPr>
              <a:spLocks noChangeArrowheads="1"/>
            </p:cNvSpPr>
            <p:nvPr/>
          </p:nvSpPr>
          <p:spPr bwMode="auto">
            <a:xfrm>
              <a:off x="3321" y="844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03</a:t>
              </a:r>
            </a:p>
          </p:txBody>
        </p:sp>
        <p:sp>
          <p:nvSpPr>
            <p:cNvPr id="537829" name="Rectangle 229"/>
            <p:cNvSpPr>
              <a:spLocks noChangeArrowheads="1"/>
            </p:cNvSpPr>
            <p:nvPr/>
          </p:nvSpPr>
          <p:spPr bwMode="auto">
            <a:xfrm>
              <a:off x="2025" y="1275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10</a:t>
              </a:r>
              <a:endParaRPr kumimoji="1" lang="en-US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37830" name="Rectangle 230"/>
            <p:cNvSpPr>
              <a:spLocks noChangeArrowheads="1"/>
            </p:cNvSpPr>
            <p:nvPr/>
          </p:nvSpPr>
          <p:spPr bwMode="auto">
            <a:xfrm>
              <a:off x="2457" y="1275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37831" name="Rectangle 231"/>
            <p:cNvSpPr>
              <a:spLocks noChangeArrowheads="1"/>
            </p:cNvSpPr>
            <p:nvPr/>
          </p:nvSpPr>
          <p:spPr bwMode="auto">
            <a:xfrm>
              <a:off x="2889" y="1275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37832" name="Rectangle 232"/>
            <p:cNvSpPr>
              <a:spLocks noChangeArrowheads="1"/>
            </p:cNvSpPr>
            <p:nvPr/>
          </p:nvSpPr>
          <p:spPr bwMode="auto">
            <a:xfrm>
              <a:off x="3321" y="1275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37833" name="Rectangle 233"/>
            <p:cNvSpPr>
              <a:spLocks noChangeArrowheads="1"/>
            </p:cNvSpPr>
            <p:nvPr/>
          </p:nvSpPr>
          <p:spPr bwMode="auto">
            <a:xfrm>
              <a:off x="2025" y="1708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537834" name="Rectangle 234"/>
            <p:cNvSpPr>
              <a:spLocks noChangeArrowheads="1"/>
            </p:cNvSpPr>
            <p:nvPr/>
          </p:nvSpPr>
          <p:spPr bwMode="auto">
            <a:xfrm>
              <a:off x="2889" y="1708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537835" name="Rectangle 235"/>
            <p:cNvSpPr>
              <a:spLocks noChangeArrowheads="1"/>
            </p:cNvSpPr>
            <p:nvPr/>
          </p:nvSpPr>
          <p:spPr bwMode="auto">
            <a:xfrm>
              <a:off x="3321" y="1708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37836" name="Rectangle 236"/>
            <p:cNvSpPr>
              <a:spLocks noChangeArrowheads="1"/>
            </p:cNvSpPr>
            <p:nvPr/>
          </p:nvSpPr>
          <p:spPr bwMode="auto">
            <a:xfrm>
              <a:off x="2025" y="2139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537837" name="Rectangle 237"/>
            <p:cNvSpPr>
              <a:spLocks noChangeArrowheads="1"/>
            </p:cNvSpPr>
            <p:nvPr/>
          </p:nvSpPr>
          <p:spPr bwMode="auto">
            <a:xfrm>
              <a:off x="2457" y="2139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537838" name="Rectangle 238"/>
            <p:cNvSpPr>
              <a:spLocks noChangeArrowheads="1"/>
            </p:cNvSpPr>
            <p:nvPr/>
          </p:nvSpPr>
          <p:spPr bwMode="auto">
            <a:xfrm>
              <a:off x="2889" y="2139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537839" name="Rectangle 239"/>
            <p:cNvSpPr>
              <a:spLocks noChangeArrowheads="1"/>
            </p:cNvSpPr>
            <p:nvPr/>
          </p:nvSpPr>
          <p:spPr bwMode="auto">
            <a:xfrm>
              <a:off x="3321" y="2139"/>
              <a:ext cx="34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kumimoji="1" 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33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AES.</a:t>
            </a:r>
            <a:endParaRPr lang="en-US" sz="32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92800" y="2514600"/>
            <a:ext cx="2667000" cy="2770188"/>
            <a:chOff x="2016" y="903"/>
            <a:chExt cx="1680" cy="17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903"/>
              <a:ext cx="1680" cy="432"/>
              <a:chOff x="2016" y="903"/>
              <a:chExt cx="1680" cy="432"/>
            </a:xfrm>
          </p:grpSpPr>
          <p:pic>
            <p:nvPicPr>
              <p:cNvPr id="45108" name="Picture 6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9" name="Picture 7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10" name="Picture 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11" name="Picture 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016" y="1344"/>
              <a:ext cx="1680" cy="432"/>
              <a:chOff x="2016" y="903"/>
              <a:chExt cx="1680" cy="432"/>
            </a:xfrm>
          </p:grpSpPr>
          <p:pic>
            <p:nvPicPr>
              <p:cNvPr id="45104" name="Picture 11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5" name="Picture 12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6" name="Picture 1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7" name="Picture 1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016" y="1775"/>
              <a:ext cx="1680" cy="432"/>
              <a:chOff x="2016" y="903"/>
              <a:chExt cx="1680" cy="432"/>
            </a:xfrm>
          </p:grpSpPr>
          <p:pic>
            <p:nvPicPr>
              <p:cNvPr id="45100" name="Picture 16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1" name="Picture 17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2" name="Picture 18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103" name="Picture 19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016" y="2216"/>
              <a:ext cx="1680" cy="432"/>
              <a:chOff x="2016" y="903"/>
              <a:chExt cx="1680" cy="432"/>
            </a:xfrm>
          </p:grpSpPr>
          <p:pic>
            <p:nvPicPr>
              <p:cNvPr id="45096" name="Picture 21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12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097" name="Picture 22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80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098" name="Picture 23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48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099" name="Picture 24" descr="3-00728_oval-y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16" y="903"/>
                <a:ext cx="38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3790" name="Rectangle 46"/>
          <p:cNvSpPr>
            <a:spLocks noChangeArrowheads="1"/>
          </p:cNvSpPr>
          <p:nvPr/>
        </p:nvSpPr>
        <p:spPr bwMode="auto">
          <a:xfrm>
            <a:off x="5954713" y="2578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</a:t>
            </a:r>
          </a:p>
        </p:txBody>
      </p:sp>
      <p:sp>
        <p:nvSpPr>
          <p:cNvPr id="543791" name="Rectangle 47"/>
          <p:cNvSpPr>
            <a:spLocks noChangeArrowheads="1"/>
          </p:cNvSpPr>
          <p:nvPr/>
        </p:nvSpPr>
        <p:spPr bwMode="auto">
          <a:xfrm>
            <a:off x="6640513" y="2578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</a:t>
            </a:r>
          </a:p>
        </p:txBody>
      </p:sp>
      <p:sp>
        <p:nvSpPr>
          <p:cNvPr id="543792" name="Rectangle 48"/>
          <p:cNvSpPr>
            <a:spLocks noChangeArrowheads="1"/>
          </p:cNvSpPr>
          <p:nvPr/>
        </p:nvSpPr>
        <p:spPr bwMode="auto">
          <a:xfrm>
            <a:off x="7326313" y="2578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02</a:t>
            </a:r>
          </a:p>
        </p:txBody>
      </p:sp>
      <p:sp>
        <p:nvSpPr>
          <p:cNvPr id="543793" name="Rectangle 49"/>
          <p:cNvSpPr>
            <a:spLocks noChangeArrowheads="1"/>
          </p:cNvSpPr>
          <p:nvPr/>
        </p:nvSpPr>
        <p:spPr bwMode="auto">
          <a:xfrm>
            <a:off x="8012113" y="25781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03</a:t>
            </a: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54713" y="3262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543795" name="Rectangle 51"/>
          <p:cNvSpPr>
            <a:spLocks noChangeArrowheads="1"/>
          </p:cNvSpPr>
          <p:nvPr/>
        </p:nvSpPr>
        <p:spPr bwMode="auto">
          <a:xfrm>
            <a:off x="6640513" y="3262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</a:t>
            </a:r>
          </a:p>
        </p:txBody>
      </p:sp>
      <p:sp>
        <p:nvSpPr>
          <p:cNvPr id="543796" name="Rectangle 52"/>
          <p:cNvSpPr>
            <a:spLocks noChangeArrowheads="1"/>
          </p:cNvSpPr>
          <p:nvPr/>
        </p:nvSpPr>
        <p:spPr bwMode="auto">
          <a:xfrm>
            <a:off x="7326313" y="3262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</a:t>
            </a:r>
          </a:p>
        </p:txBody>
      </p:sp>
      <p:sp>
        <p:nvSpPr>
          <p:cNvPr id="543797" name="Rectangle 53"/>
          <p:cNvSpPr>
            <a:spLocks noChangeArrowheads="1"/>
          </p:cNvSpPr>
          <p:nvPr/>
        </p:nvSpPr>
        <p:spPr bwMode="auto">
          <a:xfrm>
            <a:off x="8012113" y="32623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13</a:t>
            </a:r>
          </a:p>
        </p:txBody>
      </p:sp>
      <p:sp>
        <p:nvSpPr>
          <p:cNvPr id="543798" name="Rectangle 54"/>
          <p:cNvSpPr>
            <a:spLocks noChangeArrowheads="1"/>
          </p:cNvSpPr>
          <p:nvPr/>
        </p:nvSpPr>
        <p:spPr bwMode="auto">
          <a:xfrm>
            <a:off x="5954713" y="3949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20</a:t>
            </a:r>
          </a:p>
        </p:txBody>
      </p:sp>
      <p:sp>
        <p:nvSpPr>
          <p:cNvPr id="543799" name="Rectangle 55"/>
          <p:cNvSpPr>
            <a:spLocks noChangeArrowheads="1"/>
          </p:cNvSpPr>
          <p:nvPr/>
        </p:nvSpPr>
        <p:spPr bwMode="auto">
          <a:xfrm>
            <a:off x="7326313" y="3949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22</a:t>
            </a:r>
          </a:p>
        </p:txBody>
      </p:sp>
      <p:sp>
        <p:nvSpPr>
          <p:cNvPr id="543800" name="Rectangle 56"/>
          <p:cNvSpPr>
            <a:spLocks noChangeArrowheads="1"/>
          </p:cNvSpPr>
          <p:nvPr/>
        </p:nvSpPr>
        <p:spPr bwMode="auto">
          <a:xfrm>
            <a:off x="8012113" y="3949700"/>
            <a:ext cx="547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23</a:t>
            </a:r>
          </a:p>
        </p:txBody>
      </p:sp>
      <p:sp>
        <p:nvSpPr>
          <p:cNvPr id="543801" name="Rectangle 57"/>
          <p:cNvSpPr>
            <a:spLocks noChangeArrowheads="1"/>
          </p:cNvSpPr>
          <p:nvPr/>
        </p:nvSpPr>
        <p:spPr bwMode="auto">
          <a:xfrm>
            <a:off x="5954713" y="4633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30</a:t>
            </a:r>
          </a:p>
        </p:txBody>
      </p:sp>
      <p:sp>
        <p:nvSpPr>
          <p:cNvPr id="543802" name="Rectangle 58"/>
          <p:cNvSpPr>
            <a:spLocks noChangeArrowheads="1"/>
          </p:cNvSpPr>
          <p:nvPr/>
        </p:nvSpPr>
        <p:spPr bwMode="auto">
          <a:xfrm>
            <a:off x="6640513" y="4633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31</a:t>
            </a:r>
          </a:p>
        </p:txBody>
      </p:sp>
      <p:sp>
        <p:nvSpPr>
          <p:cNvPr id="543803" name="Rectangle 59"/>
          <p:cNvSpPr>
            <a:spLocks noChangeArrowheads="1"/>
          </p:cNvSpPr>
          <p:nvPr/>
        </p:nvSpPr>
        <p:spPr bwMode="auto">
          <a:xfrm>
            <a:off x="7326313" y="4633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32</a:t>
            </a:r>
          </a:p>
        </p:txBody>
      </p:sp>
      <p:sp>
        <p:nvSpPr>
          <p:cNvPr id="543804" name="Rectangle 60"/>
          <p:cNvSpPr>
            <a:spLocks noChangeArrowheads="1"/>
          </p:cNvSpPr>
          <p:nvPr/>
        </p:nvSpPr>
        <p:spPr bwMode="auto">
          <a:xfrm>
            <a:off x="8012113" y="4633913"/>
            <a:ext cx="5476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S'</a:t>
            </a:r>
            <a:r>
              <a:rPr kumimoji="1" lang="en-US" sz="24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33</a:t>
            </a:r>
          </a:p>
        </p:txBody>
      </p:sp>
      <p:pic>
        <p:nvPicPr>
          <p:cNvPr id="45074" name="Picture 77" descr="Picture3"/>
          <p:cNvPicPr>
            <a:picLocks noChangeAspect="1" noChangeArrowheads="1"/>
          </p:cNvPicPr>
          <p:nvPr/>
        </p:nvPicPr>
        <p:blipFill>
          <a:blip r:embed="rId3" cstate="print"/>
          <a:srcRect b="50287"/>
          <a:stretch>
            <a:fillRect/>
          </a:stretch>
        </p:blipFill>
        <p:spPr bwMode="auto">
          <a:xfrm>
            <a:off x="1016000" y="2460625"/>
            <a:ext cx="267017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22" name="Rectangle 78"/>
          <p:cNvSpPr>
            <a:spLocks noChangeArrowheads="1"/>
          </p:cNvSpPr>
          <p:nvPr/>
        </p:nvSpPr>
        <p:spPr bwMode="auto">
          <a:xfrm>
            <a:off x="939800" y="2362200"/>
            <a:ext cx="2819400" cy="2971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823" name="Rectangle 79"/>
          <p:cNvSpPr>
            <a:spLocks noChangeArrowheads="1"/>
          </p:cNvSpPr>
          <p:nvPr/>
        </p:nvSpPr>
        <p:spPr bwMode="auto">
          <a:xfrm>
            <a:off x="5816600" y="2362200"/>
            <a:ext cx="2819400" cy="2971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824" name="Rectangle 80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686800" cy="533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2800" dirty="0" smtClean="0"/>
              <a:t>4.Phép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mic Sans MS" pitchFamily="66" charset="0"/>
              </a:rPr>
              <a:t>SubBytes</a:t>
            </a:r>
            <a:endParaRPr lang="en-US" sz="2800" dirty="0" smtClean="0">
              <a:latin typeface="Comic Sans MS" pitchFamily="66" charset="0"/>
            </a:endParaRPr>
          </a:p>
        </p:txBody>
      </p:sp>
      <p:cxnSp>
        <p:nvCxnSpPr>
          <p:cNvPr id="543825" name="AutoShape 81"/>
          <p:cNvCxnSpPr>
            <a:cxnSpLocks noChangeShapeType="1"/>
            <a:stCxn id="543831" idx="0"/>
            <a:endCxn id="543833" idx="1"/>
          </p:cNvCxnSpPr>
          <p:nvPr/>
        </p:nvCxnSpPr>
        <p:spPr bwMode="auto">
          <a:xfrm rot="-5400000">
            <a:off x="2940844" y="2691606"/>
            <a:ext cx="107950" cy="1976438"/>
          </a:xfrm>
          <a:prstGeom prst="curvedConnector2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</p:cxnSp>
      <p:pic>
        <p:nvPicPr>
          <p:cNvPr id="543826" name="Picture 82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1150" y="3733800"/>
            <a:ext cx="88265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3835400" y="4591050"/>
            <a:ext cx="1981200" cy="350838"/>
            <a:chOff x="240" y="2538"/>
            <a:chExt cx="3925" cy="412"/>
          </a:xfrm>
        </p:grpSpPr>
        <p:pic>
          <p:nvPicPr>
            <p:cNvPr id="45090" name="Picture 8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0" y="2566"/>
              <a:ext cx="3925" cy="3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</p:spPr>
        </p:pic>
        <p:sp>
          <p:nvSpPr>
            <p:cNvPr id="543829" name="Rectangle 85"/>
            <p:cNvSpPr>
              <a:spLocks noChangeArrowheads="1"/>
            </p:cNvSpPr>
            <p:nvPr/>
          </p:nvSpPr>
          <p:spPr bwMode="auto">
            <a:xfrm>
              <a:off x="385" y="2538"/>
              <a:ext cx="2724" cy="4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b="1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SubBytes</a:t>
              </a:r>
            </a:p>
          </p:txBody>
        </p:sp>
      </p:grpSp>
      <p:sp>
        <p:nvSpPr>
          <p:cNvPr id="543831" name="Rectangle 87"/>
          <p:cNvSpPr>
            <a:spLocks noChangeArrowheads="1"/>
          </p:cNvSpPr>
          <p:nvPr/>
        </p:nvSpPr>
        <p:spPr bwMode="auto">
          <a:xfrm>
            <a:off x="1549400" y="3733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sz="28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ij</a:t>
            </a:r>
          </a:p>
        </p:txBody>
      </p:sp>
      <p:pic>
        <p:nvPicPr>
          <p:cNvPr id="45082" name="Picture 88" descr="P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2971800"/>
            <a:ext cx="1292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33" name="Rectangle 89"/>
          <p:cNvSpPr>
            <a:spLocks noChangeArrowheads="1"/>
          </p:cNvSpPr>
          <p:nvPr/>
        </p:nvSpPr>
        <p:spPr bwMode="auto">
          <a:xfrm>
            <a:off x="3983038" y="294005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S-Box</a:t>
            </a:r>
            <a:endParaRPr kumimoji="1" lang="en-US" sz="28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43834" name="Picture 90" descr="P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2400" y="3740150"/>
            <a:ext cx="8778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35" name="Rectangle 91"/>
          <p:cNvSpPr>
            <a:spLocks noChangeArrowheads="1"/>
          </p:cNvSpPr>
          <p:nvPr/>
        </p:nvSpPr>
        <p:spPr bwMode="auto">
          <a:xfrm>
            <a:off x="6426200" y="3733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kumimoji="1"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S’</a:t>
            </a:r>
            <a:r>
              <a:rPr kumimoji="1" lang="en-US" sz="28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ij</a:t>
            </a:r>
          </a:p>
        </p:txBody>
      </p:sp>
      <p:cxnSp>
        <p:nvCxnSpPr>
          <p:cNvPr id="543836" name="AutoShape 92"/>
          <p:cNvCxnSpPr>
            <a:cxnSpLocks noChangeShapeType="1"/>
            <a:stCxn id="543833" idx="3"/>
            <a:endCxn id="543835" idx="0"/>
          </p:cNvCxnSpPr>
          <p:nvPr/>
        </p:nvCxnSpPr>
        <p:spPr bwMode="auto">
          <a:xfrm>
            <a:off x="5354638" y="3625850"/>
            <a:ext cx="1528762" cy="107950"/>
          </a:xfrm>
          <a:prstGeom prst="curvedConnector2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</p:cxnSp>
      <p:sp>
        <p:nvSpPr>
          <p:cNvPr id="543837" name="AutoShape 93"/>
          <p:cNvSpPr>
            <a:spLocks noChangeArrowheads="1"/>
          </p:cNvSpPr>
          <p:nvPr/>
        </p:nvSpPr>
        <p:spPr bwMode="auto">
          <a:xfrm>
            <a:off x="5278438" y="4419600"/>
            <a:ext cx="533400" cy="685800"/>
          </a:xfrm>
          <a:prstGeom prst="rightArrow">
            <a:avLst>
              <a:gd name="adj1" fmla="val 46667"/>
              <a:gd name="adj2" fmla="val 45370"/>
            </a:avLst>
          </a:prstGeom>
          <a:gradFill rotWithShape="0">
            <a:gsLst>
              <a:gs pos="0">
                <a:srgbClr val="FFFFFF">
                  <a:gamma/>
                  <a:tint val="0"/>
                  <a:invGamma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 .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22" grpId="0" animBg="1"/>
      <p:bldP spid="543823" grpId="0" animBg="1"/>
      <p:bldP spid="5438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539" name="Group 2619"/>
          <p:cNvGraphicFramePr>
            <a:graphicFrameLocks noGrp="1"/>
          </p:cNvGraphicFramePr>
          <p:nvPr>
            <p:ph idx="4294967295"/>
          </p:nvPr>
        </p:nvGraphicFramePr>
        <p:xfrm>
          <a:off x="381000" y="152400"/>
          <a:ext cx="8380413" cy="6583680"/>
        </p:xfrm>
        <a:graphic>
          <a:graphicData uri="http://schemas.openxmlformats.org/drawingml/2006/table">
            <a:tbl>
              <a:tblPr/>
              <a:tblGrid>
                <a:gridCol w="465138"/>
                <a:gridCol w="466725"/>
                <a:gridCol w="465137"/>
                <a:gridCol w="465138"/>
                <a:gridCol w="465137"/>
                <a:gridCol w="466725"/>
                <a:gridCol w="465138"/>
                <a:gridCol w="465137"/>
                <a:gridCol w="466725"/>
                <a:gridCol w="465138"/>
                <a:gridCol w="465137"/>
                <a:gridCol w="465138"/>
                <a:gridCol w="466725"/>
                <a:gridCol w="465137"/>
                <a:gridCol w="465138"/>
                <a:gridCol w="465137"/>
                <a:gridCol w="466725"/>
                <a:gridCol w="465138"/>
              </a:tblGrid>
              <a:tr h="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Sbox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rowSpan="16"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5791200" y="2514600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927100" y="2438400"/>
            <a:ext cx="2819400" cy="2895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5500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381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800" dirty="0" smtClean="0"/>
              <a:t>5.Phép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mic Sans MS" pitchFamily="66" charset="0"/>
              </a:rPr>
              <a:t>ShiftRows</a:t>
            </a:r>
            <a:endParaRPr lang="en-US" sz="2800" dirty="0" smtClean="0">
              <a:latin typeface="Comic Sans MS" pitchFamily="66" charset="0"/>
            </a:endParaRPr>
          </a:p>
        </p:txBody>
      </p:sp>
      <p:pic>
        <p:nvPicPr>
          <p:cNvPr id="49157" name="Picture 5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100" y="25908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5900" y="25908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7500" y="25908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1700" y="25908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7" name="Picture 9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100" y="32766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8" name="Picture 10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5900" y="32766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9" name="Picture 11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7500" y="32766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0" name="Picture 12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1700" y="32766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1" name="Picture 13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100" y="39624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2" name="Picture 14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5900" y="39624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3" name="Picture 15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7500" y="39624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4" name="Picture 16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1700" y="39624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5" name="Picture 17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100" y="46482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6" name="Picture 18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5900" y="46482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7" name="Picture 19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7500" y="46482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88" name="Picture 20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1700" y="4648200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3" name="Picture 38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25431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4" name="Picture 39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100" y="25431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Picture 40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25431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6" name="Picture 41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4900" y="25431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7" name="Picture 42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32289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8" name="Picture 43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100" y="32289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9" name="Picture 44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2289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0" name="Picture 45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4900" y="32289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1" name="Picture 46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39147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2" name="Picture 47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100" y="39147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3" name="Picture 48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9147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4" name="Picture 49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4900" y="39147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5" name="Picture 50" descr="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46005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6" name="Picture 51" descr="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100" y="46005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7" name="Picture 52" descr="P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46005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88" name="Picture 53" descr="P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4900" y="4600575"/>
            <a:ext cx="60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746500" y="3676650"/>
            <a:ext cx="2138363" cy="350838"/>
            <a:chOff x="240" y="2538"/>
            <a:chExt cx="3925" cy="412"/>
          </a:xfrm>
        </p:grpSpPr>
        <p:pic>
          <p:nvPicPr>
            <p:cNvPr id="49193" name="Picture 7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" y="2566"/>
              <a:ext cx="3925" cy="3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</p:spPr>
        </p:pic>
        <p:sp>
          <p:nvSpPr>
            <p:cNvPr id="544840" name="Rectangle 72"/>
            <p:cNvSpPr>
              <a:spLocks noChangeArrowheads="1"/>
            </p:cNvSpPr>
            <p:nvPr/>
          </p:nvSpPr>
          <p:spPr bwMode="auto">
            <a:xfrm>
              <a:off x="386" y="2538"/>
              <a:ext cx="2722" cy="4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b="1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ShiftRows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544841" name="AutoShape 73"/>
          <p:cNvSpPr>
            <a:spLocks noChangeArrowheads="1"/>
          </p:cNvSpPr>
          <p:nvPr/>
        </p:nvSpPr>
        <p:spPr bwMode="auto">
          <a:xfrm>
            <a:off x="5270500" y="3505200"/>
            <a:ext cx="533400" cy="685800"/>
          </a:xfrm>
          <a:prstGeom prst="rightArrow">
            <a:avLst>
              <a:gd name="adj1" fmla="val 46667"/>
              <a:gd name="adj2" fmla="val 45370"/>
            </a:avLst>
          </a:prstGeom>
          <a:gradFill rotWithShape="0">
            <a:gsLst>
              <a:gs pos="0">
                <a:srgbClr val="FFFFFF">
                  <a:gamma/>
                  <a:tint val="0"/>
                  <a:invGamma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AES.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5 0 " pathEditMode="relative" ptsTypes="AA">
                                      <p:cBhvr>
                                        <p:cTn id="6" dur="1000" fill="hold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5 0 " pathEditMode="relative" ptsTypes="AA">
                                      <p:cBhvr>
                                        <p:cTn id="8" dur="10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15" dur="1000" fill="hold"/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17" dur="10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9" dur="10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21" dur="10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5 0 " pathEditMode="relative" ptsTypes="AA">
                                      <p:cBhvr>
                                        <p:cTn id="24" dur="1000" fill="hold"/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26" dur="1000" fill="hold"/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28" dur="1000" fill="hold"/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30" dur="1000" fill="hold"/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1454</Words>
  <Application>Microsoft Office PowerPoint</Application>
  <PresentationFormat>On-screen Show (4:3)</PresentationFormat>
  <Paragraphs>552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TRƯỜNG ĐẠI HỌC BÁCH KHOA HÀ NỘI</vt:lpstr>
      <vt:lpstr>Slide 2</vt:lpstr>
      <vt:lpstr>1.Lí do chọn đề tài</vt:lpstr>
      <vt:lpstr>Slide 4</vt:lpstr>
      <vt:lpstr>Slide 5</vt:lpstr>
      <vt:lpstr>2.Biểu diễn khối dữ liệu.</vt:lpstr>
      <vt:lpstr>4.Phép biến đổi SubBytes</vt:lpstr>
      <vt:lpstr>Slide 8</vt:lpstr>
      <vt:lpstr>5.Phép biến đổi ShiftRows</vt:lpstr>
      <vt:lpstr>6.Phép biến đổi MixColumns</vt:lpstr>
      <vt:lpstr>Slide 11</vt:lpstr>
      <vt:lpstr>3.Thực Hiện Mã Hóa</vt:lpstr>
      <vt:lpstr>Slide 13</vt:lpstr>
      <vt:lpstr>Slide 14</vt:lpstr>
      <vt:lpstr>3. Thuật toán RSA.</vt:lpstr>
      <vt:lpstr>Ví dụ mã hóa RSA.</vt:lpstr>
      <vt:lpstr>Nội dung thiết kế phần giao tiếp</vt:lpstr>
      <vt:lpstr>1.Giới Thiệu Socket:</vt:lpstr>
      <vt:lpstr>2.Liên lạc thông qua Socket.</vt:lpstr>
      <vt:lpstr>3. Thiết lập một Server </vt:lpstr>
      <vt:lpstr>4.Để thiết lập một Client </vt:lpstr>
      <vt:lpstr>Giao tiếp Client/Server</vt:lpstr>
      <vt:lpstr>Kết Quả Thực Hiện</vt:lpstr>
      <vt:lpstr>9.Form khởi tạo Server: </vt:lpstr>
      <vt:lpstr>10. Form quản lý tài khoản của client:</vt:lpstr>
      <vt:lpstr>11. Form đăng nhập phía client:</vt:lpstr>
      <vt:lpstr>12.Form chat room</vt:lpstr>
      <vt:lpstr>13.Form chat riêng</vt:lpstr>
      <vt:lpstr>14.Form mã hóa (giải mã) file: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HÀ NỘI</dc:title>
  <dc:creator>admin</dc:creator>
  <cp:lastModifiedBy>admin</cp:lastModifiedBy>
  <cp:revision>342</cp:revision>
  <dcterms:created xsi:type="dcterms:W3CDTF">2006-08-16T00:00:00Z</dcterms:created>
  <dcterms:modified xsi:type="dcterms:W3CDTF">2014-06-16T09:08:15Z</dcterms:modified>
</cp:coreProperties>
</file>