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4" r:id="rId3"/>
    <p:sldId id="27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77" autoAdjust="0"/>
  </p:normalViewPr>
  <p:slideViewPr>
    <p:cSldViewPr>
      <p:cViewPr varScale="1">
        <p:scale>
          <a:sx n="31" d="100"/>
          <a:sy n="31" d="100"/>
        </p:scale>
        <p:origin x="-159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C50BE8-8DED-4E48-8CA0-91E9AC15048B}" type="datetimeFigureOut">
              <a:rPr lang="en-US" smtClean="0"/>
              <a:pPr/>
              <a:t>11/4/2021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E89D3E-487D-46A8-8404-54CA911542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https://cryptoviet.com/proof-of-stake-la-gi</a:t>
            </a:r>
            <a:endParaRPr lang="en-US"/>
          </a:p>
        </p:txBody>
      </p:sp>
      <p:sp>
        <p:nvSpPr>
          <p:cNvPr id="4" name="Slide Number Placeholder 3"/>
          <p:cNvSpPr>
            <a:spLocks noGrp="1"/>
          </p:cNvSpPr>
          <p:nvPr>
            <p:ph type="sldNum" sz="quarter" idx="10"/>
          </p:nvPr>
        </p:nvSpPr>
        <p:spPr/>
        <p:txBody>
          <a:bodyPr/>
          <a:lstStyle/>
          <a:p>
            <a:fld id="{69E89D3E-487D-46A8-8404-54CA9115421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48h </a:t>
            </a:r>
            <a:r>
              <a:rPr lang="en-US" dirty="0" err="1" smtClean="0"/>
              <a:t>unconfirm</a:t>
            </a:r>
            <a:r>
              <a:rPr lang="en-US" dirty="0" smtClean="0"/>
              <a:t> transaction</a:t>
            </a:r>
            <a:r>
              <a:rPr lang="en-US" baseline="0" dirty="0" smtClean="0"/>
              <a:t> remove from </a:t>
            </a:r>
            <a:r>
              <a:rPr lang="en-US" baseline="0" dirty="0" err="1" smtClean="0"/>
              <a:t>mempool</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wait long enough (usually around 48 hours) your transaction will drop from all of the </a:t>
            </a:r>
            <a:r>
              <a:rPr lang="en-US" dirty="0" err="1" smtClean="0"/>
              <a:t>Bitcoin</a:t>
            </a:r>
            <a:r>
              <a:rPr lang="en-US" dirty="0" smtClean="0"/>
              <a:t> </a:t>
            </a:r>
            <a:r>
              <a:rPr lang="en-US" dirty="0" err="1" smtClean="0"/>
              <a:t>mempools</a:t>
            </a:r>
            <a:r>
              <a:rPr lang="en-US" dirty="0" smtClean="0"/>
              <a:t> and the funds will be returned to your wallet.</a:t>
            </a:r>
            <a:endParaRPr lang="en-US" dirty="0"/>
          </a:p>
        </p:txBody>
      </p:sp>
      <p:sp>
        <p:nvSpPr>
          <p:cNvPr id="4" name="Slide Number Placeholder 3"/>
          <p:cNvSpPr>
            <a:spLocks noGrp="1"/>
          </p:cNvSpPr>
          <p:nvPr>
            <p:ph type="sldNum" sz="quarter" idx="10"/>
          </p:nvPr>
        </p:nvSpPr>
        <p:spPr/>
        <p:txBody>
          <a:bodyPr/>
          <a:lstStyle/>
          <a:p>
            <a:fld id="{69E89D3E-487D-46A8-8404-54CA91154211}"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ryptoviet.com/bitcoin-la-gi"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blockchain.com/charts/transactions-per-secon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blockchain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a </a:t>
            </a:r>
            <a:r>
              <a:rPr lang="en-US" dirty="0" err="1" smtClean="0"/>
              <a:t>Bitcoin</a:t>
            </a:r>
            <a:r>
              <a:rPr lang="en-US" dirty="0" smtClean="0"/>
              <a:t> transaction is transmitted to the network, it first gets verified by all of the </a:t>
            </a:r>
            <a:r>
              <a:rPr lang="en-US" dirty="0" err="1" smtClean="0"/>
              <a:t>Bitcoin</a:t>
            </a:r>
            <a:r>
              <a:rPr lang="en-US" dirty="0" smtClean="0"/>
              <a:t> nodes </a:t>
            </a:r>
            <a:r>
              <a:rPr lang="en-US" dirty="0" smtClean="0"/>
              <a:t>available</a:t>
            </a:r>
          </a:p>
          <a:p>
            <a:r>
              <a:rPr lang="en-US" dirty="0" smtClean="0"/>
              <a:t>After it successfully passes verification by a node, it sits inside that node’s “Unconfirmed Transactions” area called the “</a:t>
            </a:r>
            <a:r>
              <a:rPr lang="en-US" dirty="0" err="1" smtClean="0"/>
              <a:t>Mempool</a:t>
            </a:r>
            <a:r>
              <a:rPr lang="en-US" dirty="0" smtClean="0"/>
              <a:t>” (short for Memory Pool). The transaction patiently waits until a miner picks it up and includes it in the next block. The </a:t>
            </a:r>
            <a:r>
              <a:rPr lang="en-US" dirty="0" err="1" smtClean="0"/>
              <a:t>Mempool</a:t>
            </a:r>
            <a:r>
              <a:rPr lang="en-US" dirty="0" smtClean="0"/>
              <a:t> is basically the node’s holding area for all the pending transactions.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Once the </a:t>
            </a:r>
            <a:r>
              <a:rPr lang="en-US" dirty="0" err="1" smtClean="0"/>
              <a:t>Mempool</a:t>
            </a:r>
            <a:r>
              <a:rPr lang="en-US" dirty="0" smtClean="0"/>
              <a:t> reaches full capacity, the nodes start prioritizing transactions by setting up a minimal transaction fee threshold. Transactions with a fee-rate lower than the threshold are immediately removed from the </a:t>
            </a:r>
            <a:r>
              <a:rPr lang="en-US" dirty="0" err="1" smtClean="0"/>
              <a:t>Mempool</a:t>
            </a:r>
            <a:r>
              <a:rPr lang="en-US" dirty="0" smtClean="0"/>
              <a:t> and only new transactions with a large enough fee are allowed access to the </a:t>
            </a:r>
            <a:r>
              <a:rPr lang="en-US" dirty="0" err="1" smtClean="0"/>
              <a:t>Mempool</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81000" y="1905000"/>
            <a:ext cx="8458200" cy="45243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04800" y="1752600"/>
            <a:ext cx="8839200" cy="4533900"/>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0" y="1447800"/>
            <a:ext cx="9163050" cy="4705350"/>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228600" y="1676400"/>
            <a:ext cx="8915400" cy="4505325"/>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685800" y="304800"/>
            <a:ext cx="7315200" cy="2209800"/>
          </a:xfrm>
          <a:prstGeom prst="rect">
            <a:avLst/>
          </a:prstGeom>
          <a:noFill/>
          <a:ln w="9525">
            <a:noFill/>
            <a:miter lim="800000"/>
            <a:headEnd/>
            <a:tailEnd/>
          </a:ln>
        </p:spPr>
      </p:pic>
      <p:sp>
        <p:nvSpPr>
          <p:cNvPr id="5" name="TextBox 4"/>
          <p:cNvSpPr txBox="1"/>
          <p:nvPr/>
        </p:nvSpPr>
        <p:spPr>
          <a:xfrm>
            <a:off x="685800" y="2590800"/>
            <a:ext cx="7924800" cy="3970318"/>
          </a:xfrm>
          <a:prstGeom prst="rect">
            <a:avLst/>
          </a:prstGeom>
          <a:noFill/>
        </p:spPr>
        <p:txBody>
          <a:bodyPr wrap="square" rtlCol="0">
            <a:spAutoFit/>
          </a:bodyPr>
          <a:lstStyle/>
          <a:p>
            <a:r>
              <a:rPr lang="vi-VN" dirty="0" smtClean="0"/>
              <a:t>Với công thức trên, TPS tối đa của bất kỳ nào đều có thể được tính toán một cách chính xác.</a:t>
            </a:r>
          </a:p>
          <a:p>
            <a:r>
              <a:rPr lang="vi-VN" dirty="0" smtClean="0"/>
              <a:t>Chẳng hạn, thời gian tạo khối </a:t>
            </a:r>
            <a:r>
              <a:rPr lang="vi-VN" dirty="0" smtClean="0">
                <a:hlinkClick r:id="rId3"/>
              </a:rPr>
              <a:t>Bitcoin</a:t>
            </a:r>
            <a:r>
              <a:rPr lang="vi-VN" dirty="0" smtClean="0"/>
              <a:t> hiện tại là 10 phút; tức là cứ sau 10 phút, một khối mới được khai thác. Trong 10 phút (600 giây), và khối Bitcoin hiện tại có kích thước tối đa là 1MB. Vậy trung bình Bitcoin có thể có khoảng 2.759,12 giao dịch dựa trên các giả định trước đó.</a:t>
            </a:r>
          </a:p>
          <a:p>
            <a:r>
              <a:rPr lang="vi-VN" dirty="0" smtClean="0"/>
              <a:t>Nói cách khác, chuỗi khối Bitcoin hiện chỉ có thể đảm bảo (2759.12 / 600) = 4,6 giao dịch mỗi giây.</a:t>
            </a:r>
          </a:p>
          <a:p>
            <a:r>
              <a:rPr lang="vi-VN" dirty="0" smtClean="0"/>
              <a:t>Tuy nhiên theo lý thuyết thì TPS của Bitcoin rơi vào khoảng 7 TPS, sở dĩ có sự chênh lệch này là vì nó phụ thuộc vào số lượng giao dịch trong 1 khối. Bạn có thể cập nhật TPS của Bitcoin chính xác nhất trong thời điểm hiện tại, cũng như quá khứ tại </a:t>
            </a:r>
            <a:r>
              <a:rPr lang="vi-VN" dirty="0" smtClean="0">
                <a:hlinkClick r:id="rId4"/>
              </a:rPr>
              <a:t>https://www.blockchain.com/charts/transactions-per-second</a:t>
            </a:r>
            <a:endParaRPr lang="vi-VN" dirty="0" smtClean="0"/>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0" y="1981200"/>
            <a:ext cx="8953500" cy="4314825"/>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206</Words>
  <Application>Microsoft Office PowerPoint</Application>
  <PresentationFormat>On-screen Show (4:3)</PresentationFormat>
  <Paragraphs>14</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blockchain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SUNSET</dc:creator>
  <cp:lastModifiedBy>SUNSET</cp:lastModifiedBy>
  <cp:revision>18</cp:revision>
  <dcterms:created xsi:type="dcterms:W3CDTF">2006-08-16T00:00:00Z</dcterms:created>
  <dcterms:modified xsi:type="dcterms:W3CDTF">2021-11-04T07:13:32Z</dcterms:modified>
</cp:coreProperties>
</file>