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49A35-1ED1-4499-893B-C5C46F0012CD}" type="datetimeFigureOut">
              <a:rPr lang="en-US" smtClean="0"/>
              <a:t>8/23/2021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DCF2D-2591-4586-9F78-40C071247F2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https://thigiacmaytinh.com/lam-min-anh-smoothing/</a:t>
            </a:r>
            <a:endParaRPr lang="en-US"/>
          </a:p>
        </p:txBody>
      </p:sp>
      <p:sp>
        <p:nvSpPr>
          <p:cNvPr id="4" name="Slide Number Placeholder 3"/>
          <p:cNvSpPr>
            <a:spLocks noGrp="1"/>
          </p:cNvSpPr>
          <p:nvPr>
            <p:ph type="sldNum" sz="quarter" idx="10"/>
          </p:nvPr>
        </p:nvSpPr>
        <p:spPr/>
        <p:txBody>
          <a:bodyPr/>
          <a:lstStyle/>
          <a:p>
            <a:fld id="{BFFDCF2D-2591-4586-9F78-40C071247F2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E8D0C-F5DB-499C-BAE3-908A0FC6A55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E8D0C-F5DB-499C-BAE3-908A0FC6A55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E8D0C-F5DB-499C-BAE3-908A0FC6A55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E8D0C-F5DB-499C-BAE3-908A0FC6A55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E8D0C-F5DB-499C-BAE3-908A0FC6A55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4E8D0C-F5DB-499C-BAE3-908A0FC6A55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4E8D0C-F5DB-499C-BAE3-908A0FC6A559}" type="datetimeFigureOut">
              <a:rPr lang="en-US" smtClean="0"/>
              <a:pPr/>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4E8D0C-F5DB-499C-BAE3-908A0FC6A559}"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E8D0C-F5DB-499C-BAE3-908A0FC6A559}" type="datetimeFigureOut">
              <a:rPr lang="en-US" smtClean="0"/>
              <a:pPr/>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E8D0C-F5DB-499C-BAE3-908A0FC6A55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E8D0C-F5DB-499C-BAE3-908A0FC6A55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3A3E8-DE9B-425D-8907-5C228D776AF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E8D0C-F5DB-499C-BAE3-908A0FC6A559}" type="datetimeFigureOut">
              <a:rPr lang="en-US" smtClean="0"/>
              <a:pPr/>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3A3E8-DE9B-425D-8907-5C228D776A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opencv.org/4.5.2/d4/d86/group__imgproc__filte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OPEN CV</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b="1" dirty="0" smtClean="0"/>
              <a:t>2. Smoothing </a:t>
            </a:r>
            <a:r>
              <a:rPr lang="en-US" b="1" dirty="0"/>
              <a:t>Images</a:t>
            </a:r>
            <a:endParaRPr lang="en-US" dirty="0"/>
          </a:p>
        </p:txBody>
      </p:sp>
      <p:sp>
        <p:nvSpPr>
          <p:cNvPr id="3" name="Content Placeholder 2"/>
          <p:cNvSpPr>
            <a:spLocks noGrp="1"/>
          </p:cNvSpPr>
          <p:nvPr>
            <p:ph idx="1"/>
          </p:nvPr>
        </p:nvSpPr>
        <p:spPr/>
        <p:txBody>
          <a:bodyPr/>
          <a:lstStyle/>
          <a:p>
            <a:r>
              <a:rPr lang="en-US" b="1" dirty="0">
                <a:hlinkClick r:id="rId2" tooltip="Blurs an image using the normalized box filter. "/>
              </a:rPr>
              <a:t>blur()</a:t>
            </a:r>
            <a:endParaRPr lang="en-US" dirty="0"/>
          </a:p>
          <a:p>
            <a:r>
              <a:rPr lang="en-US" b="1" dirty="0" err="1">
                <a:hlinkClick r:id="rId2" tooltip="Blurs an image using a Gaussian filter. "/>
              </a:rPr>
              <a:t>GaussianBlur</a:t>
            </a:r>
            <a:r>
              <a:rPr lang="en-US" b="1" dirty="0">
                <a:hlinkClick r:id="rId2" tooltip="Blurs an image using a Gaussian filter. "/>
              </a:rPr>
              <a:t>()</a:t>
            </a:r>
            <a:endParaRPr lang="en-US" dirty="0"/>
          </a:p>
          <a:p>
            <a:r>
              <a:rPr lang="en-US" b="1" dirty="0" err="1">
                <a:hlinkClick r:id="rId2" tooltip="Blurs an image using the median filter. "/>
              </a:rPr>
              <a:t>medianBlur</a:t>
            </a:r>
            <a:r>
              <a:rPr lang="en-US" b="1" dirty="0">
                <a:hlinkClick r:id="rId2" tooltip="Blurs an image using the median filter. "/>
              </a:rPr>
              <a:t>()</a:t>
            </a:r>
            <a:endParaRPr lang="en-US" dirty="0"/>
          </a:p>
          <a:p>
            <a:r>
              <a:rPr lang="en-US" b="1" dirty="0" err="1">
                <a:hlinkClick r:id="rId2" tooltip="Applies the bilateral filter to an image. "/>
              </a:rPr>
              <a:t>bilateralFilter</a:t>
            </a:r>
            <a:r>
              <a:rPr lang="en-US" b="1" dirty="0">
                <a:hlinkClick r:id="rId2" tooltip="Applies the bilateral filter to an image. "/>
              </a:rPr>
              <a:t>()</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vi-VN" sz="2800" dirty="0"/>
              <a:t>Lọc ảnh (làm mịn ảnh, làm mượt ảnh) là một bước rất quan trọng trong xử lý ảnh. Lọc ảnh thực tế có rất nhiều tác dụng như loại bỏ nhiễu, </a:t>
            </a:r>
            <a:r>
              <a:rPr lang="en-US" sz="2800" dirty="0" err="1" smtClean="0"/>
              <a:t>làm</a:t>
            </a:r>
            <a:r>
              <a:rPr lang="en-US" sz="2800" dirty="0" smtClean="0"/>
              <a:t> </a:t>
            </a:r>
            <a:r>
              <a:rPr lang="en-US" sz="2800" dirty="0" err="1" smtClean="0"/>
              <a:t>mượt</a:t>
            </a:r>
            <a:r>
              <a:rPr lang="en-US" sz="2800" dirty="0" smtClean="0"/>
              <a:t> </a:t>
            </a:r>
            <a:r>
              <a:rPr lang="vi-VN" sz="2800" dirty="0" smtClean="0"/>
              <a:t>biên </a:t>
            </a:r>
            <a:r>
              <a:rPr lang="vi-VN" sz="2800" dirty="0"/>
              <a:t>đối tượng.</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5" name="Content Placeholder 4"/>
          <p:cNvSpPr>
            <a:spLocks noGrp="1"/>
          </p:cNvSpPr>
          <p:nvPr>
            <p:ph idx="1"/>
          </p:nvPr>
        </p:nvSpPr>
        <p:spPr/>
        <p:txBody>
          <a:bodyPr>
            <a:normAutofit/>
          </a:bodyPr>
          <a:lstStyle/>
          <a:p>
            <a:r>
              <a:rPr lang="vi-VN" sz="2400" b="1" dirty="0"/>
              <a:t>Convolution</a:t>
            </a:r>
            <a:r>
              <a:rPr lang="vi-VN" sz="2400" dirty="0"/>
              <a:t>: là các phép tính toán giữa ảnh và toán tử (kernel)</a:t>
            </a:r>
            <a:br>
              <a:rPr lang="vi-VN" sz="2400" dirty="0"/>
            </a:br>
            <a:r>
              <a:rPr lang="vi-VN" sz="2400" b="1" dirty="0"/>
              <a:t>Kernel</a:t>
            </a:r>
            <a:r>
              <a:rPr lang="vi-VN" sz="2400" dirty="0"/>
              <a:t>: là mảng 2 chiều (ma trận) có kích thước cố định do người dùng chỉ định</a:t>
            </a:r>
            <a:br>
              <a:rPr lang="vi-VN" sz="2400" dirty="0"/>
            </a:br>
            <a:r>
              <a:rPr lang="vi-VN" sz="2400" b="1" dirty="0"/>
              <a:t>Anchor point</a:t>
            </a:r>
            <a:r>
              <a:rPr lang="vi-VN" sz="2400" dirty="0"/>
              <a:t>: là điểm neo nằm bên trong kernel, thường là vị trí trung tâm kernel</a:t>
            </a:r>
          </a:p>
          <a:p>
            <a:r>
              <a:rPr lang="vi-VN" sz="2400" dirty="0"/>
              <a:t>Hình bên dưới là 1 kernel, với anchor point là điểm trung tâm</a:t>
            </a:r>
          </a:p>
          <a:p>
            <a:endParaRPr lang="en-US" sz="2400" dirty="0"/>
          </a:p>
        </p:txBody>
      </p:sp>
      <p:pic>
        <p:nvPicPr>
          <p:cNvPr id="1028" name="Picture 4" descr="filter_2d_tutorial_kernel_theory"/>
          <p:cNvPicPr>
            <a:picLocks noChangeAspect="1" noChangeArrowheads="1"/>
          </p:cNvPicPr>
          <p:nvPr/>
        </p:nvPicPr>
        <p:blipFill>
          <a:blip r:embed="rId2" cstate="print"/>
          <a:srcRect/>
          <a:stretch>
            <a:fillRect/>
          </a:stretch>
        </p:blipFill>
        <p:spPr bwMode="auto">
          <a:xfrm>
            <a:off x="5867400" y="4724400"/>
            <a:ext cx="2133600" cy="1981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1"/>
            <a:ext cx="8229600" cy="2743200"/>
          </a:xfrm>
        </p:spPr>
        <p:txBody>
          <a:bodyPr>
            <a:normAutofit/>
          </a:bodyPr>
          <a:lstStyle/>
          <a:p>
            <a:pPr>
              <a:buNone/>
            </a:pPr>
            <a:r>
              <a:rPr lang="vi-VN" sz="1400" dirty="0"/>
              <a:t>Cách hoạt động</a:t>
            </a:r>
          </a:p>
          <a:p>
            <a:r>
              <a:rPr lang="vi-VN" sz="1400" dirty="0"/>
              <a:t>Cho kernel lặp qua hết các pixel trên ảnh, với anchor đặt tại pixel cần tính</a:t>
            </a:r>
          </a:p>
          <a:p>
            <a:r>
              <a:rPr lang="vi-VN" sz="1400" dirty="0"/>
              <a:t>Nhân giá trị của từng pixel với kernel, lấy kết quả gán lại cho pixel </a:t>
            </a:r>
            <a:r>
              <a:rPr lang="vi-VN" sz="1400" dirty="0" smtClean="0"/>
              <a:t>đó</a:t>
            </a:r>
            <a:endParaRPr lang="en-US" sz="1400" dirty="0" smtClean="0"/>
          </a:p>
          <a:p>
            <a:r>
              <a:rPr lang="vi-VN" sz="1400" dirty="0"/>
              <a:t>Như vậy kết quả của ảnh sẽ phụ thuộc hoàn toàn vào giá trị của kernel. Và với các điểm ngoài biên như (0,0) thì kernel sẽ bị tràn ra ngoài, phần bị tràn sẽ không tính.</a:t>
            </a:r>
            <a:endParaRPr lang="en-US" sz="1400" dirty="0" smtClean="0"/>
          </a:p>
          <a:p>
            <a:endParaRPr lang="en-US" sz="1400" dirty="0"/>
          </a:p>
          <a:p>
            <a:pPr>
              <a:buNone/>
            </a:pPr>
            <a:endParaRPr lang="en-US" sz="1400" dirty="0" smtClean="0"/>
          </a:p>
        </p:txBody>
      </p:sp>
      <p:pic>
        <p:nvPicPr>
          <p:cNvPr id="2050" name="Picture 2" descr="kernel"/>
          <p:cNvPicPr>
            <a:picLocks noChangeAspect="1" noChangeArrowheads="1"/>
          </p:cNvPicPr>
          <p:nvPr/>
        </p:nvPicPr>
        <p:blipFill>
          <a:blip r:embed="rId2" cstate="print"/>
          <a:srcRect/>
          <a:stretch>
            <a:fillRect/>
          </a:stretch>
        </p:blipFill>
        <p:spPr bwMode="auto">
          <a:xfrm>
            <a:off x="990600" y="1884045"/>
            <a:ext cx="7261248" cy="497395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229600" cy="2743199"/>
          </a:xfrm>
        </p:spPr>
        <p:txBody>
          <a:bodyPr>
            <a:normAutofit/>
          </a:bodyPr>
          <a:lstStyle/>
          <a:p>
            <a:r>
              <a:rPr lang="vi-VN" sz="1800" dirty="0" smtClean="0"/>
              <a:t>Blur</a:t>
            </a:r>
          </a:p>
          <a:p>
            <a:r>
              <a:rPr lang="vi-VN" sz="1800" dirty="0" smtClean="0"/>
              <a:t>Là 1 phép lọc làm cho trơn ảnh và khử nhiễu hạt và là 1 bộ lọc trung bình. Ma trận lọc (Kernel) của bộ lọc Blur có dạng:</a:t>
            </a:r>
            <a:endParaRPr lang="en-US" sz="1800" dirty="0" smtClean="0"/>
          </a:p>
          <a:p>
            <a:endParaRPr lang="vi-VN" sz="1800" dirty="0" smtClean="0"/>
          </a:p>
          <a:p>
            <a:r>
              <a:rPr lang="en-US" sz="1800" dirty="0" err="1" smtClean="0"/>
              <a:t>cv</a:t>
            </a:r>
            <a:r>
              <a:rPr lang="en-US" sz="1800" dirty="0" smtClean="0"/>
              <a:t>::blur(</a:t>
            </a:r>
            <a:r>
              <a:rPr lang="en-US" sz="1800" dirty="0" err="1" smtClean="0"/>
              <a:t>cv</a:t>
            </a:r>
            <a:r>
              <a:rPr lang="en-US" sz="1800" dirty="0" smtClean="0"/>
              <a:t>::</a:t>
            </a:r>
            <a:r>
              <a:rPr lang="en-US" sz="1800" dirty="0" err="1" smtClean="0"/>
              <a:t>InputArray</a:t>
            </a:r>
            <a:r>
              <a:rPr lang="en-US" sz="1800" dirty="0" smtClean="0"/>
              <a:t> </a:t>
            </a:r>
            <a:r>
              <a:rPr lang="en-US" sz="1800" dirty="0" err="1" smtClean="0"/>
              <a:t>src</a:t>
            </a:r>
            <a:r>
              <a:rPr lang="en-US" sz="1800" dirty="0" smtClean="0"/>
              <a:t>, </a:t>
            </a:r>
            <a:r>
              <a:rPr lang="en-US" sz="1800" dirty="0" err="1" smtClean="0"/>
              <a:t>cv</a:t>
            </a:r>
            <a:r>
              <a:rPr lang="en-US" sz="1800" dirty="0" smtClean="0"/>
              <a:t>::</a:t>
            </a:r>
            <a:r>
              <a:rPr lang="en-US" sz="1800" dirty="0" err="1" smtClean="0"/>
              <a:t>InputArray</a:t>
            </a:r>
            <a:r>
              <a:rPr lang="en-US" sz="1800" dirty="0" smtClean="0"/>
              <a:t> </a:t>
            </a:r>
            <a:r>
              <a:rPr lang="en-US" sz="1800" dirty="0" err="1" smtClean="0"/>
              <a:t>dst</a:t>
            </a:r>
            <a:r>
              <a:rPr lang="en-US" sz="1800" dirty="0" smtClean="0"/>
              <a:t>, </a:t>
            </a:r>
            <a:r>
              <a:rPr lang="en-US" sz="1800" dirty="0" err="1" smtClean="0"/>
              <a:t>cv</a:t>
            </a:r>
            <a:r>
              <a:rPr lang="en-US" sz="1800" dirty="0" smtClean="0"/>
              <a:t>::Size </a:t>
            </a:r>
            <a:r>
              <a:rPr lang="en-US" sz="1800" dirty="0" err="1" smtClean="0"/>
              <a:t>ksize</a:t>
            </a:r>
            <a:r>
              <a:rPr lang="en-US" sz="1800" dirty="0" smtClean="0"/>
              <a:t>,   </a:t>
            </a:r>
            <a:r>
              <a:rPr lang="en-US" sz="1800" dirty="0" err="1" smtClean="0"/>
              <a:t>cv</a:t>
            </a:r>
            <a:r>
              <a:rPr lang="en-US" sz="1800" dirty="0" smtClean="0"/>
              <a:t>::Point anchor = </a:t>
            </a:r>
            <a:r>
              <a:rPr lang="en-US" sz="1800" dirty="0" err="1" smtClean="0"/>
              <a:t>cv</a:t>
            </a:r>
            <a:r>
              <a:rPr lang="en-US" sz="1800" dirty="0" smtClean="0"/>
              <a:t>::Point(-1,-1), </a:t>
            </a:r>
            <a:r>
              <a:rPr lang="en-US" sz="1800" dirty="0" err="1" smtClean="0"/>
              <a:t>int</a:t>
            </a:r>
            <a:r>
              <a:rPr lang="en-US" sz="1800" dirty="0" smtClean="0"/>
              <a:t> </a:t>
            </a:r>
            <a:r>
              <a:rPr lang="en-US" sz="1800" dirty="0" err="1" smtClean="0"/>
              <a:t>borderType</a:t>
            </a:r>
            <a:r>
              <a:rPr lang="en-US" sz="1800" dirty="0" smtClean="0"/>
              <a:t> = 4)</a:t>
            </a:r>
          </a:p>
          <a:p>
            <a:endParaRPr lang="en-US" sz="1800" dirty="0" smtClean="0"/>
          </a:p>
          <a:p>
            <a:r>
              <a:rPr lang="en-US" sz="1800" dirty="0" err="1" smtClean="0"/>
              <a:t>cv</a:t>
            </a:r>
            <a:r>
              <a:rPr lang="en-US" sz="1800" dirty="0" smtClean="0"/>
              <a:t>::blur(</a:t>
            </a:r>
            <a:r>
              <a:rPr lang="en-US" sz="1800" dirty="0" err="1" smtClean="0"/>
              <a:t>imageSrc</a:t>
            </a:r>
            <a:r>
              <a:rPr lang="en-US" sz="1800" dirty="0" smtClean="0"/>
              <a:t>, </a:t>
            </a:r>
            <a:r>
              <a:rPr lang="en-US" sz="1800" dirty="0" err="1" smtClean="0"/>
              <a:t>imageDst</a:t>
            </a:r>
            <a:r>
              <a:rPr lang="en-US" sz="1800" dirty="0" smtClean="0"/>
              <a:t>, 3);</a:t>
            </a:r>
          </a:p>
          <a:p>
            <a:endParaRPr lang="en-US" sz="1800" dirty="0" smtClean="0"/>
          </a:p>
          <a:p>
            <a:endParaRPr lang="en-US" sz="1800" dirty="0" smtClean="0"/>
          </a:p>
          <a:p>
            <a:endParaRPr lang="en-US" sz="1800" dirty="0" smtClean="0"/>
          </a:p>
          <a:p>
            <a:endParaRPr lang="en-US" sz="1800" dirty="0"/>
          </a:p>
        </p:txBody>
      </p:sp>
      <p:pic>
        <p:nvPicPr>
          <p:cNvPr id="2050" name="Picture 2" descr="https://resources.stdio.vn/content/article/5ef6221a24fd2869e91f18fe/resources/res-1600172851-1600172851611.png"/>
          <p:cNvPicPr>
            <a:picLocks noChangeAspect="1" noChangeArrowheads="1"/>
          </p:cNvPicPr>
          <p:nvPr/>
        </p:nvPicPr>
        <p:blipFill>
          <a:blip r:embed="rId2" cstate="print"/>
          <a:srcRect/>
          <a:stretch>
            <a:fillRect/>
          </a:stretch>
        </p:blipFill>
        <p:spPr bwMode="auto">
          <a:xfrm>
            <a:off x="5181600" y="2694160"/>
            <a:ext cx="3667125" cy="302084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182</Words>
  <Application>Microsoft Office PowerPoint</Application>
  <PresentationFormat>On-screen Show (4:3)</PresentationFormat>
  <Paragraphs>23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OPEN CV</vt:lpstr>
      <vt:lpstr>2. Smoothing Images</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CV</dc:title>
  <dc:creator>SUNSET</dc:creator>
  <cp:lastModifiedBy>SUNSET</cp:lastModifiedBy>
  <cp:revision>22</cp:revision>
  <dcterms:created xsi:type="dcterms:W3CDTF">2021-08-23T07:32:15Z</dcterms:created>
  <dcterms:modified xsi:type="dcterms:W3CDTF">2021-08-23T08:43:57Z</dcterms:modified>
</cp:coreProperties>
</file>