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54" r:id="rId1"/>
  </p:sldMasterIdLst>
  <p:notesMasterIdLst>
    <p:notesMasterId r:id="rId17"/>
  </p:notesMasterIdLst>
  <p:sldIdLst>
    <p:sldId id="256" r:id="rId2"/>
    <p:sldId id="257" r:id="rId3"/>
    <p:sldId id="295" r:id="rId4"/>
    <p:sldId id="296" r:id="rId5"/>
    <p:sldId id="297" r:id="rId6"/>
    <p:sldId id="299" r:id="rId7"/>
    <p:sldId id="298" r:id="rId8"/>
    <p:sldId id="300" r:id="rId9"/>
    <p:sldId id="301" r:id="rId10"/>
    <p:sldId id="302" r:id="rId11"/>
    <p:sldId id="303" r:id="rId12"/>
    <p:sldId id="304" r:id="rId13"/>
    <p:sldId id="305" r:id="rId14"/>
    <p:sldId id="306" r:id="rId15"/>
    <p:sldId id="294" r:id="rId16"/>
  </p:sldIdLst>
  <p:sldSz cx="9144000" cy="5143500" type="screen16x9"/>
  <p:notesSz cx="6858000" cy="9144000"/>
  <p:embeddedFontLst>
    <p:embeddedFont>
      <p:font typeface="Calibri" pitchFamily="34" charset="0"/>
      <p:regular r:id="rId18"/>
      <p:bold r:id="rId19"/>
      <p:italic r:id="rId20"/>
      <p:boldItalic r:id="rId21"/>
    </p:embeddedFont>
    <p:embeddedFont>
      <p:font typeface="Montserrat" charset="0"/>
      <p:regular r:id="rId22"/>
      <p:bold r:id="rId23"/>
      <p:italic r:id="rId24"/>
      <p:boldItalic r:id="rId25"/>
    </p:embeddedFont>
    <p:embeddedFont>
      <p:font typeface="Wingdings 2" pitchFamily="18" charset="2"/>
      <p:regular r:id="rId26"/>
    </p:embeddedFont>
    <p:embeddedFont>
      <p:font typeface="Constantia"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A221C67-9CCF-4803-855C-F6560693F296}">
  <a:tblStyle styleId="{DA221C67-9CCF-4803-855C-F6560693F2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07DA0E-E9E4-43E7-B419-E9F978E76D1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96" autoAdjust="0"/>
  </p:normalViewPr>
  <p:slideViewPr>
    <p:cSldViewPr>
      <p:cViewPr>
        <p:scale>
          <a:sx n="75" d="100"/>
          <a:sy n="75" d="100"/>
        </p:scale>
        <p:origin x="-1236" y="-22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https://patents.google.com/patent/US20210392427A1</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FIG. 10</a:t>
            </a:r>
            <a:r>
              <a:rPr lang="en-US" sz="1100" b="0" i="0" u="none" strike="noStrike" cap="none" dirty="0" smtClean="0">
                <a:solidFill>
                  <a:srgbClr val="000000"/>
                </a:solidFill>
                <a:latin typeface="Arial"/>
                <a:ea typeface="Arial"/>
                <a:cs typeface="Arial"/>
                <a:sym typeface="Arial"/>
              </a:rPr>
              <a:t> illustrates is a flow diagram of a method for connecting hearing devices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61ef78760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61ef78760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https://patents.google.com/patent/US20210392427A1</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FIG. 2</a:t>
            </a:r>
            <a:r>
              <a:rPr lang="en-US" sz="1100" b="0" i="0" u="none" strike="noStrike" cap="none" dirty="0" smtClean="0">
                <a:solidFill>
                  <a:srgbClr val="000000"/>
                </a:solidFill>
                <a:latin typeface="Arial"/>
                <a:ea typeface="Arial"/>
                <a:cs typeface="Arial"/>
                <a:sym typeface="Arial"/>
              </a:rPr>
              <a:t> illustrates example wireless connection environment </a:t>
            </a:r>
            <a:r>
              <a:rPr lang="en-US" sz="1100" b="1" i="0" u="none" strike="noStrike" cap="none" dirty="0" smtClean="0">
                <a:solidFill>
                  <a:srgbClr val="000000"/>
                </a:solidFill>
                <a:latin typeface="Arial"/>
                <a:ea typeface="Arial"/>
                <a:cs typeface="Arial"/>
                <a:sym typeface="Arial"/>
              </a:rPr>
              <a:t>200</a:t>
            </a:r>
            <a:r>
              <a:rPr lang="en-US" sz="1100" b="0" i="0" u="none" strike="noStrike" cap="none" dirty="0" smtClean="0">
                <a:solidFill>
                  <a:srgbClr val="000000"/>
                </a:solidFill>
                <a:latin typeface="Arial"/>
                <a:ea typeface="Arial"/>
                <a:cs typeface="Arial"/>
                <a:sym typeface="Arial"/>
              </a:rPr>
              <a:t> including an electronic device </a:t>
            </a:r>
            <a:r>
              <a:rPr lang="en-US" sz="1100" b="1" i="0" u="none" strike="noStrike" cap="none" dirty="0" smtClean="0">
                <a:solidFill>
                  <a:srgbClr val="000000"/>
                </a:solidFill>
                <a:latin typeface="Arial"/>
                <a:ea typeface="Arial"/>
                <a:cs typeface="Arial"/>
                <a:sym typeface="Arial"/>
              </a:rPr>
              <a:t>102</a:t>
            </a:r>
            <a:r>
              <a:rPr lang="en-US" sz="1100" b="0" i="0" u="none" strike="noStrike" cap="none" dirty="0" smtClean="0">
                <a:solidFill>
                  <a:srgbClr val="000000"/>
                </a:solidFill>
                <a:latin typeface="Arial"/>
                <a:ea typeface="Arial"/>
                <a:cs typeface="Arial"/>
                <a:sym typeface="Arial"/>
              </a:rPr>
              <a:t> connected to an example hearing device </a:t>
            </a:r>
            <a:r>
              <a:rPr lang="en-US" sz="1100" b="1" i="0" u="none" strike="noStrike" cap="none" dirty="0" smtClean="0">
                <a:solidFill>
                  <a:srgbClr val="000000"/>
                </a:solidFill>
                <a:latin typeface="Arial"/>
                <a:ea typeface="Arial"/>
                <a:cs typeface="Arial"/>
                <a:sym typeface="Arial"/>
              </a:rPr>
              <a:t>202</a:t>
            </a:r>
            <a:r>
              <a:rPr lang="en-US" sz="1100" b="0" i="0" u="none" strike="noStrike" cap="none" dirty="0" smtClean="0">
                <a:solidFill>
                  <a:srgbClr val="000000"/>
                </a:solidFill>
                <a:latin typeface="Arial"/>
                <a:ea typeface="Arial"/>
                <a:cs typeface="Arial"/>
                <a:sym typeface="Arial"/>
              </a:rPr>
              <a:t> via link </a:t>
            </a:r>
            <a:r>
              <a:rPr lang="en-US" sz="1100" b="1" i="0" u="none" strike="noStrike" cap="none" dirty="0" smtClean="0">
                <a:solidFill>
                  <a:srgbClr val="000000"/>
                </a:solidFill>
                <a:latin typeface="Arial"/>
                <a:ea typeface="Arial"/>
                <a:cs typeface="Arial"/>
                <a:sym typeface="Arial"/>
              </a:rPr>
              <a:t>206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smtClean="0">
                <a:solidFill>
                  <a:srgbClr val="000000"/>
                </a:solidFill>
                <a:latin typeface="Arial"/>
                <a:ea typeface="Arial"/>
                <a:cs typeface="Arial"/>
                <a:sym typeface="Arial"/>
              </a:rPr>
              <a:t>Live Conversation Using Hearing Devices[0028]In particular embodiments, the disclose technology includes a system for live audio communication. The live audio communication may be enabled between two wireless hearing devices. As an example and not by way of limitation, the system may enable a direct live audio communication between two Bluetooth headsets.</a:t>
            </a:r>
            <a:br>
              <a:rPr lang="en-US" sz="1100" b="0" i="0" u="none" strike="noStrike" cap="none" dirty="0" smtClean="0">
                <a:solidFill>
                  <a:srgbClr val="000000"/>
                </a:solidFill>
                <a:latin typeface="Arial"/>
                <a:ea typeface="Arial"/>
                <a:cs typeface="Arial"/>
                <a:sym typeface="Arial"/>
              </a:rPr>
            </a:br>
            <a:endParaRPr lang="en-US" sz="1100" b="0" i="0" u="none" strike="noStrike" cap="none" dirty="0" smtClean="0">
              <a:solidFill>
                <a:srgbClr val="0000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smtClean="0">
                <a:solidFill>
                  <a:srgbClr val="000000"/>
                </a:solidFill>
                <a:latin typeface="Arial"/>
                <a:ea typeface="Arial"/>
                <a:cs typeface="Arial"/>
                <a:sym typeface="Arial"/>
              </a:rPr>
              <a:t>The control device may then establish a live audio communication between the two different Bluetooth headsets by redirecting live audio communication between a first Bluetooth headset and the control device to a second Bluetooth headset.</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latin typeface="Arial"/>
                <a:ea typeface="Arial"/>
                <a:cs typeface="Arial"/>
                <a:sym typeface="Arial"/>
              </a:rPr>
              <a:t>Bluetooth process </a:t>
            </a:r>
            <a:r>
              <a:rPr lang="en-US" sz="1100" b="1" i="0" u="none" strike="noStrike" cap="none" dirty="0" smtClean="0">
                <a:solidFill>
                  <a:srgbClr val="000000"/>
                </a:solidFill>
                <a:latin typeface="Arial"/>
                <a:ea typeface="Arial"/>
                <a:cs typeface="Arial"/>
                <a:sym typeface="Arial"/>
              </a:rPr>
              <a:t>610</a:t>
            </a:r>
            <a:r>
              <a:rPr lang="en-US" sz="1100" b="0" i="0" u="none" strike="noStrike" cap="none" dirty="0" smtClean="0">
                <a:solidFill>
                  <a:srgbClr val="000000"/>
                </a:solidFill>
                <a:latin typeface="Arial"/>
                <a:ea typeface="Arial"/>
                <a:cs typeface="Arial"/>
                <a:sym typeface="Arial"/>
              </a:rPr>
              <a:t>, Bluetooth hardware abstraction layer (HAL) interfaces &amp; Profile HAL interfaces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latin typeface="Arial"/>
                <a:ea typeface="Arial"/>
                <a:cs typeface="Arial"/>
                <a:sym typeface="Arial"/>
              </a:rPr>
              <a:t>detecting an input at step </a:t>
            </a:r>
            <a:r>
              <a:rPr lang="en-US" sz="1100" b="1" i="0" u="none" strike="noStrike" cap="none" dirty="0" smtClean="0">
                <a:solidFill>
                  <a:srgbClr val="000000"/>
                </a:solidFill>
                <a:latin typeface="Arial"/>
                <a:ea typeface="Arial"/>
                <a:cs typeface="Arial"/>
                <a:sym typeface="Arial"/>
              </a:rPr>
              <a:t>702</a:t>
            </a:r>
            <a:r>
              <a:rPr lang="en-US" sz="1100" b="0" i="0" u="none" strike="noStrike" cap="none" dirty="0" smtClean="0">
                <a:solidFill>
                  <a:srgbClr val="000000"/>
                </a:solidFill>
                <a:latin typeface="Arial"/>
                <a:ea typeface="Arial"/>
                <a:cs typeface="Arial"/>
                <a:sym typeface="Arial"/>
              </a:rPr>
              <a:t> and detecting an input at step </a:t>
            </a:r>
            <a:r>
              <a:rPr lang="en-US" sz="1100" b="1" i="0" u="none" strike="noStrike" cap="none" dirty="0" smtClean="0">
                <a:solidFill>
                  <a:srgbClr val="000000"/>
                </a:solidFill>
                <a:latin typeface="Arial"/>
                <a:ea typeface="Arial"/>
                <a:cs typeface="Arial"/>
                <a:sym typeface="Arial"/>
              </a:rPr>
              <a:t>704</a:t>
            </a:r>
            <a:r>
              <a:rPr lang="en-US" sz="1100" b="0" i="0" u="none" strike="noStrike" cap="none" dirty="0" smtClean="0">
                <a:solidFill>
                  <a:srgbClr val="000000"/>
                </a:solidFill>
                <a:latin typeface="Arial"/>
                <a:ea typeface="Arial"/>
                <a:cs typeface="Arial"/>
                <a:sym typeface="Arial"/>
              </a:rPr>
              <a:t>, respectively. Step </a:t>
            </a:r>
            <a:r>
              <a:rPr lang="en-US" sz="1100" b="1" i="0" u="none" strike="noStrike" cap="none" dirty="0" smtClean="0">
                <a:solidFill>
                  <a:srgbClr val="000000"/>
                </a:solidFill>
                <a:latin typeface="Arial"/>
                <a:ea typeface="Arial"/>
                <a:cs typeface="Arial"/>
                <a:sym typeface="Arial"/>
              </a:rPr>
              <a:t>702</a:t>
            </a:r>
            <a:r>
              <a:rPr lang="en-US" sz="1100" b="0" i="0" u="none" strike="noStrike" cap="none" dirty="0" smtClean="0">
                <a:solidFill>
                  <a:srgbClr val="000000"/>
                </a:solidFill>
                <a:latin typeface="Arial"/>
                <a:ea typeface="Arial"/>
                <a:cs typeface="Arial"/>
                <a:sym typeface="Arial"/>
              </a:rPr>
              <a:t> and step </a:t>
            </a:r>
            <a:r>
              <a:rPr lang="en-US" sz="1100" b="1" i="0" u="none" strike="noStrike" cap="none" dirty="0" smtClean="0">
                <a:solidFill>
                  <a:srgbClr val="000000"/>
                </a:solidFill>
                <a:latin typeface="Arial"/>
                <a:ea typeface="Arial"/>
                <a:cs typeface="Arial"/>
                <a:sym typeface="Arial"/>
              </a:rPr>
              <a:t>704</a:t>
            </a:r>
            <a:r>
              <a:rPr lang="en-US" sz="1100" b="0" i="0" u="none" strike="noStrike" cap="none" dirty="0" smtClean="0">
                <a:solidFill>
                  <a:srgbClr val="000000"/>
                </a:solidFill>
                <a:latin typeface="Arial"/>
                <a:ea typeface="Arial"/>
                <a:cs typeface="Arial"/>
                <a:sym typeface="Arial"/>
              </a:rPr>
              <a:t> may occur simultaneously or at least within a threshold time period</a:t>
            </a:r>
          </a:p>
          <a:p>
            <a:pPr marL="0" lvl="0" indent="0" algn="l" rtl="0">
              <a:spcBef>
                <a:spcPts val="0"/>
              </a:spcBef>
              <a:spcAft>
                <a:spcPts val="0"/>
              </a:spcAft>
              <a:buNone/>
            </a:pPr>
            <a:r>
              <a:rPr lang="en-US" sz="1100" b="0" i="0" u="none" strike="noStrike" cap="none" dirty="0" smtClean="0">
                <a:solidFill>
                  <a:srgbClr val="000000"/>
                </a:solidFill>
                <a:latin typeface="Arial"/>
                <a:ea typeface="Arial"/>
                <a:cs typeface="Arial"/>
                <a:sym typeface="Arial"/>
              </a:rPr>
              <a:t>The broadcast message may be a request to redirect live audio communication between the hearing device </a:t>
            </a:r>
            <a:r>
              <a:rPr lang="en-US" sz="1100" b="1" i="0" u="none" strike="noStrike" cap="none" dirty="0" smtClean="0">
                <a:solidFill>
                  <a:srgbClr val="000000"/>
                </a:solidFill>
                <a:latin typeface="Arial"/>
                <a:ea typeface="Arial"/>
                <a:cs typeface="Arial"/>
                <a:sym typeface="Arial"/>
              </a:rPr>
              <a:t>1</a:t>
            </a:r>
            <a:r>
              <a:rPr lang="en-US" sz="1100" b="0" i="0" u="none" strike="noStrike" cap="none" dirty="0" smtClean="0">
                <a:solidFill>
                  <a:srgbClr val="000000"/>
                </a:solidFill>
                <a:latin typeface="Arial"/>
                <a:ea typeface="Arial"/>
                <a:cs typeface="Arial"/>
                <a:sym typeface="Arial"/>
              </a:rPr>
              <a:t> </a:t>
            </a:r>
            <a:r>
              <a:rPr lang="en-US" sz="1100" b="1" i="0" u="none" strike="noStrike" cap="none" dirty="0" smtClean="0">
                <a:solidFill>
                  <a:srgbClr val="000000"/>
                </a:solidFill>
                <a:latin typeface="Arial"/>
                <a:ea typeface="Arial"/>
                <a:cs typeface="Arial"/>
                <a:sym typeface="Arial"/>
              </a:rPr>
              <a:t>402</a:t>
            </a:r>
            <a:r>
              <a:rPr lang="en-US" sz="1100" b="0" i="0" u="none" strike="noStrike" cap="none" dirty="0" smtClean="0">
                <a:solidFill>
                  <a:srgbClr val="000000"/>
                </a:solidFill>
                <a:latin typeface="Arial"/>
                <a:ea typeface="Arial"/>
                <a:cs typeface="Arial"/>
                <a:sym typeface="Arial"/>
              </a:rPr>
              <a:t> </a:t>
            </a:r>
            <a:r>
              <a:rPr lang="en-US" sz="1100" b="0" i="1" u="none" strike="noStrike" cap="none" dirty="0" smtClean="0">
                <a:solidFill>
                  <a:srgbClr val="000000"/>
                </a:solidFill>
                <a:latin typeface="Arial"/>
                <a:ea typeface="Arial"/>
                <a:cs typeface="Arial"/>
                <a:sym typeface="Arial"/>
              </a:rPr>
              <a:t>a </a:t>
            </a:r>
            <a:r>
              <a:rPr lang="en-US" sz="1100" b="0" i="0" u="none" strike="noStrike" cap="none" dirty="0" smtClean="0">
                <a:solidFill>
                  <a:srgbClr val="000000"/>
                </a:solidFill>
                <a:latin typeface="Arial"/>
                <a:ea typeface="Arial"/>
                <a:cs typeface="Arial"/>
                <a:sym typeface="Arial"/>
              </a:rPr>
              <a:t>and a control device to a hearing device </a:t>
            </a:r>
            <a:r>
              <a:rPr lang="en-US" sz="1100" b="1" i="0" u="none" strike="noStrike" cap="none" dirty="0" smtClean="0">
                <a:solidFill>
                  <a:srgbClr val="000000"/>
                </a:solidFill>
                <a:latin typeface="Arial"/>
                <a:ea typeface="Arial"/>
                <a:cs typeface="Arial"/>
                <a:sym typeface="Arial"/>
              </a:rPr>
              <a:t>2</a:t>
            </a:r>
            <a:r>
              <a:rPr lang="en-US" sz="1100" b="0" i="0" u="none" strike="noStrike" cap="none" dirty="0" smtClean="0">
                <a:solidFill>
                  <a:srgbClr val="000000"/>
                </a:solidFill>
                <a:latin typeface="Arial"/>
                <a:ea typeface="Arial"/>
                <a:cs typeface="Arial"/>
                <a:sym typeface="Arial"/>
              </a:rPr>
              <a:t> </a:t>
            </a:r>
            <a:r>
              <a:rPr lang="en-US" sz="1100" b="1" i="0" u="none" strike="noStrike" cap="none" dirty="0" smtClean="0">
                <a:solidFill>
                  <a:srgbClr val="000000"/>
                </a:solidFill>
                <a:latin typeface="Arial"/>
                <a:ea typeface="Arial"/>
                <a:cs typeface="Arial"/>
                <a:sym typeface="Arial"/>
              </a:rPr>
              <a:t>402</a:t>
            </a:r>
            <a:r>
              <a:rPr lang="en-US" sz="1100" b="0" i="0" u="none" strike="noStrike" cap="none" dirty="0" smtClean="0">
                <a:solidFill>
                  <a:srgbClr val="000000"/>
                </a:solidFill>
                <a:latin typeface="Arial"/>
                <a:ea typeface="Arial"/>
                <a:cs typeface="Arial"/>
                <a:sym typeface="Arial"/>
              </a:rPr>
              <a:t> </a:t>
            </a:r>
            <a:r>
              <a:rPr lang="en-US" sz="1100" b="0" i="1" u="none" strike="noStrike" cap="none" dirty="0" smtClean="0">
                <a:solidFill>
                  <a:srgbClr val="000000"/>
                </a:solidFill>
                <a:latin typeface="Arial"/>
                <a:ea typeface="Arial"/>
                <a:cs typeface="Arial"/>
                <a:sym typeface="Arial"/>
              </a:rPr>
              <a:t>b</a:t>
            </a:r>
            <a:r>
              <a:rPr lang="en-US" sz="1100" b="0" i="0" u="none" strike="noStrike" cap="none" dirty="0" smtClean="0">
                <a:solidFill>
                  <a:srgbClr val="000000"/>
                </a:solidFill>
                <a:latin typeface="Arial"/>
                <a:ea typeface="Arial"/>
                <a:cs typeface="Arial"/>
                <a:sym typeface="Arial"/>
              </a:rPr>
              <a:t>. The broadcast message may be a request for the hearing device </a:t>
            </a:r>
            <a:r>
              <a:rPr lang="en-US" sz="1100" b="1" i="0" u="none" strike="noStrike" cap="none" dirty="0" smtClean="0">
                <a:solidFill>
                  <a:srgbClr val="000000"/>
                </a:solidFill>
                <a:latin typeface="Arial"/>
                <a:ea typeface="Arial"/>
                <a:cs typeface="Arial"/>
                <a:sym typeface="Arial"/>
              </a:rPr>
              <a:t>1</a:t>
            </a:r>
            <a:r>
              <a:rPr lang="en-US" sz="1100" b="0" i="0" u="none" strike="noStrike" cap="none" dirty="0" smtClean="0">
                <a:solidFill>
                  <a:srgbClr val="000000"/>
                </a:solidFill>
                <a:latin typeface="Arial"/>
                <a:ea typeface="Arial"/>
                <a:cs typeface="Arial"/>
                <a:sym typeface="Arial"/>
              </a:rPr>
              <a:t> </a:t>
            </a:r>
            <a:r>
              <a:rPr lang="en-US" sz="1100" b="1" i="0" u="none" strike="noStrike" cap="none" dirty="0" smtClean="0">
                <a:solidFill>
                  <a:srgbClr val="000000"/>
                </a:solidFill>
                <a:latin typeface="Arial"/>
                <a:ea typeface="Arial"/>
                <a:cs typeface="Arial"/>
                <a:sym typeface="Arial"/>
              </a:rPr>
              <a:t>402</a:t>
            </a:r>
            <a:r>
              <a:rPr lang="en-US" sz="1100" b="0" i="0" u="none" strike="noStrike" cap="none" dirty="0" smtClean="0">
                <a:solidFill>
                  <a:srgbClr val="000000"/>
                </a:solidFill>
                <a:latin typeface="Arial"/>
                <a:ea typeface="Arial"/>
                <a:cs typeface="Arial"/>
                <a:sym typeface="Arial"/>
              </a:rPr>
              <a:t> </a:t>
            </a:r>
            <a:r>
              <a:rPr lang="en-US" sz="1100" b="0" i="1" u="none" strike="noStrike" cap="none" dirty="0" smtClean="0">
                <a:solidFill>
                  <a:srgbClr val="000000"/>
                </a:solidFill>
                <a:latin typeface="Arial"/>
                <a:ea typeface="Arial"/>
                <a:cs typeface="Arial"/>
                <a:sym typeface="Arial"/>
              </a:rPr>
              <a:t>a </a:t>
            </a:r>
            <a:r>
              <a:rPr lang="en-US" sz="1100" b="0" i="0" u="none" strike="noStrike" cap="none" dirty="0" smtClean="0">
                <a:solidFill>
                  <a:srgbClr val="000000"/>
                </a:solidFill>
                <a:latin typeface="Arial"/>
                <a:ea typeface="Arial"/>
                <a:cs typeface="Arial"/>
                <a:sym typeface="Arial"/>
              </a:rPr>
              <a:t>to directly communicate with a hearing device </a:t>
            </a:r>
            <a:r>
              <a:rPr lang="en-US" sz="1100" b="1" i="0" u="none" strike="noStrike" cap="none" dirty="0" smtClean="0">
                <a:solidFill>
                  <a:srgbClr val="000000"/>
                </a:solidFill>
                <a:latin typeface="Arial"/>
                <a:ea typeface="Arial"/>
                <a:cs typeface="Arial"/>
                <a:sym typeface="Arial"/>
              </a:rPr>
              <a:t>2</a:t>
            </a:r>
            <a:r>
              <a:rPr lang="en-US" sz="1100" b="0" i="0" u="none" strike="noStrike" cap="none" dirty="0" smtClean="0">
                <a:solidFill>
                  <a:srgbClr val="000000"/>
                </a:solidFill>
                <a:latin typeface="Arial"/>
                <a:ea typeface="Arial"/>
                <a:cs typeface="Arial"/>
                <a:sym typeface="Arial"/>
              </a:rPr>
              <a:t> </a:t>
            </a:r>
            <a:r>
              <a:rPr lang="en-US" sz="1100" b="1" i="0" u="none" strike="noStrike" cap="none" dirty="0" smtClean="0">
                <a:solidFill>
                  <a:srgbClr val="000000"/>
                </a:solidFill>
                <a:latin typeface="Arial"/>
                <a:ea typeface="Arial"/>
                <a:cs typeface="Arial"/>
                <a:sym typeface="Arial"/>
              </a:rPr>
              <a:t>402</a:t>
            </a:r>
            <a:r>
              <a:rPr lang="en-US" sz="1100" b="0" i="0" u="none" strike="noStrike" cap="none" dirty="0" smtClean="0">
                <a:solidFill>
                  <a:srgbClr val="000000"/>
                </a:solidFill>
                <a:latin typeface="Arial"/>
                <a:ea typeface="Arial"/>
                <a:cs typeface="Arial"/>
                <a:sym typeface="Arial"/>
              </a:rPr>
              <a:t> </a:t>
            </a:r>
            <a:r>
              <a:rPr lang="en-US" sz="1100" b="0" i="1" u="none" strike="noStrike" cap="none" dirty="0" smtClean="0">
                <a:solidFill>
                  <a:srgbClr val="000000"/>
                </a:solidFill>
                <a:latin typeface="Arial"/>
                <a:ea typeface="Arial"/>
                <a:cs typeface="Arial"/>
                <a:sym typeface="Arial"/>
              </a:rPr>
              <a:t>b</a:t>
            </a:r>
            <a:r>
              <a:rPr lang="en-US" sz="1100" b="0" i="0" u="none" strike="noStrike" cap="none" dirty="0" smtClean="0">
                <a:solidFill>
                  <a:srgbClr val="000000"/>
                </a:solidFill>
                <a:latin typeface="Arial"/>
                <a:ea typeface="Arial"/>
                <a:cs typeface="Arial"/>
                <a:sym typeface="Arial"/>
              </a:rPr>
              <a:t>.</a:t>
            </a:r>
          </a:p>
          <a:p>
            <a:pPr marL="0" lvl="0" indent="0" algn="l" rtl="0">
              <a:spcBef>
                <a:spcPts val="0"/>
              </a:spcBef>
              <a:spcAft>
                <a:spcPts val="0"/>
              </a:spcAft>
              <a:buNone/>
            </a:pPr>
            <a:r>
              <a:rPr lang="en-US" sz="1100" b="0" i="0" u="none" strike="noStrike" cap="none" dirty="0" smtClean="0">
                <a:solidFill>
                  <a:srgbClr val="000000"/>
                </a:solidFill>
                <a:latin typeface="Arial"/>
                <a:ea typeface="Arial"/>
                <a:cs typeface="Arial"/>
                <a:sym typeface="Arial"/>
              </a:rPr>
              <a:t/>
            </a:r>
            <a:br>
              <a:rPr lang="en-US" sz="1100" b="0" i="0" u="none" strike="noStrike" cap="none" dirty="0" smtClean="0">
                <a:solidFill>
                  <a:srgbClr val="000000"/>
                </a:solidFill>
                <a:latin typeface="Arial"/>
                <a:ea typeface="Arial"/>
                <a:cs typeface="Arial"/>
                <a:sym typeface="Arial"/>
              </a:rPr>
            </a:br>
            <a:r>
              <a:rPr lang="en-US" sz="1100" b="0" i="0" u="none" strike="noStrike" cap="none" dirty="0" smtClean="0">
                <a:solidFill>
                  <a:srgbClr val="000000"/>
                </a:solidFill>
                <a:latin typeface="Arial"/>
                <a:ea typeface="Arial"/>
                <a:cs typeface="Arial"/>
                <a:sym typeface="Arial"/>
              </a:rPr>
              <a:t>At step </a:t>
            </a:r>
            <a:r>
              <a:rPr lang="en-US" sz="1100" b="1" i="0" u="none" strike="noStrike" cap="none" dirty="0" smtClean="0">
                <a:solidFill>
                  <a:srgbClr val="000000"/>
                </a:solidFill>
                <a:latin typeface="Arial"/>
                <a:ea typeface="Arial"/>
                <a:cs typeface="Arial"/>
                <a:sym typeface="Arial"/>
              </a:rPr>
              <a:t>710</a:t>
            </a:r>
            <a:r>
              <a:rPr lang="en-US" sz="1100" b="0" i="0" u="none" strike="noStrike" cap="none" dirty="0" smtClean="0">
                <a:solidFill>
                  <a:srgbClr val="000000"/>
                </a:solidFill>
                <a:latin typeface="Arial"/>
                <a:ea typeface="Arial"/>
                <a:cs typeface="Arial"/>
                <a:sym typeface="Arial"/>
              </a:rPr>
              <a:t>, a control device may determine whether any broadcast messages are received. In particular embodiments, the control device may periodically check to see if any broadcast messages are received from one or more hearing devices. If the control device does not receive a message, the process </a:t>
            </a:r>
            <a:r>
              <a:rPr lang="en-US" sz="1100" b="1" i="0" u="none" strike="noStrike" cap="none" dirty="0" smtClean="0">
                <a:solidFill>
                  <a:srgbClr val="000000"/>
                </a:solidFill>
                <a:latin typeface="Arial"/>
                <a:ea typeface="Arial"/>
                <a:cs typeface="Arial"/>
                <a:sym typeface="Arial"/>
              </a:rPr>
              <a:t>700</a:t>
            </a:r>
            <a:r>
              <a:rPr lang="en-US" sz="1100" b="0" i="0" u="none" strike="noStrike" cap="none" dirty="0" smtClean="0">
                <a:solidFill>
                  <a:srgbClr val="000000"/>
                </a:solidFill>
                <a:latin typeface="Arial"/>
                <a:ea typeface="Arial"/>
                <a:cs typeface="Arial"/>
                <a:sym typeface="Arial"/>
              </a:rPr>
              <a:t> may loop back to periodically check to see if a message is received</a:t>
            </a:r>
            <a:br>
              <a:rPr lang="en-US" sz="1100" b="0" i="0" u="none" strike="noStrike" cap="none" dirty="0" smtClean="0">
                <a:solidFill>
                  <a:srgbClr val="000000"/>
                </a:solidFill>
                <a:latin typeface="Arial"/>
                <a:ea typeface="Arial"/>
                <a:cs typeface="Arial"/>
                <a:sym typeface="Arial"/>
              </a:rPr>
            </a:br>
            <a:endParaRPr lang="en-US" sz="1100" b="0" i="0" u="none" strike="noStrike" cap="none" dirty="0" smtClean="0">
              <a:solidFill>
                <a:srgbClr val="000000"/>
              </a:solidFill>
              <a:latin typeface="Arial"/>
              <a:ea typeface="Arial"/>
              <a:cs typeface="Arial"/>
              <a:sym typeface="Arial"/>
            </a:endParaRPr>
          </a:p>
          <a:p>
            <a:pPr marL="0" lvl="0" indent="0" algn="l" rtl="0">
              <a:spcBef>
                <a:spcPts val="0"/>
              </a:spcBef>
              <a:spcAft>
                <a:spcPts val="0"/>
              </a:spcAft>
              <a:buNone/>
            </a:pPr>
            <a:r>
              <a:rPr lang="en-US" sz="1100" b="0" i="0" u="none" strike="noStrike" cap="none" dirty="0" smtClean="0">
                <a:solidFill>
                  <a:srgbClr val="000000"/>
                </a:solidFill>
                <a:latin typeface="Arial"/>
                <a:ea typeface="Arial"/>
                <a:cs typeface="Arial"/>
                <a:sym typeface="Arial"/>
              </a:rPr>
              <a:t>At step </a:t>
            </a:r>
            <a:r>
              <a:rPr lang="en-US" sz="1100" b="1" i="0" u="none" strike="noStrike" cap="none" dirty="0" smtClean="0">
                <a:solidFill>
                  <a:srgbClr val="000000"/>
                </a:solidFill>
                <a:latin typeface="Arial"/>
                <a:ea typeface="Arial"/>
                <a:cs typeface="Arial"/>
                <a:sym typeface="Arial"/>
              </a:rPr>
              <a:t>712</a:t>
            </a:r>
            <a:r>
              <a:rPr lang="en-US" sz="1100" b="0" i="0" u="none" strike="noStrike" cap="none" dirty="0" smtClean="0">
                <a:solidFill>
                  <a:srgbClr val="000000"/>
                </a:solidFill>
                <a:latin typeface="Arial"/>
                <a:ea typeface="Arial"/>
                <a:cs typeface="Arial"/>
                <a:sym typeface="Arial"/>
              </a:rPr>
              <a:t>, a control device may invoke a fast-reconnect module. The fast-reconnect module may perform an audio redirection function where the control device determines whether to redirect a live audio communication between the control device and a hearing device to another hearing device</a:t>
            </a:r>
          </a:p>
          <a:p>
            <a:pPr marL="0" lvl="0" indent="0" algn="l" rtl="0">
              <a:spcBef>
                <a:spcPts val="0"/>
              </a:spcBef>
              <a:spcAft>
                <a:spcPts val="0"/>
              </a:spcAft>
              <a:buNone/>
            </a:pPr>
            <a:endParaRPr lang="en-US" sz="1100" b="0" i="0" u="none" strike="noStrike" cap="none" dirty="0" smtClean="0">
              <a:solidFill>
                <a:srgbClr val="000000"/>
              </a:solidFill>
              <a:latin typeface="Arial"/>
              <a:cs typeface="Arial"/>
              <a:sym typeface="Arial"/>
            </a:endParaRPr>
          </a:p>
          <a:p>
            <a:pPr marL="0" lvl="0" indent="0" algn="l" rtl="0">
              <a:spcBef>
                <a:spcPts val="0"/>
              </a:spcBef>
              <a:spcAft>
                <a:spcPts val="0"/>
              </a:spcAft>
              <a:buNone/>
            </a:pPr>
            <a:r>
              <a:rPr lang="en-US" sz="1100" b="0" i="0" u="none" strike="noStrike" cap="none" dirty="0" smtClean="0">
                <a:solidFill>
                  <a:srgbClr val="000000"/>
                </a:solidFill>
                <a:latin typeface="Arial"/>
                <a:ea typeface="Arial"/>
                <a:cs typeface="Arial"/>
                <a:sym typeface="Arial"/>
              </a:rPr>
              <a:t>At step </a:t>
            </a:r>
            <a:r>
              <a:rPr lang="en-US" sz="1100" b="1" i="0" u="none" strike="noStrike" cap="none" dirty="0" smtClean="0">
                <a:solidFill>
                  <a:srgbClr val="000000"/>
                </a:solidFill>
                <a:latin typeface="Arial"/>
                <a:ea typeface="Arial"/>
                <a:cs typeface="Arial"/>
                <a:sym typeface="Arial"/>
              </a:rPr>
              <a:t>714</a:t>
            </a:r>
            <a:r>
              <a:rPr lang="en-US" sz="1100" b="0" i="0" u="none" strike="noStrike" cap="none" dirty="0" smtClean="0">
                <a:solidFill>
                  <a:srgbClr val="000000"/>
                </a:solidFill>
                <a:latin typeface="Arial"/>
                <a:ea typeface="Arial"/>
                <a:cs typeface="Arial"/>
                <a:sym typeface="Arial"/>
              </a:rPr>
              <a:t>, the control device may determine whether a time of signals match. As an example and not by way of limitation, the control device may determine whether the time an input is received at a hearing device </a:t>
            </a:r>
            <a:r>
              <a:rPr lang="en-US" sz="1100" b="1" i="0" u="none" strike="noStrike" cap="none" dirty="0" smtClean="0">
                <a:solidFill>
                  <a:srgbClr val="000000"/>
                </a:solidFill>
                <a:latin typeface="Arial"/>
                <a:ea typeface="Arial"/>
                <a:cs typeface="Arial"/>
                <a:sym typeface="Arial"/>
              </a:rPr>
              <a:t>2</a:t>
            </a:r>
            <a:r>
              <a:rPr lang="en-US" sz="1100" b="0" i="0" u="none" strike="noStrike" cap="none" dirty="0" smtClean="0">
                <a:solidFill>
                  <a:srgbClr val="000000"/>
                </a:solidFill>
                <a:latin typeface="Arial"/>
                <a:ea typeface="Arial"/>
                <a:cs typeface="Arial"/>
                <a:sym typeface="Arial"/>
              </a:rPr>
              <a:t> </a:t>
            </a:r>
            <a:r>
              <a:rPr lang="en-US" sz="1100" b="1" i="0" u="none" strike="noStrike" cap="none" dirty="0" smtClean="0">
                <a:solidFill>
                  <a:srgbClr val="000000"/>
                </a:solidFill>
                <a:latin typeface="Arial"/>
                <a:ea typeface="Arial"/>
                <a:cs typeface="Arial"/>
                <a:sym typeface="Arial"/>
              </a:rPr>
              <a:t>402</a:t>
            </a:r>
            <a:r>
              <a:rPr lang="en-US" sz="1100" b="0" i="0" u="none" strike="noStrike" cap="none" dirty="0" smtClean="0">
                <a:solidFill>
                  <a:srgbClr val="000000"/>
                </a:solidFill>
                <a:latin typeface="Arial"/>
                <a:ea typeface="Arial"/>
                <a:cs typeface="Arial"/>
                <a:sym typeface="Arial"/>
              </a:rPr>
              <a:t> </a:t>
            </a:r>
            <a:r>
              <a:rPr lang="en-US" sz="1100" b="0" i="1" u="none" strike="noStrike" cap="none" dirty="0" smtClean="0">
                <a:solidFill>
                  <a:srgbClr val="000000"/>
                </a:solidFill>
                <a:latin typeface="Arial"/>
                <a:ea typeface="Arial"/>
                <a:cs typeface="Arial"/>
                <a:sym typeface="Arial"/>
              </a:rPr>
              <a:t>b </a:t>
            </a:r>
            <a:r>
              <a:rPr lang="en-US" sz="1100" b="0" i="0" u="none" strike="noStrike" cap="none" dirty="0" smtClean="0">
                <a:solidFill>
                  <a:srgbClr val="000000"/>
                </a:solidFill>
                <a:latin typeface="Arial"/>
                <a:ea typeface="Arial"/>
                <a:cs typeface="Arial"/>
                <a:sym typeface="Arial"/>
              </a:rPr>
              <a:t>is within a threshold time period of when an input is received at a hearing device </a:t>
            </a:r>
            <a:r>
              <a:rPr lang="en-US" sz="1100" b="1" i="0" u="none" strike="noStrike" cap="none" dirty="0" smtClean="0">
                <a:solidFill>
                  <a:srgbClr val="000000"/>
                </a:solidFill>
                <a:latin typeface="Arial"/>
                <a:ea typeface="Arial"/>
                <a:cs typeface="Arial"/>
                <a:sym typeface="Arial"/>
              </a:rPr>
              <a:t>1</a:t>
            </a:r>
            <a:r>
              <a:rPr lang="en-US" sz="1100" b="0" i="0" u="none" strike="noStrike" cap="none" dirty="0" smtClean="0">
                <a:solidFill>
                  <a:srgbClr val="000000"/>
                </a:solidFill>
                <a:latin typeface="Arial"/>
                <a:ea typeface="Arial"/>
                <a:cs typeface="Arial"/>
                <a:sym typeface="Arial"/>
              </a:rPr>
              <a:t> </a:t>
            </a:r>
            <a:r>
              <a:rPr lang="en-US" sz="1100" b="1" i="0" u="none" strike="noStrike" cap="none" dirty="0" smtClean="0">
                <a:solidFill>
                  <a:srgbClr val="000000"/>
                </a:solidFill>
                <a:latin typeface="Arial"/>
                <a:ea typeface="Arial"/>
                <a:cs typeface="Arial"/>
                <a:sym typeface="Arial"/>
              </a:rPr>
              <a:t>402</a:t>
            </a:r>
            <a:r>
              <a:rPr lang="en-US" sz="1100" b="0" i="0" u="none" strike="noStrike" cap="none" dirty="0" smtClean="0">
                <a:solidFill>
                  <a:srgbClr val="000000"/>
                </a:solidFill>
                <a:latin typeface="Arial"/>
                <a:ea typeface="Arial"/>
                <a:cs typeface="Arial"/>
                <a:sym typeface="Arial"/>
              </a:rPr>
              <a:t> </a:t>
            </a:r>
            <a:r>
              <a:rPr lang="en-US" sz="1100" b="0" i="1" u="none" strike="noStrike" cap="none" dirty="0" smtClean="0">
                <a:solidFill>
                  <a:srgbClr val="000000"/>
                </a:solidFill>
                <a:latin typeface="Arial"/>
                <a:ea typeface="Arial"/>
                <a:cs typeface="Arial"/>
                <a:sym typeface="Arial"/>
              </a:rPr>
              <a:t>a</a:t>
            </a:r>
            <a:r>
              <a:rPr lang="en-US" sz="1100" b="0" i="0" u="none" strike="noStrike" cap="none" dirty="0" smtClean="0">
                <a:solidFill>
                  <a:srgbClr val="000000"/>
                </a:solidFill>
                <a:latin typeface="Arial"/>
                <a:ea typeface="Arial"/>
                <a:cs typeface="Arial"/>
                <a:sym typeface="Arial"/>
              </a:rPr>
              <a:t>.</a:t>
            </a:r>
            <a:br>
              <a:rPr lang="en-US" sz="1100" b="0" i="0" u="none" strike="noStrike" cap="none" dirty="0" smtClean="0">
                <a:solidFill>
                  <a:srgbClr val="000000"/>
                </a:solidFill>
                <a:latin typeface="Arial"/>
                <a:ea typeface="Arial"/>
                <a:cs typeface="Arial"/>
                <a:sym typeface="Arial"/>
              </a:rPr>
            </a:br>
            <a:endParaRPr lang="en-US" sz="1100" b="0" i="0" u="none" strike="noStrike" cap="none" dirty="0" smtClean="0">
              <a:solidFill>
                <a:srgbClr val="000000"/>
              </a:solidFill>
              <a:latin typeface="Arial"/>
              <a:ea typeface="Arial"/>
              <a:cs typeface="Arial"/>
              <a:sym typeface="Arial"/>
            </a:endParaRPr>
          </a:p>
          <a:p>
            <a:pPr marL="0" lvl="0" indent="0" algn="l" rtl="0">
              <a:spcBef>
                <a:spcPts val="0"/>
              </a:spcBef>
              <a:spcAft>
                <a:spcPts val="0"/>
              </a:spcAft>
              <a:buNone/>
            </a:pPr>
            <a:r>
              <a:rPr lang="en-US" sz="1100" b="0" i="0" u="none" strike="noStrike" cap="none" dirty="0" smtClean="0">
                <a:solidFill>
                  <a:srgbClr val="000000"/>
                </a:solidFill>
                <a:latin typeface="Arial"/>
                <a:ea typeface="Arial"/>
                <a:cs typeface="Arial"/>
                <a:sym typeface="Arial"/>
              </a:rPr>
              <a:t>step </a:t>
            </a:r>
            <a:r>
              <a:rPr lang="en-US" sz="1100" b="1" i="0" u="none" strike="noStrike" cap="none" dirty="0" smtClean="0">
                <a:solidFill>
                  <a:srgbClr val="000000"/>
                </a:solidFill>
                <a:latin typeface="Arial"/>
                <a:ea typeface="Arial"/>
                <a:cs typeface="Arial"/>
                <a:sym typeface="Arial"/>
              </a:rPr>
              <a:t>718</a:t>
            </a:r>
            <a:r>
              <a:rPr lang="en-US" sz="1100" b="0" i="0" u="none" strike="noStrike" cap="none" dirty="0" smtClean="0">
                <a:solidFill>
                  <a:srgbClr val="000000"/>
                </a:solidFill>
                <a:latin typeface="Arial"/>
                <a:ea typeface="Arial"/>
                <a:cs typeface="Arial"/>
                <a:sym typeface="Arial"/>
              </a:rPr>
              <a:t> to determine whether the hearing device </a:t>
            </a:r>
            <a:r>
              <a:rPr lang="en-US" sz="1100" b="1" i="0" u="none" strike="noStrike" cap="none" dirty="0" smtClean="0">
                <a:solidFill>
                  <a:srgbClr val="000000"/>
                </a:solidFill>
                <a:latin typeface="Arial"/>
                <a:ea typeface="Arial"/>
                <a:cs typeface="Arial"/>
                <a:sym typeface="Arial"/>
              </a:rPr>
              <a:t>1</a:t>
            </a:r>
            <a:r>
              <a:rPr lang="en-US" sz="1100" b="0" i="0" u="none" strike="noStrike" cap="none" dirty="0" smtClean="0">
                <a:solidFill>
                  <a:srgbClr val="000000"/>
                </a:solidFill>
                <a:latin typeface="Arial"/>
                <a:ea typeface="Arial"/>
                <a:cs typeface="Arial"/>
                <a:sym typeface="Arial"/>
              </a:rPr>
              <a:t> </a:t>
            </a:r>
            <a:r>
              <a:rPr lang="en-US" sz="1100" b="1" i="0" u="none" strike="noStrike" cap="none" dirty="0" smtClean="0">
                <a:solidFill>
                  <a:srgbClr val="000000"/>
                </a:solidFill>
                <a:latin typeface="Arial"/>
                <a:ea typeface="Arial"/>
                <a:cs typeface="Arial"/>
                <a:sym typeface="Arial"/>
              </a:rPr>
              <a:t>402</a:t>
            </a:r>
            <a:r>
              <a:rPr lang="en-US" sz="1100" b="0" i="0" u="none" strike="noStrike" cap="none" dirty="0" smtClean="0">
                <a:solidFill>
                  <a:srgbClr val="000000"/>
                </a:solidFill>
                <a:latin typeface="Arial"/>
                <a:ea typeface="Arial"/>
                <a:cs typeface="Arial"/>
                <a:sym typeface="Arial"/>
              </a:rPr>
              <a:t> </a:t>
            </a:r>
            <a:r>
              <a:rPr lang="en-US" sz="1100" b="0" i="1" u="none" strike="noStrike" cap="none" dirty="0" smtClean="0">
                <a:solidFill>
                  <a:srgbClr val="000000"/>
                </a:solidFill>
                <a:latin typeface="Arial"/>
                <a:ea typeface="Arial"/>
                <a:cs typeface="Arial"/>
                <a:sym typeface="Arial"/>
              </a:rPr>
              <a:t>a </a:t>
            </a:r>
            <a:r>
              <a:rPr lang="en-US" sz="1100" b="0" i="0" u="none" strike="noStrike" cap="none" dirty="0" smtClean="0">
                <a:solidFill>
                  <a:srgbClr val="000000"/>
                </a:solidFill>
                <a:latin typeface="Arial"/>
                <a:ea typeface="Arial"/>
                <a:cs typeface="Arial"/>
                <a:sym typeface="Arial"/>
              </a:rPr>
              <a:t>and the hearing device </a:t>
            </a:r>
            <a:r>
              <a:rPr lang="en-US" sz="1100" b="1" i="0" u="none" strike="noStrike" cap="none" dirty="0" smtClean="0">
                <a:solidFill>
                  <a:srgbClr val="000000"/>
                </a:solidFill>
                <a:latin typeface="Arial"/>
                <a:ea typeface="Arial"/>
                <a:cs typeface="Arial"/>
                <a:sym typeface="Arial"/>
              </a:rPr>
              <a:t>2</a:t>
            </a:r>
            <a:r>
              <a:rPr lang="en-US" sz="1100" b="0" i="0" u="none" strike="noStrike" cap="none" dirty="0" smtClean="0">
                <a:solidFill>
                  <a:srgbClr val="000000"/>
                </a:solidFill>
                <a:latin typeface="Arial"/>
                <a:ea typeface="Arial"/>
                <a:cs typeface="Arial"/>
                <a:sym typeface="Arial"/>
              </a:rPr>
              <a:t> </a:t>
            </a:r>
            <a:r>
              <a:rPr lang="en-US" sz="1100" b="1" i="0" u="none" strike="noStrike" cap="none" dirty="0" smtClean="0">
                <a:solidFill>
                  <a:srgbClr val="000000"/>
                </a:solidFill>
                <a:latin typeface="Arial"/>
                <a:ea typeface="Arial"/>
                <a:cs typeface="Arial"/>
                <a:sym typeface="Arial"/>
              </a:rPr>
              <a:t>402</a:t>
            </a:r>
            <a:r>
              <a:rPr lang="en-US" sz="1100" b="0" i="0" u="none" strike="noStrike" cap="none" dirty="0" smtClean="0">
                <a:solidFill>
                  <a:srgbClr val="000000"/>
                </a:solidFill>
                <a:latin typeface="Arial"/>
                <a:ea typeface="Arial"/>
                <a:cs typeface="Arial"/>
                <a:sym typeface="Arial"/>
              </a:rPr>
              <a:t> </a:t>
            </a:r>
            <a:r>
              <a:rPr lang="en-US" sz="1100" b="0" i="1" u="none" strike="noStrike" cap="none" dirty="0" smtClean="0">
                <a:solidFill>
                  <a:srgbClr val="000000"/>
                </a:solidFill>
                <a:latin typeface="Arial"/>
                <a:ea typeface="Arial"/>
                <a:cs typeface="Arial"/>
                <a:sym typeface="Arial"/>
              </a:rPr>
              <a:t>b </a:t>
            </a:r>
            <a:r>
              <a:rPr lang="en-US" sz="1100" b="0" i="0" u="none" strike="noStrike" cap="none" dirty="0" smtClean="0">
                <a:solidFill>
                  <a:srgbClr val="000000"/>
                </a:solidFill>
                <a:latin typeface="Arial"/>
                <a:ea typeface="Arial"/>
                <a:cs typeface="Arial"/>
                <a:sym typeface="Arial"/>
              </a:rPr>
              <a:t>have been previously connected. If the hearing devices </a:t>
            </a:r>
            <a:r>
              <a:rPr lang="en-US" sz="1100" b="1" i="0" u="none" strike="noStrike" cap="none" dirty="0" smtClean="0">
                <a:solidFill>
                  <a:srgbClr val="000000"/>
                </a:solidFill>
                <a:latin typeface="Arial"/>
                <a:ea typeface="Arial"/>
                <a:cs typeface="Arial"/>
                <a:sym typeface="Arial"/>
              </a:rPr>
              <a:t>402</a:t>
            </a:r>
            <a:r>
              <a:rPr lang="en-US" sz="1100" b="0" i="0" u="none" strike="noStrike" cap="none" dirty="0" smtClean="0">
                <a:solidFill>
                  <a:srgbClr val="000000"/>
                </a:solidFill>
                <a:latin typeface="Arial"/>
                <a:ea typeface="Arial"/>
                <a:cs typeface="Arial"/>
                <a:sym typeface="Arial"/>
              </a:rPr>
              <a:t> have not been previously connected, then the process </a:t>
            </a:r>
            <a:r>
              <a:rPr lang="en-US" sz="1100" b="1" i="0" u="none" strike="noStrike" cap="none" dirty="0" smtClean="0">
                <a:solidFill>
                  <a:srgbClr val="000000"/>
                </a:solidFill>
                <a:latin typeface="Arial"/>
                <a:ea typeface="Arial"/>
                <a:cs typeface="Arial"/>
                <a:sym typeface="Arial"/>
              </a:rPr>
              <a:t>700</a:t>
            </a:r>
            <a:r>
              <a:rPr lang="en-US" sz="1100" b="0" i="0" u="none" strike="noStrike" cap="none" dirty="0" smtClean="0">
                <a:solidFill>
                  <a:srgbClr val="000000"/>
                </a:solidFill>
                <a:latin typeface="Arial"/>
                <a:ea typeface="Arial"/>
                <a:cs typeface="Arial"/>
                <a:sym typeface="Arial"/>
              </a:rPr>
              <a:t> may continue to step </a:t>
            </a:r>
            <a:r>
              <a:rPr lang="en-US" sz="1100" b="1" i="0" u="none" strike="noStrike" cap="none" dirty="0" smtClean="0">
                <a:solidFill>
                  <a:srgbClr val="000000"/>
                </a:solidFill>
                <a:latin typeface="Arial"/>
                <a:ea typeface="Arial"/>
                <a:cs typeface="Arial"/>
                <a:sym typeface="Arial"/>
              </a:rPr>
              <a:t>716</a:t>
            </a:r>
            <a:r>
              <a:rPr lang="en-US" sz="1100" b="0" i="0" u="none" strike="noStrike" cap="none" dirty="0" smtClean="0">
                <a:solidFill>
                  <a:srgbClr val="000000"/>
                </a:solidFill>
                <a:latin typeface="Arial"/>
                <a:ea typeface="Arial"/>
                <a:cs typeface="Arial"/>
                <a:sym typeface="Arial"/>
              </a:rPr>
              <a:t> where the connection is aborted. If the hearing devices </a:t>
            </a:r>
            <a:r>
              <a:rPr lang="en-US" sz="1100" b="1" i="0" u="none" strike="noStrike" cap="none" dirty="0" smtClean="0">
                <a:solidFill>
                  <a:srgbClr val="000000"/>
                </a:solidFill>
                <a:latin typeface="Arial"/>
                <a:ea typeface="Arial"/>
                <a:cs typeface="Arial"/>
                <a:sym typeface="Arial"/>
              </a:rPr>
              <a:t>402</a:t>
            </a:r>
            <a:r>
              <a:rPr lang="en-US" sz="1100" b="0" i="0" u="none" strike="noStrike" cap="none" dirty="0" smtClean="0">
                <a:solidFill>
                  <a:srgbClr val="000000"/>
                </a:solidFill>
                <a:latin typeface="Arial"/>
                <a:ea typeface="Arial"/>
                <a:cs typeface="Arial"/>
                <a:sym typeface="Arial"/>
              </a:rPr>
              <a:t> have been previously connected, then the process </a:t>
            </a:r>
            <a:r>
              <a:rPr lang="en-US" sz="1100" b="1" i="0" u="none" strike="noStrike" cap="none" dirty="0" smtClean="0">
                <a:solidFill>
                  <a:srgbClr val="000000"/>
                </a:solidFill>
                <a:latin typeface="Arial"/>
                <a:ea typeface="Arial"/>
                <a:cs typeface="Arial"/>
                <a:sym typeface="Arial"/>
              </a:rPr>
              <a:t>700</a:t>
            </a:r>
            <a:r>
              <a:rPr lang="en-US" sz="1100" b="0" i="0" u="none" strike="noStrike" cap="none" dirty="0" smtClean="0">
                <a:solidFill>
                  <a:srgbClr val="000000"/>
                </a:solidFill>
                <a:latin typeface="Arial"/>
                <a:ea typeface="Arial"/>
                <a:cs typeface="Arial"/>
                <a:sym typeface="Arial"/>
              </a:rPr>
              <a:t> may continue to step </a:t>
            </a:r>
            <a:r>
              <a:rPr lang="en-US" sz="1100" b="1" i="0" u="none" strike="noStrike" cap="none" dirty="0" smtClean="0">
                <a:solidFill>
                  <a:srgbClr val="000000"/>
                </a:solidFill>
                <a:latin typeface="Arial"/>
                <a:ea typeface="Arial"/>
                <a:cs typeface="Arial"/>
                <a:sym typeface="Arial"/>
              </a:rPr>
              <a:t>720</a:t>
            </a:r>
            <a:endParaRPr lang="en-US" sz="1100" b="0" i="0" u="none" strike="noStrike" cap="none" dirty="0" smtClean="0">
              <a:solidFill>
                <a:srgbClr val="000000"/>
              </a:solidFill>
              <a:latin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latin typeface="Arial"/>
                <a:ea typeface="Arial"/>
                <a:cs typeface="Arial"/>
                <a:sym typeface="Arial"/>
              </a:rPr>
              <a:t>hearing device </a:t>
            </a:r>
            <a:r>
              <a:rPr lang="en-US" sz="1100" b="1" i="0" u="none" strike="noStrike" cap="none" dirty="0" smtClean="0">
                <a:solidFill>
                  <a:srgbClr val="000000"/>
                </a:solidFill>
                <a:latin typeface="Arial"/>
                <a:ea typeface="Arial"/>
                <a:cs typeface="Arial"/>
                <a:sym typeface="Arial"/>
              </a:rPr>
              <a:t>1</a:t>
            </a:r>
            <a:r>
              <a:rPr lang="en-US" sz="1100" b="0" i="0" u="none" strike="noStrike" cap="none" dirty="0" smtClean="0">
                <a:solidFill>
                  <a:srgbClr val="000000"/>
                </a:solidFill>
                <a:latin typeface="Arial"/>
                <a:ea typeface="Arial"/>
                <a:cs typeface="Arial"/>
                <a:sym typeface="Arial"/>
              </a:rPr>
              <a:t> </a:t>
            </a:r>
            <a:r>
              <a:rPr lang="en-US" sz="1100" b="1" i="0" u="none" strike="noStrike" cap="none" dirty="0" smtClean="0">
                <a:solidFill>
                  <a:srgbClr val="000000"/>
                </a:solidFill>
                <a:latin typeface="Arial"/>
                <a:ea typeface="Arial"/>
                <a:cs typeface="Arial"/>
                <a:sym typeface="Arial"/>
              </a:rPr>
              <a:t>402</a:t>
            </a:r>
            <a:r>
              <a:rPr lang="en-US" sz="1100" b="0" i="0" u="none" strike="noStrike" cap="none" dirty="0" smtClean="0">
                <a:solidFill>
                  <a:srgbClr val="000000"/>
                </a:solidFill>
                <a:latin typeface="Arial"/>
                <a:ea typeface="Arial"/>
                <a:cs typeface="Arial"/>
                <a:sym typeface="Arial"/>
              </a:rPr>
              <a:t> </a:t>
            </a:r>
            <a:r>
              <a:rPr lang="en-US" sz="1100" b="0" i="1" u="none" strike="noStrike" cap="none" dirty="0" smtClean="0">
                <a:solidFill>
                  <a:srgbClr val="000000"/>
                </a:solidFill>
                <a:latin typeface="Arial"/>
                <a:ea typeface="Arial"/>
                <a:cs typeface="Arial"/>
                <a:sym typeface="Arial"/>
              </a:rPr>
              <a:t>a </a:t>
            </a:r>
            <a:r>
              <a:rPr lang="en-US" sz="1100" b="0" i="0" u="none" strike="noStrike" cap="none" dirty="0" smtClean="0">
                <a:solidFill>
                  <a:srgbClr val="000000"/>
                </a:solidFill>
                <a:latin typeface="Arial"/>
                <a:ea typeface="Arial"/>
                <a:cs typeface="Arial"/>
                <a:sym typeface="Arial"/>
              </a:rPr>
              <a:t>receiving an audio input at step </a:t>
            </a:r>
            <a:r>
              <a:rPr lang="en-US" sz="1100" b="1" i="0" u="none" strike="noStrike" cap="none" dirty="0" smtClean="0">
                <a:solidFill>
                  <a:srgbClr val="000000"/>
                </a:solidFill>
                <a:latin typeface="Arial"/>
                <a:ea typeface="Arial"/>
                <a:cs typeface="Arial"/>
                <a:sym typeface="Arial"/>
              </a:rPr>
              <a:t>802 </a:t>
            </a:r>
            <a:r>
              <a:rPr lang="en-US" sz="1100" b="0" i="0" u="none" strike="noStrike" cap="none" dirty="0" smtClean="0">
                <a:solidFill>
                  <a:srgbClr val="000000"/>
                </a:solidFill>
                <a:latin typeface="Arial"/>
                <a:ea typeface="Arial"/>
                <a:cs typeface="Arial"/>
                <a:sym typeface="Arial"/>
              </a:rPr>
              <a:t>In particular embodiments, the hearing device </a:t>
            </a:r>
            <a:r>
              <a:rPr lang="en-US" sz="1100" b="1" i="0" u="none" strike="noStrike" cap="none" dirty="0" smtClean="0">
                <a:solidFill>
                  <a:srgbClr val="000000"/>
                </a:solidFill>
                <a:latin typeface="Arial"/>
                <a:ea typeface="Arial"/>
                <a:cs typeface="Arial"/>
                <a:sym typeface="Arial"/>
              </a:rPr>
              <a:t>1</a:t>
            </a:r>
            <a:r>
              <a:rPr lang="en-US" sz="1100" b="0" i="0" u="none" strike="noStrike" cap="none" dirty="0" smtClean="0">
                <a:solidFill>
                  <a:srgbClr val="000000"/>
                </a:solidFill>
                <a:latin typeface="Arial"/>
                <a:ea typeface="Arial"/>
                <a:cs typeface="Arial"/>
                <a:sym typeface="Arial"/>
              </a:rPr>
              <a:t> </a:t>
            </a:r>
            <a:r>
              <a:rPr lang="en-US" sz="1100" b="1" i="0" u="none" strike="noStrike" cap="none" dirty="0" smtClean="0">
                <a:solidFill>
                  <a:srgbClr val="000000"/>
                </a:solidFill>
                <a:latin typeface="Arial"/>
                <a:ea typeface="Arial"/>
                <a:cs typeface="Arial"/>
                <a:sym typeface="Arial"/>
              </a:rPr>
              <a:t>402</a:t>
            </a:r>
            <a:r>
              <a:rPr lang="en-US" sz="1100" b="0" i="0" u="none" strike="noStrike" cap="none" dirty="0" smtClean="0">
                <a:solidFill>
                  <a:srgbClr val="000000"/>
                </a:solidFill>
                <a:latin typeface="Arial"/>
                <a:ea typeface="Arial"/>
                <a:cs typeface="Arial"/>
                <a:sym typeface="Arial"/>
              </a:rPr>
              <a:t> </a:t>
            </a:r>
            <a:r>
              <a:rPr lang="en-US" sz="1100" b="0" i="1" u="none" strike="noStrike" cap="none" dirty="0" smtClean="0">
                <a:solidFill>
                  <a:srgbClr val="000000"/>
                </a:solidFill>
                <a:latin typeface="Arial"/>
                <a:ea typeface="Arial"/>
                <a:cs typeface="Arial"/>
                <a:sym typeface="Arial"/>
              </a:rPr>
              <a:t>a </a:t>
            </a:r>
            <a:r>
              <a:rPr lang="en-US" sz="1100" b="0" i="0" u="none" strike="noStrike" cap="none" dirty="0" smtClean="0">
                <a:solidFill>
                  <a:srgbClr val="000000"/>
                </a:solidFill>
                <a:latin typeface="Arial"/>
                <a:ea typeface="Arial"/>
                <a:cs typeface="Arial"/>
                <a:sym typeface="Arial"/>
              </a:rPr>
              <a:t>may receive an audio input comprising a text keyword. The hearing device </a:t>
            </a:r>
            <a:r>
              <a:rPr lang="en-US" sz="1100" b="1" i="0" u="none" strike="noStrike" cap="none" dirty="0" smtClean="0">
                <a:solidFill>
                  <a:srgbClr val="000000"/>
                </a:solidFill>
                <a:latin typeface="Arial"/>
                <a:ea typeface="Arial"/>
                <a:cs typeface="Arial"/>
                <a:sym typeface="Arial"/>
              </a:rPr>
              <a:t>1</a:t>
            </a:r>
            <a:r>
              <a:rPr lang="en-US" sz="1100" b="0" i="0" u="none" strike="noStrike" cap="none" dirty="0" smtClean="0">
                <a:solidFill>
                  <a:srgbClr val="000000"/>
                </a:solidFill>
                <a:latin typeface="Arial"/>
                <a:ea typeface="Arial"/>
                <a:cs typeface="Arial"/>
                <a:sym typeface="Arial"/>
              </a:rPr>
              <a:t> </a:t>
            </a:r>
            <a:r>
              <a:rPr lang="en-US" sz="1100" b="1" i="0" u="none" strike="noStrike" cap="none" dirty="0" smtClean="0">
                <a:solidFill>
                  <a:srgbClr val="000000"/>
                </a:solidFill>
                <a:latin typeface="Arial"/>
                <a:ea typeface="Arial"/>
                <a:cs typeface="Arial"/>
                <a:sym typeface="Arial"/>
              </a:rPr>
              <a:t>402</a:t>
            </a:r>
            <a:r>
              <a:rPr lang="en-US" sz="1100" b="0" i="0" u="none" strike="noStrike" cap="none" dirty="0" smtClean="0">
                <a:solidFill>
                  <a:srgbClr val="000000"/>
                </a:solidFill>
                <a:latin typeface="Arial"/>
                <a:ea typeface="Arial"/>
                <a:cs typeface="Arial"/>
                <a:sym typeface="Arial"/>
              </a:rPr>
              <a:t> </a:t>
            </a:r>
            <a:r>
              <a:rPr lang="en-US" sz="1100" b="0" i="1" u="none" strike="noStrike" cap="none" dirty="0" smtClean="0">
                <a:solidFill>
                  <a:srgbClr val="000000"/>
                </a:solidFill>
                <a:latin typeface="Arial"/>
                <a:ea typeface="Arial"/>
                <a:cs typeface="Arial"/>
                <a:sym typeface="Arial"/>
              </a:rPr>
              <a:t>a </a:t>
            </a:r>
            <a:r>
              <a:rPr lang="en-US" sz="1100" b="0" i="0" u="none" strike="noStrike" cap="none" dirty="0" smtClean="0">
                <a:solidFill>
                  <a:srgbClr val="000000"/>
                </a:solidFill>
                <a:latin typeface="Arial"/>
                <a:ea typeface="Arial"/>
                <a:cs typeface="Arial"/>
                <a:sym typeface="Arial"/>
              </a:rPr>
              <a:t>may be configured to parse an audio input to detect a text keyword.</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138AA2B-872D-43F3-BD93-ADBFC7DD89A5}" type="datetimeFigureOut">
              <a:rPr lang="en-US" smtClean="0"/>
              <a:pPr/>
              <a:t>1/17/2022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38AA2B-872D-43F3-BD93-ADBFC7DD89A5}"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38AA2B-872D-43F3-BD93-ADBFC7DD89A5}"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2068850" y="1991825"/>
            <a:ext cx="50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03"/>
        <p:cNvGrpSpPr/>
        <p:nvPr/>
      </p:nvGrpSpPr>
      <p:grpSpPr>
        <a:xfrm>
          <a:off x="0" y="0"/>
          <a:ext cx="0" cy="0"/>
          <a:chOff x="0" y="0"/>
          <a:chExt cx="0" cy="0"/>
        </a:xfrm>
      </p:grpSpPr>
      <p:sp>
        <p:nvSpPr>
          <p:cNvPr id="118" name="Google Shape;118;p6"/>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19" name="Google Shape;119;p6"/>
          <p:cNvSpPr txBox="1">
            <a:spLocks noGrp="1"/>
          </p:cNvSpPr>
          <p:nvPr>
            <p:ph type="body" idx="1"/>
          </p:nvPr>
        </p:nvSpPr>
        <p:spPr>
          <a:xfrm>
            <a:off x="717750" y="1357125"/>
            <a:ext cx="3741600" cy="3568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120" name="Google Shape;120;p6"/>
          <p:cNvSpPr txBox="1">
            <a:spLocks noGrp="1"/>
          </p:cNvSpPr>
          <p:nvPr>
            <p:ph type="body" idx="2"/>
          </p:nvPr>
        </p:nvSpPr>
        <p:spPr>
          <a:xfrm>
            <a:off x="4684654" y="1357125"/>
            <a:ext cx="3741600" cy="3568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121" name="Google Shape;121;p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without decoration">
  <p:cSld name="Blank without decoration">
    <p:spTree>
      <p:nvGrpSpPr>
        <p:cNvPr id="1" name="Shape 200"/>
        <p:cNvGrpSpPr/>
        <p:nvPr/>
      </p:nvGrpSpPr>
      <p:grpSpPr>
        <a:xfrm>
          <a:off x="0" y="0"/>
          <a:ext cx="0" cy="0"/>
          <a:chOff x="0" y="0"/>
          <a:chExt cx="0" cy="0"/>
        </a:xfrm>
      </p:grpSpPr>
      <p:sp>
        <p:nvSpPr>
          <p:cNvPr id="202" name="Google Shape;202;p1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38AA2B-872D-43F3-BD93-ADBFC7DD89A5}"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38AA2B-872D-43F3-BD93-ADBFC7DD89A5}"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38AA2B-872D-43F3-BD93-ADBFC7DD89A5}"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38AA2B-872D-43F3-BD93-ADBFC7DD89A5}" type="datetimeFigureOut">
              <a:rPr lang="en-US" smtClean="0"/>
              <a:pPr/>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38AA2B-872D-43F3-BD93-ADBFC7DD89A5}" type="datetimeFigureOut">
              <a:rPr lang="en-US" smtClean="0"/>
              <a:pPr/>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8AA2B-872D-43F3-BD93-ADBFC7DD89A5}" type="datetimeFigureOut">
              <a:rPr lang="en-US" smtClean="0"/>
              <a:pPr/>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38AA2B-872D-43F3-BD93-ADBFC7DD89A5}"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38AA2B-872D-43F3-BD93-ADBFC7DD89A5}"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138AA2B-872D-43F3-BD93-ADBFC7DD89A5}" type="datetimeFigureOut">
              <a:rPr lang="en-US" smtClean="0"/>
              <a:pPr/>
              <a:t>1/17/2022</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transition>
    <p:fade thruBlk="1"/>
  </p:transition>
  <p:timing>
    <p:tnLst>
      <p:par>
        <p:cTn id="1" dur="indefinite" restart="never" nodeType="tmRoot"/>
      </p:par>
    </p:tnLst>
  </p:timing>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2"/>
          <p:cNvSpPr txBox="1">
            <a:spLocks noGrp="1"/>
          </p:cNvSpPr>
          <p:nvPr>
            <p:ph type="ctrTitle"/>
          </p:nvPr>
        </p:nvSpPr>
        <p:spPr>
          <a:xfrm>
            <a:off x="304800" y="1581152"/>
            <a:ext cx="8382000" cy="1570475"/>
          </a:xfrm>
          <a:prstGeom prst="rect">
            <a:avLst/>
          </a:prstGeom>
        </p:spPr>
        <p:txBody>
          <a:bodyPr spcFirstLastPara="1" wrap="square" lIns="91425" tIns="91425" rIns="91425" bIns="91425" anchor="ctr" anchorCtr="0">
            <a:noAutofit/>
          </a:bodyPr>
          <a:lstStyle/>
          <a:p>
            <a:r>
              <a:rPr lang="en-US" b="1" dirty="0" smtClean="0">
                <a:solidFill>
                  <a:srgbClr val="FF0000"/>
                </a:solidFill>
              </a:rPr>
              <a:t>Systems and Methods for Live Conversation Using Hearing Devices</a:t>
            </a:r>
            <a:endParaRPr lang="en-US" b="1" dirty="0">
              <a:solidFill>
                <a:srgbClr val="FF0000"/>
              </a:solidFill>
            </a:endParaRPr>
          </a:p>
        </p:txBody>
      </p:sp>
      <p:sp>
        <p:nvSpPr>
          <p:cNvPr id="3" name="TextBox 2"/>
          <p:cNvSpPr txBox="1"/>
          <p:nvPr/>
        </p:nvSpPr>
        <p:spPr>
          <a:xfrm>
            <a:off x="7239000" y="4095750"/>
            <a:ext cx="1747594" cy="523220"/>
          </a:xfrm>
          <a:prstGeom prst="rect">
            <a:avLst/>
          </a:prstGeom>
          <a:noFill/>
        </p:spPr>
        <p:txBody>
          <a:bodyPr wrap="none" rtlCol="0">
            <a:spAutoFit/>
          </a:bodyPr>
          <a:lstStyle/>
          <a:p>
            <a:r>
              <a:rPr lang="en-US" dirty="0" smtClean="0"/>
              <a:t>US20210392427A1</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
        <p:nvSpPr>
          <p:cNvPr id="4" name="Title 3"/>
          <p:cNvSpPr>
            <a:spLocks noGrp="1"/>
          </p:cNvSpPr>
          <p:nvPr>
            <p:ph type="title"/>
          </p:nvPr>
        </p:nvSpPr>
        <p:spPr>
          <a:xfrm>
            <a:off x="457200" y="-1"/>
            <a:ext cx="8229600" cy="514351"/>
          </a:xfrm>
        </p:spPr>
        <p:txBody>
          <a:bodyPr/>
          <a:lstStyle/>
          <a:p>
            <a:endParaRPr lang="en-US" dirty="0"/>
          </a:p>
        </p:txBody>
      </p:sp>
      <p:pic>
        <p:nvPicPr>
          <p:cNvPr id="4098" name="Picture 2"/>
          <p:cNvPicPr>
            <a:picLocks noChangeAspect="1" noChangeArrowheads="1"/>
          </p:cNvPicPr>
          <p:nvPr/>
        </p:nvPicPr>
        <p:blipFill>
          <a:blip r:embed="rId3"/>
          <a:srcRect/>
          <a:stretch>
            <a:fillRect/>
          </a:stretch>
        </p:blipFill>
        <p:spPr bwMode="auto">
          <a:xfrm>
            <a:off x="1905000" y="952499"/>
            <a:ext cx="5105400" cy="41910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
        <p:nvSpPr>
          <p:cNvPr id="4" name="Title 3"/>
          <p:cNvSpPr>
            <a:spLocks noGrp="1"/>
          </p:cNvSpPr>
          <p:nvPr>
            <p:ph type="title"/>
          </p:nvPr>
        </p:nvSpPr>
        <p:spPr>
          <a:xfrm>
            <a:off x="457200" y="-1"/>
            <a:ext cx="8229600" cy="514351"/>
          </a:xfrm>
        </p:spPr>
        <p:txBody>
          <a:bodyPr/>
          <a:lstStyle/>
          <a:p>
            <a:endParaRPr lang="en-US" dirty="0"/>
          </a:p>
        </p:txBody>
      </p:sp>
      <p:pic>
        <p:nvPicPr>
          <p:cNvPr id="5122" name="Picture 2"/>
          <p:cNvPicPr>
            <a:picLocks noChangeAspect="1" noChangeArrowheads="1"/>
          </p:cNvPicPr>
          <p:nvPr/>
        </p:nvPicPr>
        <p:blipFill>
          <a:blip r:embed="rId3"/>
          <a:srcRect/>
          <a:stretch>
            <a:fillRect/>
          </a:stretch>
        </p:blipFill>
        <p:spPr bwMode="auto">
          <a:xfrm>
            <a:off x="1676400" y="590550"/>
            <a:ext cx="6257519" cy="437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
        <p:nvSpPr>
          <p:cNvPr id="4" name="Title 3"/>
          <p:cNvSpPr>
            <a:spLocks noGrp="1"/>
          </p:cNvSpPr>
          <p:nvPr>
            <p:ph type="title"/>
          </p:nvPr>
        </p:nvSpPr>
        <p:spPr>
          <a:xfrm>
            <a:off x="457200" y="-1"/>
            <a:ext cx="8229600" cy="514351"/>
          </a:xfrm>
        </p:spPr>
        <p:txBody>
          <a:bodyPr/>
          <a:lstStyle/>
          <a:p>
            <a:endParaRPr lang="en-US" dirty="0"/>
          </a:p>
        </p:txBody>
      </p:sp>
      <p:pic>
        <p:nvPicPr>
          <p:cNvPr id="6146" name="Picture 2"/>
          <p:cNvPicPr>
            <a:picLocks noChangeAspect="1" noChangeArrowheads="1"/>
          </p:cNvPicPr>
          <p:nvPr/>
        </p:nvPicPr>
        <p:blipFill>
          <a:blip r:embed="rId3"/>
          <a:srcRect/>
          <a:stretch>
            <a:fillRect/>
          </a:stretch>
        </p:blipFill>
        <p:spPr bwMode="auto">
          <a:xfrm>
            <a:off x="2133600" y="723900"/>
            <a:ext cx="5181600" cy="4419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
        <p:nvSpPr>
          <p:cNvPr id="4" name="Title 3"/>
          <p:cNvSpPr>
            <a:spLocks noGrp="1"/>
          </p:cNvSpPr>
          <p:nvPr>
            <p:ph type="title"/>
          </p:nvPr>
        </p:nvSpPr>
        <p:spPr>
          <a:xfrm>
            <a:off x="457200" y="-1"/>
            <a:ext cx="8229600" cy="514351"/>
          </a:xfrm>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
        <p:nvSpPr>
          <p:cNvPr id="4" name="Title 3"/>
          <p:cNvSpPr>
            <a:spLocks noGrp="1"/>
          </p:cNvSpPr>
          <p:nvPr>
            <p:ph type="title"/>
          </p:nvPr>
        </p:nvSpPr>
        <p:spPr>
          <a:xfrm>
            <a:off x="457200" y="-1"/>
            <a:ext cx="8229600" cy="514351"/>
          </a:xfrm>
        </p:spPr>
        <p:txBody>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92"/>
        <p:cNvGrpSpPr/>
        <p:nvPr/>
      </p:nvGrpSpPr>
      <p:grpSpPr>
        <a:xfrm>
          <a:off x="0" y="0"/>
          <a:ext cx="0" cy="0"/>
          <a:chOff x="0" y="0"/>
          <a:chExt cx="0" cy="0"/>
        </a:xfrm>
      </p:grpSpPr>
      <p:sp>
        <p:nvSpPr>
          <p:cNvPr id="1494" name="Google Shape;1494;p5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4400" b="1" dirty="0" smtClean="0">
                <a:solidFill>
                  <a:srgbClr val="434343"/>
                </a:solidFill>
                <a:latin typeface="Montserrat"/>
                <a:ea typeface="Montserrat"/>
                <a:cs typeface="Montserrat"/>
                <a:sym typeface="Montserrat"/>
              </a:rPr>
              <a:t>Thank you</a:t>
            </a:r>
            <a:endParaRPr sz="4400" b="1" dirty="0">
              <a:solidFill>
                <a:srgbClr val="434343"/>
              </a:solidFill>
              <a:latin typeface="Montserrat"/>
              <a:ea typeface="Montserrat"/>
              <a:cs typeface="Montserrat"/>
              <a:sym typeface="Montserrat"/>
            </a:endParaRPr>
          </a:p>
        </p:txBody>
      </p:sp>
      <p:sp>
        <p:nvSpPr>
          <p:cNvPr id="1508" name="Google Shape;1508;p5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4" name="Title 3"/>
          <p:cNvSpPr>
            <a:spLocks noGrp="1"/>
          </p:cNvSpPr>
          <p:nvPr>
            <p:ph type="title"/>
          </p:nvPr>
        </p:nvSpPr>
        <p:spPr>
          <a:xfrm>
            <a:off x="457200" y="-1"/>
            <a:ext cx="8229600" cy="514351"/>
          </a:xfrm>
        </p:spPr>
        <p:txBody>
          <a:bodyPr/>
          <a:lstStyle/>
          <a:p>
            <a:endParaRPr lang="en-US" dirty="0"/>
          </a:p>
        </p:txBody>
      </p:sp>
      <p:pic>
        <p:nvPicPr>
          <p:cNvPr id="1026" name="Picture 2" descr="C:\Users\SUNSET\Desktop\readpatent\1.png"/>
          <p:cNvPicPr>
            <a:picLocks noChangeAspect="1" noChangeArrowheads="1"/>
          </p:cNvPicPr>
          <p:nvPr/>
        </p:nvPicPr>
        <p:blipFill>
          <a:blip r:embed="rId3"/>
          <a:srcRect/>
          <a:stretch>
            <a:fillRect/>
          </a:stretch>
        </p:blipFill>
        <p:spPr bwMode="auto">
          <a:xfrm>
            <a:off x="1371600" y="895350"/>
            <a:ext cx="6477000" cy="42481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4" name="Title 3"/>
          <p:cNvSpPr>
            <a:spLocks noGrp="1"/>
          </p:cNvSpPr>
          <p:nvPr>
            <p:ph type="title"/>
          </p:nvPr>
        </p:nvSpPr>
        <p:spPr>
          <a:xfrm>
            <a:off x="457200" y="-1"/>
            <a:ext cx="8229600" cy="514351"/>
          </a:xfrm>
        </p:spPr>
        <p:txBody>
          <a:bodyPr/>
          <a:lstStyle/>
          <a:p>
            <a:endParaRPr lang="en-US" dirty="0"/>
          </a:p>
        </p:txBody>
      </p:sp>
      <p:pic>
        <p:nvPicPr>
          <p:cNvPr id="2050" name="Picture 2" descr="C:\Users\SUNSET\Desktop\readpatent\2.png"/>
          <p:cNvPicPr>
            <a:picLocks noChangeAspect="1" noChangeArrowheads="1"/>
          </p:cNvPicPr>
          <p:nvPr/>
        </p:nvPicPr>
        <p:blipFill>
          <a:blip r:embed="rId3"/>
          <a:srcRect/>
          <a:stretch>
            <a:fillRect/>
          </a:stretch>
        </p:blipFill>
        <p:spPr bwMode="auto">
          <a:xfrm>
            <a:off x="1676400" y="971550"/>
            <a:ext cx="5943600" cy="41719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
        <p:nvSpPr>
          <p:cNvPr id="4" name="Title 3"/>
          <p:cNvSpPr>
            <a:spLocks noGrp="1"/>
          </p:cNvSpPr>
          <p:nvPr>
            <p:ph type="title"/>
          </p:nvPr>
        </p:nvSpPr>
        <p:spPr>
          <a:xfrm>
            <a:off x="457200" y="-1"/>
            <a:ext cx="8229600" cy="514351"/>
          </a:xfrm>
        </p:spPr>
        <p:txBody>
          <a:bodyPr/>
          <a:lstStyle/>
          <a:p>
            <a:endParaRPr lang="en-US" dirty="0"/>
          </a:p>
        </p:txBody>
      </p:sp>
      <p:pic>
        <p:nvPicPr>
          <p:cNvPr id="1026" name="Picture 2" descr="C:\Users\SUNSET\Desktop\readpatent\4.png"/>
          <p:cNvPicPr>
            <a:picLocks noChangeAspect="1" noChangeArrowheads="1"/>
          </p:cNvPicPr>
          <p:nvPr/>
        </p:nvPicPr>
        <p:blipFill>
          <a:blip r:embed="rId3"/>
          <a:srcRect/>
          <a:stretch>
            <a:fillRect/>
          </a:stretch>
        </p:blipFill>
        <p:spPr bwMode="auto">
          <a:xfrm>
            <a:off x="1676400" y="919784"/>
            <a:ext cx="5638800" cy="422371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
        <p:nvSpPr>
          <p:cNvPr id="4" name="Title 3"/>
          <p:cNvSpPr>
            <a:spLocks noGrp="1"/>
          </p:cNvSpPr>
          <p:nvPr>
            <p:ph type="title"/>
          </p:nvPr>
        </p:nvSpPr>
        <p:spPr>
          <a:xfrm>
            <a:off x="457200" y="-1"/>
            <a:ext cx="8229600" cy="514351"/>
          </a:xfrm>
        </p:spPr>
        <p:txBody>
          <a:bodyPr/>
          <a:lstStyle/>
          <a:p>
            <a:endParaRPr lang="en-US" dirty="0"/>
          </a:p>
        </p:txBody>
      </p:sp>
      <p:pic>
        <p:nvPicPr>
          <p:cNvPr id="2050" name="Picture 2" descr="C:\Users\SUNSET\Desktop\readpatent\5.png"/>
          <p:cNvPicPr>
            <a:picLocks noChangeAspect="1" noChangeArrowheads="1"/>
          </p:cNvPicPr>
          <p:nvPr/>
        </p:nvPicPr>
        <p:blipFill>
          <a:blip r:embed="rId3"/>
          <a:srcRect/>
          <a:stretch>
            <a:fillRect/>
          </a:stretch>
        </p:blipFill>
        <p:spPr bwMode="auto">
          <a:xfrm>
            <a:off x="2286000" y="619597"/>
            <a:ext cx="6019800" cy="452390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
        <p:nvSpPr>
          <p:cNvPr id="4" name="Title 3"/>
          <p:cNvSpPr>
            <a:spLocks noGrp="1"/>
          </p:cNvSpPr>
          <p:nvPr>
            <p:ph type="title"/>
          </p:nvPr>
        </p:nvSpPr>
        <p:spPr>
          <a:xfrm>
            <a:off x="457200" y="-1"/>
            <a:ext cx="8229600" cy="514351"/>
          </a:xfrm>
        </p:spPr>
        <p:txBody>
          <a:bodyPr/>
          <a:lstStyle/>
          <a:p>
            <a:endParaRPr lang="en-US" dirty="0"/>
          </a:p>
        </p:txBody>
      </p:sp>
      <p:pic>
        <p:nvPicPr>
          <p:cNvPr id="1026" name="Picture 2"/>
          <p:cNvPicPr>
            <a:picLocks noChangeAspect="1" noChangeArrowheads="1"/>
          </p:cNvPicPr>
          <p:nvPr/>
        </p:nvPicPr>
        <p:blipFill>
          <a:blip r:embed="rId3"/>
          <a:srcRect/>
          <a:stretch>
            <a:fillRect/>
          </a:stretch>
        </p:blipFill>
        <p:spPr bwMode="auto">
          <a:xfrm>
            <a:off x="838200" y="819150"/>
            <a:ext cx="7724775"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4" name="Title 3"/>
          <p:cNvSpPr>
            <a:spLocks noGrp="1"/>
          </p:cNvSpPr>
          <p:nvPr>
            <p:ph type="title"/>
          </p:nvPr>
        </p:nvSpPr>
        <p:spPr>
          <a:xfrm>
            <a:off x="457200" y="-1"/>
            <a:ext cx="8229600" cy="514351"/>
          </a:xfrm>
        </p:spPr>
        <p:txBody>
          <a:bodyPr/>
          <a:lstStyle/>
          <a:p>
            <a:endParaRPr lang="en-US" dirty="0"/>
          </a:p>
        </p:txBody>
      </p:sp>
      <p:pic>
        <p:nvPicPr>
          <p:cNvPr id="3074" name="Picture 2"/>
          <p:cNvPicPr>
            <a:picLocks noChangeAspect="1" noChangeArrowheads="1"/>
          </p:cNvPicPr>
          <p:nvPr/>
        </p:nvPicPr>
        <p:blipFill>
          <a:blip r:embed="rId3"/>
          <a:srcRect/>
          <a:stretch>
            <a:fillRect/>
          </a:stretch>
        </p:blipFill>
        <p:spPr bwMode="auto">
          <a:xfrm>
            <a:off x="1828800" y="742950"/>
            <a:ext cx="5548313" cy="440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
        <p:nvSpPr>
          <p:cNvPr id="4" name="Title 3"/>
          <p:cNvSpPr>
            <a:spLocks noGrp="1"/>
          </p:cNvSpPr>
          <p:nvPr>
            <p:ph type="title"/>
          </p:nvPr>
        </p:nvSpPr>
        <p:spPr>
          <a:xfrm>
            <a:off x="457200" y="-1"/>
            <a:ext cx="8229600" cy="514351"/>
          </a:xfrm>
        </p:spPr>
        <p:txBody>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1524000" y="666750"/>
            <a:ext cx="68199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
        <p:nvSpPr>
          <p:cNvPr id="4" name="Title 3"/>
          <p:cNvSpPr>
            <a:spLocks noGrp="1"/>
          </p:cNvSpPr>
          <p:nvPr>
            <p:ph type="title"/>
          </p:nvPr>
        </p:nvSpPr>
        <p:spPr>
          <a:xfrm>
            <a:off x="457200" y="-1"/>
            <a:ext cx="8229600" cy="514351"/>
          </a:xfrm>
        </p:spPr>
        <p:txBody>
          <a:bodyPr/>
          <a:lstStyle/>
          <a:p>
            <a:endParaRPr lang="en-US" dirty="0"/>
          </a:p>
        </p:txBody>
      </p:sp>
      <p:pic>
        <p:nvPicPr>
          <p:cNvPr id="3074" name="Picture 2"/>
          <p:cNvPicPr>
            <a:picLocks noChangeAspect="1" noChangeArrowheads="1"/>
          </p:cNvPicPr>
          <p:nvPr/>
        </p:nvPicPr>
        <p:blipFill>
          <a:blip r:embed="rId3"/>
          <a:srcRect/>
          <a:stretch>
            <a:fillRect/>
          </a:stretch>
        </p:blipFill>
        <p:spPr bwMode="auto">
          <a:xfrm>
            <a:off x="914400" y="333375"/>
            <a:ext cx="7433830" cy="48101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720</TotalTime>
  <Words>103</Words>
  <Application>Microsoft Office PowerPoint</Application>
  <PresentationFormat>On-screen Show (16:9)</PresentationFormat>
  <Paragraphs>32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Montserrat</vt:lpstr>
      <vt:lpstr>Wingdings 2</vt:lpstr>
      <vt:lpstr>Constantia</vt:lpstr>
      <vt:lpstr>Flow</vt:lpstr>
      <vt:lpstr>Systems and Methods for Live Conversation Using Hearing Devices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SUNSET</cp:lastModifiedBy>
  <cp:revision>46</cp:revision>
  <dcterms:modified xsi:type="dcterms:W3CDTF">2022-01-17T10:31:26Z</dcterms:modified>
</cp:coreProperties>
</file>