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4" r:id="rId3"/>
    <p:sldId id="27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77" autoAdjust="0"/>
  </p:normalViewPr>
  <p:slideViewPr>
    <p:cSldViewPr>
      <p:cViewPr>
        <p:scale>
          <a:sx n="75" d="100"/>
          <a:sy n="75" d="100"/>
        </p:scale>
        <p:origin x="-1236" y="3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C50BE8-8DED-4E48-8CA0-91E9AC15048B}" type="datetimeFigureOut">
              <a:rPr lang="en-US" smtClean="0"/>
              <a:pPr/>
              <a:t>11/4/2021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E89D3E-487D-46A8-8404-54CA911542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https://cryptoviet.com/proof-of-stake-la-gi</a:t>
            </a:r>
            <a:endParaRPr lang="en-US"/>
          </a:p>
        </p:txBody>
      </p:sp>
      <p:sp>
        <p:nvSpPr>
          <p:cNvPr id="4" name="Slide Number Placeholder 3"/>
          <p:cNvSpPr>
            <a:spLocks noGrp="1"/>
          </p:cNvSpPr>
          <p:nvPr>
            <p:ph type="sldNum" sz="quarter" idx="10"/>
          </p:nvPr>
        </p:nvSpPr>
        <p:spPr/>
        <p:txBody>
          <a:bodyPr/>
          <a:lstStyle/>
          <a:p>
            <a:fld id="{69E89D3E-487D-46A8-8404-54CA9115421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48h </a:t>
            </a:r>
            <a:r>
              <a:rPr lang="en-US" dirty="0" err="1" smtClean="0"/>
              <a:t>unconfirm</a:t>
            </a:r>
            <a:r>
              <a:rPr lang="en-US" dirty="0" smtClean="0"/>
              <a:t> transaction</a:t>
            </a:r>
            <a:r>
              <a:rPr lang="en-US" baseline="0" dirty="0" smtClean="0"/>
              <a:t> remove from </a:t>
            </a:r>
            <a:r>
              <a:rPr lang="en-US" baseline="0" dirty="0" err="1" smtClean="0"/>
              <a:t>mempool</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wait long enough (usually around 48 hours) your transaction will drop from all of the </a:t>
            </a:r>
            <a:r>
              <a:rPr lang="en-US" dirty="0" err="1" smtClean="0"/>
              <a:t>Bitcoin</a:t>
            </a:r>
            <a:r>
              <a:rPr lang="en-US" dirty="0" smtClean="0"/>
              <a:t> </a:t>
            </a:r>
            <a:r>
              <a:rPr lang="en-US" dirty="0" err="1" smtClean="0"/>
              <a:t>mempools</a:t>
            </a:r>
            <a:r>
              <a:rPr lang="en-US" dirty="0" smtClean="0"/>
              <a:t> and the funds will be returned to your wallet.</a:t>
            </a:r>
            <a:endParaRPr lang="en-US" dirty="0"/>
          </a:p>
        </p:txBody>
      </p:sp>
      <p:sp>
        <p:nvSpPr>
          <p:cNvPr id="4" name="Slide Number Placeholder 3"/>
          <p:cNvSpPr>
            <a:spLocks noGrp="1"/>
          </p:cNvSpPr>
          <p:nvPr>
            <p:ph type="sldNum" sz="quarter" idx="10"/>
          </p:nvPr>
        </p:nvSpPr>
        <p:spPr/>
        <p:txBody>
          <a:bodyPr/>
          <a:lstStyle/>
          <a:p>
            <a:fld id="{69E89D3E-487D-46A8-8404-54CA9115421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https://academy.binance.com/en/glossary/orphan-block</a:t>
            </a:r>
            <a:endParaRPr lang="en-US"/>
          </a:p>
        </p:txBody>
      </p:sp>
      <p:sp>
        <p:nvSpPr>
          <p:cNvPr id="4" name="Slide Number Placeholder 3"/>
          <p:cNvSpPr>
            <a:spLocks noGrp="1"/>
          </p:cNvSpPr>
          <p:nvPr>
            <p:ph type="sldNum" sz="quarter" idx="10"/>
          </p:nvPr>
        </p:nvSpPr>
        <p:spPr/>
        <p:txBody>
          <a:bodyPr/>
          <a:lstStyle/>
          <a:p>
            <a:fld id="{69E89D3E-487D-46A8-8404-54CA91154211}"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cademy.binance.com/en/articles/what-are-nodes" TargetMode="External"/><Relationship Id="rId7" Type="http://schemas.openxmlformats.org/officeDocument/2006/relationships/hyperlink" Target="https://academy.binance.com/en/articles/what-is-a-51-percent-attac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academy.binance.com/en/articles/what-is-cryptocurrency-mining" TargetMode="External"/><Relationship Id="rId5" Type="http://schemas.openxmlformats.org/officeDocument/2006/relationships/hyperlink" Target="https://academy.binance.com/en/articles/what-is-cryptocurrency" TargetMode="External"/><Relationship Id="rId4" Type="http://schemas.openxmlformats.org/officeDocument/2006/relationships/hyperlink" Target="https://academy.binance.com/en/glossary/bitcoi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ryptoviet.com/bitcoin-la-gi"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blockchain.com/charts/transactions-per-secon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blockchain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fontAlgn="base"/>
            <a:r>
              <a:rPr lang="en-US" dirty="0" smtClean="0"/>
              <a:t>An orphan block is a block whose parent block is unknown or inexistent. These types of blocks were formed in older versions of the </a:t>
            </a:r>
            <a:r>
              <a:rPr lang="en-US" dirty="0" err="1" smtClean="0"/>
              <a:t>Bitcoin</a:t>
            </a:r>
            <a:r>
              <a:rPr lang="en-US" dirty="0" smtClean="0"/>
              <a:t> Core software, where network </a:t>
            </a:r>
            <a:r>
              <a:rPr lang="en-US" u="sng" dirty="0" smtClean="0">
                <a:hlinkClick r:id="rId3"/>
              </a:rPr>
              <a:t>nodes</a:t>
            </a:r>
            <a:r>
              <a:rPr lang="en-US" dirty="0" smtClean="0"/>
              <a:t> could receive blocks despite the lack of data about their ancestry. Since the release of </a:t>
            </a:r>
            <a:r>
              <a:rPr lang="en-US" dirty="0" err="1" smtClean="0"/>
              <a:t>Bitcoin</a:t>
            </a:r>
            <a:r>
              <a:rPr lang="en-US" dirty="0" smtClean="0"/>
              <a:t> Core v.0.10, in early 2015, </a:t>
            </a:r>
            <a:r>
              <a:rPr lang="en-US" u="sng" dirty="0" err="1" smtClean="0">
                <a:hlinkClick r:id="rId4"/>
              </a:rPr>
              <a:t>Bitcoin</a:t>
            </a:r>
            <a:r>
              <a:rPr lang="en-US" dirty="0" smtClean="0"/>
              <a:t> orphan blocks (in the literal sense) are no longer possible.</a:t>
            </a:r>
          </a:p>
          <a:p>
            <a:pPr fontAlgn="base"/>
            <a:r>
              <a:rPr lang="en-US" dirty="0" smtClean="0"/>
              <a:t>However, the term orphan block is still widely used in the </a:t>
            </a:r>
            <a:r>
              <a:rPr lang="en-US" u="sng" dirty="0" err="1" smtClean="0">
                <a:hlinkClick r:id="rId5"/>
              </a:rPr>
              <a:t>cryptocurrency</a:t>
            </a:r>
            <a:r>
              <a:rPr lang="en-US" dirty="0" smtClean="0"/>
              <a:t> space when referring to valid </a:t>
            </a:r>
            <a:r>
              <a:rPr lang="en-US" u="sng" dirty="0" smtClean="0">
                <a:hlinkClick r:id="rId6"/>
              </a:rPr>
              <a:t>mined</a:t>
            </a:r>
            <a:r>
              <a:rPr lang="en-US" dirty="0" smtClean="0"/>
              <a:t> blocks that have been discarded. Technically, these blocks should be called “stale blocks” or “extinct blocks,” but because the client denotes their block rewards as “orphaned,” most people call them orphan blocks. So despite having a known parent block, most people refer to those blocks as orphan blocks rather than stale blocks.</a:t>
            </a:r>
          </a:p>
          <a:p>
            <a:pPr fontAlgn="base"/>
            <a:r>
              <a:rPr lang="en-US" dirty="0" smtClean="0"/>
              <a:t>Stale blocks are generated when two different miners relay their valid blocks almost at the same time. This causes the network to split into two competing versions of the </a:t>
            </a:r>
            <a:r>
              <a:rPr lang="en-US" dirty="0" err="1" smtClean="0"/>
              <a:t>blockchain</a:t>
            </a:r>
            <a:r>
              <a:rPr lang="en-US" dirty="0" smtClean="0"/>
              <a:t> until one of the blocks is discarded (the longest chain prevails while the other is abandoned). Note that both blocks are verified and valid, but only one is attached to the main chain.</a:t>
            </a:r>
          </a:p>
          <a:p>
            <a:pPr fontAlgn="base"/>
            <a:r>
              <a:rPr lang="en-US" dirty="0" smtClean="0"/>
              <a:t>Because miners are constantly generating new blocks, some of these may be broadcasted to the network almost simultaneously. And since the network is distributed, the transmission of information between nodes takes some time. For this reason, there is a possibility that a group of nodes will choose to validate one block, while another group will choose to validate the other. Finally, this would cause one of the blocks to be “orphaned”.</a:t>
            </a:r>
          </a:p>
          <a:p>
            <a:pPr fontAlgn="base"/>
            <a:r>
              <a:rPr lang="en-US" dirty="0" smtClean="0"/>
              <a:t>The generation of stale blocks is completely natural and, in most cases, occurs by chance. However, they may also be produced when malicious actors try to create an alternate valid chain (see </a:t>
            </a:r>
            <a:r>
              <a:rPr lang="en-US" u="sng" dirty="0" smtClean="0">
                <a:hlinkClick r:id="rId7"/>
              </a:rPr>
              <a:t>51% attacks</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a </a:t>
            </a:r>
            <a:r>
              <a:rPr lang="en-US" dirty="0" err="1" smtClean="0"/>
              <a:t>Bitcoin</a:t>
            </a:r>
            <a:r>
              <a:rPr lang="en-US" dirty="0" smtClean="0"/>
              <a:t> transaction is transmitted to the network, it first gets verified by all of the </a:t>
            </a:r>
            <a:r>
              <a:rPr lang="en-US" dirty="0" err="1" smtClean="0"/>
              <a:t>Bitcoin</a:t>
            </a:r>
            <a:r>
              <a:rPr lang="en-US" dirty="0" smtClean="0"/>
              <a:t> nodes available</a:t>
            </a:r>
          </a:p>
          <a:p>
            <a:r>
              <a:rPr lang="en-US" dirty="0" smtClean="0"/>
              <a:t>After it successfully passes verification by a node, it sits inside that node’s “Unconfirmed Transactions” area called the “</a:t>
            </a:r>
            <a:r>
              <a:rPr lang="en-US" dirty="0" err="1" smtClean="0"/>
              <a:t>Mempool</a:t>
            </a:r>
            <a:r>
              <a:rPr lang="en-US" dirty="0" smtClean="0"/>
              <a:t>” (short for Memory Pool). The transaction patiently waits until a miner picks it up and includes it in the next block. The </a:t>
            </a:r>
            <a:r>
              <a:rPr lang="en-US" dirty="0" err="1" smtClean="0"/>
              <a:t>Mempool</a:t>
            </a:r>
            <a:r>
              <a:rPr lang="en-US" dirty="0" smtClean="0"/>
              <a:t> is basically the node’s holding area for all the pending transactions.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Once the </a:t>
            </a:r>
            <a:r>
              <a:rPr lang="en-US" dirty="0" err="1" smtClean="0"/>
              <a:t>Mempool</a:t>
            </a:r>
            <a:r>
              <a:rPr lang="en-US" dirty="0" smtClean="0"/>
              <a:t> reaches full capacity, the nodes start prioritizing transactions by setting up a minimal transaction fee threshold. Transactions with a fee-rate lower than the threshold are immediately removed from the </a:t>
            </a:r>
            <a:r>
              <a:rPr lang="en-US" dirty="0" err="1" smtClean="0"/>
              <a:t>Mempool</a:t>
            </a:r>
            <a:r>
              <a:rPr lang="en-US" dirty="0" smtClean="0"/>
              <a:t> and only new transactions with a large enough fee are allowed access to the </a:t>
            </a:r>
            <a:r>
              <a:rPr lang="en-US" dirty="0" err="1" smtClean="0"/>
              <a:t>Mempool</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81000" y="1905000"/>
            <a:ext cx="8458200" cy="45243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04800" y="1752600"/>
            <a:ext cx="8839200" cy="4533900"/>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0" y="1447800"/>
            <a:ext cx="9163050" cy="4705350"/>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228600" y="1676400"/>
            <a:ext cx="8915400" cy="4505325"/>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685800" y="304800"/>
            <a:ext cx="7315200" cy="2209800"/>
          </a:xfrm>
          <a:prstGeom prst="rect">
            <a:avLst/>
          </a:prstGeom>
          <a:noFill/>
          <a:ln w="9525">
            <a:noFill/>
            <a:miter lim="800000"/>
            <a:headEnd/>
            <a:tailEnd/>
          </a:ln>
        </p:spPr>
      </p:pic>
      <p:sp>
        <p:nvSpPr>
          <p:cNvPr id="5" name="TextBox 4"/>
          <p:cNvSpPr txBox="1"/>
          <p:nvPr/>
        </p:nvSpPr>
        <p:spPr>
          <a:xfrm>
            <a:off x="685800" y="2590800"/>
            <a:ext cx="7924800" cy="3970318"/>
          </a:xfrm>
          <a:prstGeom prst="rect">
            <a:avLst/>
          </a:prstGeom>
          <a:noFill/>
        </p:spPr>
        <p:txBody>
          <a:bodyPr wrap="square" rtlCol="0">
            <a:spAutoFit/>
          </a:bodyPr>
          <a:lstStyle/>
          <a:p>
            <a:r>
              <a:rPr lang="vi-VN" dirty="0" smtClean="0"/>
              <a:t>Với công thức trên, TPS tối đa của bất kỳ nào đều có thể được tính toán một cách chính xác.</a:t>
            </a:r>
          </a:p>
          <a:p>
            <a:r>
              <a:rPr lang="vi-VN" dirty="0" smtClean="0"/>
              <a:t>Chẳng hạn, thời gian tạo khối </a:t>
            </a:r>
            <a:r>
              <a:rPr lang="vi-VN" dirty="0" smtClean="0">
                <a:hlinkClick r:id="rId3"/>
              </a:rPr>
              <a:t>Bitcoin</a:t>
            </a:r>
            <a:r>
              <a:rPr lang="vi-VN" dirty="0" smtClean="0"/>
              <a:t> hiện tại là 10 phút; tức là cứ sau 10 phút, một khối mới được khai thác. Trong 10 phút (600 giây), và khối Bitcoin hiện tại có kích thước tối đa là 1MB. Vậy trung bình Bitcoin có thể có khoảng 2.759,12 giao dịch dựa trên các giả định trước đó.</a:t>
            </a:r>
          </a:p>
          <a:p>
            <a:r>
              <a:rPr lang="vi-VN" dirty="0" smtClean="0"/>
              <a:t>Nói cách khác, chuỗi khối Bitcoin hiện chỉ có thể đảm bảo (2759.12 / 600) = 4,6 giao dịch mỗi giây.</a:t>
            </a:r>
          </a:p>
          <a:p>
            <a:r>
              <a:rPr lang="vi-VN" dirty="0" smtClean="0"/>
              <a:t>Tuy nhiên theo lý thuyết thì TPS của Bitcoin rơi vào khoảng 7 TPS, sở dĩ có sự chênh lệch này là vì nó phụ thuộc vào số lượng giao dịch trong 1 khối. Bạn có thể cập nhật TPS của Bitcoin chính xác nhất trong thời điểm hiện tại, cũng như quá khứ tại </a:t>
            </a:r>
            <a:r>
              <a:rPr lang="vi-VN" dirty="0" smtClean="0">
                <a:hlinkClick r:id="rId4"/>
              </a:rPr>
              <a:t>https://www.blockchain.com/charts/transactions-per-second</a:t>
            </a:r>
            <a:endParaRPr lang="vi-VN" dirty="0" smtClean="0"/>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0" y="1981200"/>
            <a:ext cx="8953500" cy="4314825"/>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241</Words>
  <Application>Microsoft Office PowerPoint</Application>
  <PresentationFormat>On-screen Show (4:3)</PresentationFormat>
  <Paragraphs>21</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blockchain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SUNSET</dc:creator>
  <cp:lastModifiedBy>SUNSET</cp:lastModifiedBy>
  <cp:revision>20</cp:revision>
  <dcterms:created xsi:type="dcterms:W3CDTF">2006-08-16T00:00:00Z</dcterms:created>
  <dcterms:modified xsi:type="dcterms:W3CDTF">2021-11-04T10:45:29Z</dcterms:modified>
</cp:coreProperties>
</file>