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media/image16.svg" ContentType="image/svg+xml"/>
  <Override PartName="/ppt/media/image18.svg" ContentType="image/svg+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75" r:id="rId4"/>
    <p:sldId id="315" r:id="rId6"/>
    <p:sldId id="335" r:id="rId7"/>
    <p:sldId id="328" r:id="rId8"/>
    <p:sldId id="354" r:id="rId9"/>
    <p:sldId id="343" r:id="rId10"/>
    <p:sldId id="347" r:id="rId11"/>
    <p:sldId id="348" r:id="rId12"/>
    <p:sldId id="355" r:id="rId13"/>
    <p:sldId id="350" r:id="rId14"/>
    <p:sldId id="344" r:id="rId15"/>
    <p:sldId id="349" r:id="rId16"/>
    <p:sldId id="351" r:id="rId17"/>
    <p:sldId id="352" r:id="rId18"/>
    <p:sldId id="325" r:id="rId19"/>
    <p:sldId id="345" r:id="rId20"/>
    <p:sldId id="326" r:id="rId21"/>
    <p:sldId id="346" r:id="rId22"/>
    <p:sldId id="370" r:id="rId23"/>
    <p:sldId id="322" r:id="rId24"/>
  </p:sldIdLst>
  <p:sldSz cx="12192000" cy="6858000"/>
  <p:notesSz cx="6858000" cy="9144000"/>
  <p:embeddedFontLst>
    <p:embeddedFont>
      <p:font typeface="微软雅黑" panose="020B0503020204020204" pitchFamily="34" charset="-122"/>
      <p:regular r:id="rId30"/>
    </p:embeddedFont>
    <p:embeddedFont>
      <p:font typeface="等线" panose="02010600030101010101" charset="-122"/>
      <p:regular r:id="rId31"/>
    </p:embeddedFont>
    <p:embeddedFont>
      <p:font typeface="等线 Light" panose="02010600030101010101" charset="-122"/>
      <p:regular r:id="rId32"/>
    </p:embeddedFont>
  </p:embeddedFontLst>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676363"/>
    <a:srgbClr val="3843B3"/>
    <a:srgbClr val="DC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137"/>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gs" Target="tags/tag10.xml"/><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customXml" Target="../customXml/item1.xml"/><Relationship Id="rId28" Type="http://schemas.openxmlformats.org/officeDocument/2006/relationships/customXmlProps" Target="../customXml/itemProps9.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9.jpeg"/><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0.jpeg"/><Relationship Id="rId2" Type="http://schemas.openxmlformats.org/officeDocument/2006/relationships/tags" Target="../tags/tag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1.jpeg"/><Relationship Id="rId2" Type="http://schemas.openxmlformats.org/officeDocument/2006/relationships/tags" Target="../tags/tag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2.jpeg"/><Relationship Id="rId2" Type="http://schemas.openxmlformats.org/officeDocument/2006/relationships/tags" Target="../tags/tag5.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3.jpeg"/><Relationship Id="rId2" Type="http://schemas.openxmlformats.org/officeDocument/2006/relationships/tags" Target="../tags/tag6.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tags" Target="../tags/tag1.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6.jpe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7.jpe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8.jpeg"/><Relationship Id="rId3" Type="http://schemas.openxmlformats.org/officeDocument/2006/relationships/tags" Target="../tags/tag2.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panose="02000505000000020004"/>
              <a:ea typeface="微软雅黑 Light" panose="020B0502040204020203" charset="-122"/>
              <a:cs typeface="+mn-cs"/>
            </a:endParaRPr>
          </a:p>
        </p:txBody>
      </p:sp>
      <p:sp>
        <p:nvSpPr>
          <p:cNvPr id="2" name="文本框 1"/>
          <p:cNvSpPr txBox="1"/>
          <p:nvPr/>
        </p:nvSpPr>
        <p:spPr>
          <a:xfrm>
            <a:off x="882503" y="2275367"/>
            <a:ext cx="4713623" cy="1015663"/>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尹俊标</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2023</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5</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13</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87748" y="-252673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rgbClr val="3B3838"/>
                </a:solidFill>
                <a:latin typeface="微软雅黑" panose="020B0503020204020204" pitchFamily="34" charset="-122"/>
                <a:ea typeface="微软雅黑" panose="020B0503020204020204" pitchFamily="34" charset="-122"/>
                <a:sym typeface="+mn-ea"/>
              </a:rPr>
              <a:t>手写数据库连接池</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7" name="图片 6" descr="UML 图 (10)"/>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212215" y="1408430"/>
            <a:ext cx="6525895" cy="4789170"/>
          </a:xfrm>
          <a:prstGeom prst="rect">
            <a:avLst/>
          </a:prstGeom>
        </p:spPr>
      </p:pic>
      <p:sp>
        <p:nvSpPr>
          <p:cNvPr id="14" name="文本框 13"/>
          <p:cNvSpPr txBox="1"/>
          <p:nvPr/>
        </p:nvSpPr>
        <p:spPr>
          <a:xfrm>
            <a:off x="2229485" y="2943860"/>
            <a:ext cx="1743075" cy="1260475"/>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sym typeface="+mn-ea"/>
              </a:rPr>
              <a:t>用户获取数据库连接时</a:t>
            </a: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减少线程竞争</a:t>
            </a:r>
            <a:endParaRPr lang="zh-CN" altLang="en-US" b="1">
              <a:latin typeface="微软雅黑" panose="020B0503020204020204" pitchFamily="34" charset="-122"/>
              <a:ea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endParaRPr>
          </a:p>
        </p:txBody>
      </p:sp>
      <p:sp>
        <p:nvSpPr>
          <p:cNvPr id="15" name="文本框 14"/>
          <p:cNvSpPr txBox="1"/>
          <p:nvPr/>
        </p:nvSpPr>
        <p:spPr>
          <a:xfrm>
            <a:off x="8063865" y="4598670"/>
            <a:ext cx="1865630" cy="706755"/>
          </a:xfrm>
          <a:prstGeom prst="rect">
            <a:avLst/>
          </a:prstGeom>
          <a:noFill/>
          <a:ln w="28575">
            <a:noFill/>
          </a:ln>
        </p:spPr>
        <p:txBody>
          <a:bodyPr wrap="square" rtlCol="0">
            <a:spAutoFit/>
          </a:bodyPr>
          <a:p>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降低系统负载</a:t>
            </a:r>
            <a:endParaRPr lang="zh-CN" altLang="en-US" b="1">
              <a:latin typeface="微软雅黑" panose="020B0503020204020204" pitchFamily="34" charset="-122"/>
              <a:ea typeface="微软雅黑" panose="020B0503020204020204" pitchFamily="34" charset="-122"/>
            </a:endParaRPr>
          </a:p>
          <a:p>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优化资源利用</a:t>
            </a:r>
            <a:endPar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5" name="右箭头 4"/>
          <p:cNvSpPr/>
          <p:nvPr/>
        </p:nvSpPr>
        <p:spPr>
          <a:xfrm>
            <a:off x="7588250" y="4785360"/>
            <a:ext cx="475615" cy="249555"/>
          </a:xfrm>
          <a:prstGeom prst="rightArrow">
            <a:avLst/>
          </a:prstGeom>
          <a:noFill/>
          <a:ln w="19050">
            <a:solidFill>
              <a:srgbClr val="3843B3"/>
            </a:solidFill>
          </a:ln>
          <a:extLst>
            <a:ext uri="{909E8E84-426E-40DD-AFC4-6F175D3DCCD1}">
              <a14:hiddenFill xmlns:a14="http://schemas.microsoft.com/office/drawing/2010/main">
                <a:solidFill>
                  <a:srgbClr val="3843B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右箭头 12"/>
          <p:cNvSpPr/>
          <p:nvPr/>
        </p:nvSpPr>
        <p:spPr>
          <a:xfrm rot="14940000">
            <a:off x="3345180" y="3933825"/>
            <a:ext cx="585470" cy="260985"/>
          </a:xfrm>
          <a:prstGeom prst="rightArrow">
            <a:avLst/>
          </a:prstGeom>
          <a:noFill/>
          <a:ln w="19050">
            <a:solidFill>
              <a:srgbClr val="3843B3"/>
            </a:solidFill>
          </a:ln>
          <a:extLst>
            <a:ext uri="{909E8E84-426E-40DD-AFC4-6F175D3DCCD1}">
              <a14:hiddenFill xmlns:a14="http://schemas.microsoft.com/office/drawing/2010/main">
                <a:solidFill>
                  <a:srgbClr val="3843B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500"/>
                            </p:stCondLst>
                            <p:childTnLst>
                              <p:par>
                                <p:cTn id="15" presetID="4" presetClass="entr" presetSubtype="16" fill="hold" grpId="0" nodeType="afterEffect">
                                  <p:stCondLst>
                                    <p:cond delay="0"/>
                                  </p:stCondLst>
                                  <p:childTnLst>
                                    <p:set>
                                      <p:cBhvr>
                                        <p:cTn id="16" dur="1000" fill="hold">
                                          <p:stCondLst>
                                            <p:cond delay="0"/>
                                          </p:stCondLst>
                                        </p:cTn>
                                        <p:tgtEl>
                                          <p:spTgt spid="14"/>
                                        </p:tgtEl>
                                        <p:attrNameLst>
                                          <p:attrName>style.visibility</p:attrName>
                                        </p:attrNameLst>
                                      </p:cBhvr>
                                      <p:to>
                                        <p:strVal val="visible"/>
                                      </p:to>
                                    </p:set>
                                    <p:animEffect transition="in" filter="box(i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ppt_x</p:attrName>
                                        </p:attrNameLst>
                                      </p:cBhvr>
                                      <p:tavLst>
                                        <p:tav tm="0">
                                          <p:val>
                                            <p:strVal val="#ppt_x-#ppt_w*1.125000"/>
                                          </p:val>
                                        </p:tav>
                                        <p:tav tm="100000">
                                          <p:val>
                                            <p:strVal val="#ppt_x"/>
                                          </p:val>
                                        </p:tav>
                                      </p:tavLst>
                                    </p:anim>
                                    <p:animEffect transition="in" filter="wipe(right)">
                                      <p:cBhvr>
                                        <p:cTn id="23" dur="500"/>
                                        <p:tgtEl>
                                          <p:spTgt spid="5"/>
                                        </p:tgtEl>
                                      </p:cBhvr>
                                    </p:animEffect>
                                  </p:childTnLst>
                                </p:cTn>
                              </p:par>
                            </p:childTnLst>
                          </p:cTn>
                        </p:par>
                        <p:par>
                          <p:cTn id="24" fill="hold">
                            <p:stCondLst>
                              <p:cond delay="500"/>
                            </p:stCondLst>
                            <p:childTnLst>
                              <p:par>
                                <p:cTn id="25" presetID="4" presetClass="entr" presetSubtype="16" fill="hold" grpId="0" nodeType="afterEffect">
                                  <p:stCondLst>
                                    <p:cond delay="0"/>
                                  </p:stCondLst>
                                  <p:childTnLst>
                                    <p:set>
                                      <p:cBhvr>
                                        <p:cTn id="26" dur="1000" fill="hold">
                                          <p:stCondLst>
                                            <p:cond delay="0"/>
                                          </p:stCondLst>
                                        </p:cTn>
                                        <p:tgtEl>
                                          <p:spTgt spid="15"/>
                                        </p:tgtEl>
                                        <p:attrNameLst>
                                          <p:attrName>style.visibility</p:attrName>
                                        </p:attrNameLst>
                                      </p:cBhvr>
                                      <p:to>
                                        <p:strVal val="visible"/>
                                      </p:to>
                                    </p:set>
                                    <p:animEffect transition="in" filter="box(in)">
                                      <p:cBhvr>
                                        <p:cTn id="2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14" grpId="1"/>
      <p:bldP spid="5" grpId="0" animBg="1"/>
      <p:bldP spid="5" grpId="1" animBg="1"/>
      <p:bldP spid="15" grpId="0"/>
      <p:bldP spid="1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rgbClr val="3B3838"/>
                </a:solidFill>
                <a:latin typeface="微软雅黑" panose="020B0503020204020204" pitchFamily="34" charset="-122"/>
                <a:ea typeface="微软雅黑" panose="020B0503020204020204" pitchFamily="34" charset="-122"/>
                <a:sym typeface="+mn-ea"/>
              </a:rPr>
              <a:t>手写</a:t>
            </a:r>
            <a:r>
              <a:rPr lang="en-US" altLang="zh-CN" sz="2400" b="1" dirty="0">
                <a:solidFill>
                  <a:srgbClr val="3B3838"/>
                </a:solidFill>
                <a:latin typeface="微软雅黑" panose="020B0503020204020204" pitchFamily="34" charset="-122"/>
                <a:ea typeface="微软雅黑" panose="020B0503020204020204" pitchFamily="34" charset="-122"/>
                <a:sym typeface="+mn-ea"/>
              </a:rPr>
              <a:t>ORM</a:t>
            </a:r>
            <a:r>
              <a:rPr lang="zh-CN" altLang="en-US" sz="2400" b="1" dirty="0">
                <a:solidFill>
                  <a:srgbClr val="3B3838"/>
                </a:solidFill>
                <a:latin typeface="微软雅黑" panose="020B0503020204020204" pitchFamily="34" charset="-122"/>
                <a:ea typeface="微软雅黑" panose="020B0503020204020204" pitchFamily="34" charset="-122"/>
                <a:sym typeface="+mn-ea"/>
              </a:rPr>
              <a:t>框架</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13)"/>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1123950" y="1247140"/>
            <a:ext cx="5078730" cy="4591685"/>
          </a:xfrm>
          <a:prstGeom prst="rect">
            <a:avLst/>
          </a:prstGeom>
        </p:spPr>
      </p:pic>
      <p:sp>
        <p:nvSpPr>
          <p:cNvPr id="16" name="文本框 15"/>
          <p:cNvSpPr txBox="1"/>
          <p:nvPr/>
        </p:nvSpPr>
        <p:spPr>
          <a:xfrm>
            <a:off x="6530340" y="2275840"/>
            <a:ext cx="3084195" cy="2553335"/>
          </a:xfrm>
          <a:prstGeom prst="rect">
            <a:avLst/>
          </a:prstGeom>
          <a:noFill/>
        </p:spPr>
        <p:txBody>
          <a:bodyPr wrap="square" rtlCol="0">
            <a:spAutoFit/>
          </a:bodyPr>
          <a:p>
            <a:pPr fontAlgn="auto">
              <a:lnSpc>
                <a:spcPct val="200000"/>
              </a:lnSpc>
            </a:pPr>
            <a:r>
              <a:rPr lang="zh-CN" altLang="en-US" b="1">
                <a:latin typeface="微软雅黑" panose="020B0503020204020204" pitchFamily="34" charset="-122"/>
                <a:ea typeface="微软雅黑" panose="020B0503020204020204" pitchFamily="34" charset="-122"/>
              </a:rPr>
              <a:t>对</a:t>
            </a:r>
            <a:r>
              <a:rPr lang="zh-CN" altLang="en-US" sz="2000" b="1">
                <a:solidFill>
                  <a:schemeClr val="accent5">
                    <a:lumMod val="75000"/>
                  </a:schemeClr>
                </a:solidFill>
                <a:latin typeface="微软雅黑" panose="020B0503020204020204" pitchFamily="34" charset="-122"/>
                <a:ea typeface="微软雅黑" panose="020B0503020204020204" pitchFamily="34" charset="-122"/>
              </a:rPr>
              <a:t>数据库</a:t>
            </a:r>
            <a:r>
              <a:rPr lang="zh-CN" altLang="en-US" b="1">
                <a:latin typeface="微软雅黑" panose="020B0503020204020204" pitchFamily="34" charset="-122"/>
                <a:ea typeface="微软雅黑" panose="020B0503020204020204" pitchFamily="34" charset="-122"/>
              </a:rPr>
              <a:t>进行</a:t>
            </a:r>
            <a:r>
              <a:rPr lang="zh-CN" altLang="en-US" sz="2000" b="1">
                <a:solidFill>
                  <a:schemeClr val="accent5">
                    <a:lumMod val="75000"/>
                  </a:schemeClr>
                </a:solidFill>
                <a:latin typeface="微软雅黑" panose="020B0503020204020204" pitchFamily="34" charset="-122"/>
                <a:ea typeface="微软雅黑" panose="020B0503020204020204" pitchFamily="34" charset="-122"/>
              </a:rPr>
              <a:t>统一的管理</a:t>
            </a:r>
            <a:endParaRPr lang="zh-CN" altLang="en-US" b="1">
              <a:latin typeface="微软雅黑" panose="020B0503020204020204" pitchFamily="34" charset="-122"/>
              <a:ea typeface="微软雅黑" panose="020B0503020204020204" pitchFamily="34" charset="-122"/>
            </a:endParaRPr>
          </a:p>
          <a:p>
            <a:pPr fontAlgn="auto">
              <a:lnSpc>
                <a:spcPct val="200000"/>
              </a:lnSpc>
            </a:pPr>
            <a:r>
              <a:rPr lang="zh-CN" altLang="en-US" b="1">
                <a:latin typeface="微软雅黑" panose="020B0503020204020204" pitchFamily="34" charset="-122"/>
                <a:ea typeface="微软雅黑" panose="020B0503020204020204" pitchFamily="34" charset="-122"/>
                <a:sym typeface="+mn-ea"/>
              </a:rPr>
              <a:t>便于</a:t>
            </a: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扩展业务</a:t>
            </a:r>
            <a:endParaRPr lang="zh-CN" altLang="en-US" b="1">
              <a:latin typeface="微软雅黑" panose="020B0503020204020204" pitchFamily="34" charset="-122"/>
              <a:ea typeface="微软雅黑" panose="020B0503020204020204" pitchFamily="34" charset="-122"/>
              <a:sym typeface="+mn-ea"/>
            </a:endParaRPr>
          </a:p>
          <a:p>
            <a:pPr fontAlgn="auto">
              <a:lnSpc>
                <a:spcPct val="200000"/>
              </a:lnSpc>
            </a:pP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减少重复代码</a:t>
            </a:r>
            <a:r>
              <a:rPr lang="zh-CN" altLang="en-US" b="1">
                <a:latin typeface="微软雅黑" panose="020B0503020204020204" pitchFamily="34" charset="-122"/>
                <a:ea typeface="微软雅黑" panose="020B0503020204020204" pitchFamily="34" charset="-122"/>
                <a:sym typeface="+mn-ea"/>
              </a:rPr>
              <a:t>的书写</a:t>
            </a:r>
            <a:endParaRPr lang="zh-CN" altLang="en-US" b="1">
              <a:latin typeface="微软雅黑" panose="020B0503020204020204" pitchFamily="34" charset="-122"/>
              <a:ea typeface="微软雅黑" panose="020B0503020204020204" pitchFamily="34" charset="-122"/>
            </a:endParaRPr>
          </a:p>
          <a:p>
            <a:pPr fontAlgn="auto">
              <a:lnSpc>
                <a:spcPct val="200000"/>
              </a:lnSpc>
            </a:pP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加强代码的可读性</a:t>
            </a:r>
            <a:endPar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500"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 calcmode="lin" valueType="num">
                                      <p:cBhvr additive="base">
                                        <p:cTn id="12" dur="500"/>
                                        <p:tgtEl>
                                          <p:spTgt spid="16">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16">
                                            <p:txEl>
                                              <p:pRg st="0" end="0"/>
                                            </p:txEl>
                                          </p:spTgt>
                                        </p:tgtEl>
                                      </p:cBhvr>
                                    </p:animEffect>
                                  </p:childTnLst>
                                </p:cTn>
                              </p:par>
                            </p:childTnLst>
                          </p:cTn>
                        </p:par>
                        <p:par>
                          <p:cTn id="14" fill="hold">
                            <p:stCondLst>
                              <p:cond delay="500"/>
                            </p:stCondLst>
                            <p:childTnLst>
                              <p:par>
                                <p:cTn id="15" presetID="12" presetClass="entr" presetSubtype="8" fill="hold" nodeType="after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 calcmode="lin" valueType="num">
                                      <p:cBhvr additive="base">
                                        <p:cTn id="17" dur="500"/>
                                        <p:tgtEl>
                                          <p:spTgt spid="16">
                                            <p:txEl>
                                              <p:pRg st="1" end="1"/>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16">
                                            <p:txEl>
                                              <p:pRg st="1" end="1"/>
                                            </p:txEl>
                                          </p:spTgt>
                                        </p:tgtEl>
                                      </p:cBhvr>
                                    </p:animEffect>
                                  </p:childTnLst>
                                </p:cTn>
                              </p:par>
                            </p:childTnLst>
                          </p:cTn>
                        </p:par>
                        <p:par>
                          <p:cTn id="19" fill="hold">
                            <p:stCondLst>
                              <p:cond delay="1000"/>
                            </p:stCondLst>
                            <p:childTnLst>
                              <p:par>
                                <p:cTn id="20" presetID="12" presetClass="entr" presetSubtype="8" fill="hold" nodeType="after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 calcmode="lin" valueType="num">
                                      <p:cBhvr additive="base">
                                        <p:cTn id="22" dur="500"/>
                                        <p:tgtEl>
                                          <p:spTgt spid="16">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16">
                                            <p:txEl>
                                              <p:pRg st="2" end="2"/>
                                            </p:txEl>
                                          </p:spTgt>
                                        </p:tgtEl>
                                      </p:cBhvr>
                                    </p:animEffect>
                                  </p:childTnLst>
                                </p:cTn>
                              </p:par>
                            </p:childTnLst>
                          </p:cTn>
                        </p:par>
                        <p:par>
                          <p:cTn id="24" fill="hold">
                            <p:stCondLst>
                              <p:cond delay="1500"/>
                            </p:stCondLst>
                            <p:childTnLst>
                              <p:par>
                                <p:cTn id="25" presetID="12" presetClass="entr" presetSubtype="8" fill="hold" nodeType="after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 calcmode="lin" valueType="num">
                                      <p:cBhvr additive="base">
                                        <p:cTn id="27" dur="500"/>
                                        <p:tgtEl>
                                          <p:spTgt spid="16">
                                            <p:txEl>
                                              <p:pRg st="3" end="3"/>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pPr lvl="0" algn="l">
              <a:buClrTx/>
              <a:buSzTx/>
              <a:buFontTx/>
            </a:pPr>
            <a:r>
              <a:rPr lang="zh-CN" altLang="en-US" sz="2400" b="1" dirty="0">
                <a:solidFill>
                  <a:srgbClr val="3B3838"/>
                </a:solidFill>
                <a:latin typeface="微软雅黑" panose="020B0503020204020204" pitchFamily="34" charset="-122"/>
                <a:ea typeface="微软雅黑" panose="020B0503020204020204" pitchFamily="34" charset="-122"/>
                <a:sym typeface="+mn-ea"/>
              </a:rPr>
              <a:t>手写</a:t>
            </a:r>
            <a:r>
              <a:rPr lang="zh-CN" altLang="en-US" sz="2400" b="1" dirty="0">
                <a:solidFill>
                  <a:srgbClr val="3B3838"/>
                </a:solidFill>
                <a:latin typeface="微软雅黑" panose="020B0503020204020204" pitchFamily="34" charset="-122"/>
                <a:ea typeface="微软雅黑" panose="020B0503020204020204" pitchFamily="34" charset="-122"/>
                <a:sym typeface="+mn-ea"/>
              </a:rPr>
              <a:t>IOC</a:t>
            </a:r>
            <a:r>
              <a:rPr lang="zh-CN" altLang="en-US" sz="2400" b="1" dirty="0">
                <a:solidFill>
                  <a:srgbClr val="3B3838"/>
                </a:solidFill>
                <a:latin typeface="微软雅黑" panose="020B0503020204020204" pitchFamily="34" charset="-122"/>
                <a:ea typeface="微软雅黑" panose="020B0503020204020204" pitchFamily="34" charset="-122"/>
                <a:sym typeface="+mn-ea"/>
              </a:rPr>
              <a:t>框架</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17" name="图片 16" descr="UML 图 (17)"/>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1886585" y="2002155"/>
            <a:ext cx="6717665" cy="4230370"/>
          </a:xfrm>
          <a:prstGeom prst="rect">
            <a:avLst/>
          </a:prstGeom>
        </p:spPr>
      </p:pic>
      <p:sp>
        <p:nvSpPr>
          <p:cNvPr id="5" name="文本框 4"/>
          <p:cNvSpPr txBox="1"/>
          <p:nvPr/>
        </p:nvSpPr>
        <p:spPr>
          <a:xfrm>
            <a:off x="1424940" y="1079500"/>
            <a:ext cx="3903345" cy="922655"/>
          </a:xfrm>
          <a:prstGeom prst="rect">
            <a:avLst/>
          </a:prstGeom>
          <a:noFill/>
        </p:spPr>
        <p:txBody>
          <a:bodyPr wrap="square" rtlCol="0">
            <a:noAutofit/>
          </a:bodyPr>
          <a:p>
            <a:pPr fontAlgn="auto">
              <a:lnSpc>
                <a:spcPct val="150000"/>
              </a:lnSpc>
            </a:pPr>
            <a:r>
              <a:rPr lang="zh-CN" altLang="en-US" b="1">
                <a:latin typeface="微软雅黑" panose="020B0503020204020204" pitchFamily="34" charset="-122"/>
                <a:ea typeface="微软雅黑" panose="020B0503020204020204" pitchFamily="34" charset="-122"/>
                <a:sym typeface="+mn-ea"/>
              </a:rPr>
              <a:t>用于对象的</a:t>
            </a: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自动</a:t>
            </a: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创建</a:t>
            </a:r>
            <a:r>
              <a:rPr lang="zh-CN" altLang="en-US" b="1">
                <a:latin typeface="微软雅黑" panose="020B0503020204020204" pitchFamily="34" charset="-122"/>
                <a:ea typeface="微软雅黑" panose="020B0503020204020204" pitchFamily="34" charset="-122"/>
                <a:sym typeface="+mn-ea"/>
              </a:rPr>
              <a:t>和</a:t>
            </a: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初始化</a:t>
            </a:r>
            <a:endParaRPr lang="zh-CN" altLang="en-US" b="1">
              <a:latin typeface="微软雅黑" panose="020B0503020204020204" pitchFamily="34" charset="-122"/>
              <a:ea typeface="微软雅黑" panose="020B0503020204020204" pitchFamily="34" charset="-122"/>
              <a:sym typeface="+mn-ea"/>
            </a:endParaRPr>
          </a:p>
          <a:p>
            <a:pPr fontAlgn="auto">
              <a:lnSpc>
                <a:spcPct val="150000"/>
              </a:lnSpc>
            </a:pPr>
            <a:r>
              <a:rPr lang="zh-CN" altLang="en-US" b="1">
                <a:latin typeface="微软雅黑" panose="020B0503020204020204" pitchFamily="34" charset="-122"/>
                <a:ea typeface="微软雅黑" panose="020B0503020204020204" pitchFamily="34" charset="-122"/>
                <a:sym typeface="+mn-ea"/>
              </a:rPr>
              <a:t>降低程序的耦合度，</a:t>
            </a: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便于维护</a:t>
            </a:r>
            <a:endPar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1296035" y="5116195"/>
            <a:ext cx="2628900" cy="39878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sym typeface="+mn-ea"/>
              </a:rPr>
              <a:t>自动装配，</a:t>
            </a: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降低耦合</a:t>
            </a:r>
            <a:endPar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5752465" y="5688965"/>
            <a:ext cx="2286000" cy="398780"/>
          </a:xfrm>
          <a:prstGeom prst="rect">
            <a:avLst/>
          </a:prstGeom>
          <a:noFill/>
        </p:spPr>
        <p:txBody>
          <a:bodyPr wrap="square" rtlCol="0">
            <a:spAutoFit/>
          </a:bodyPr>
          <a:p>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减少</a:t>
            </a:r>
            <a:r>
              <a:rPr lang="zh-CN" altLang="en-US" b="1">
                <a:latin typeface="微软雅黑" panose="020B0503020204020204" pitchFamily="34" charset="-122"/>
                <a:ea typeface="微软雅黑" panose="020B0503020204020204" pitchFamily="34" charset="-122"/>
                <a:sym typeface="+mn-ea"/>
              </a:rPr>
              <a:t>对象</a:t>
            </a: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存储消耗</a:t>
            </a:r>
            <a:endPar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15" name="文本框 14"/>
          <p:cNvSpPr txBox="1"/>
          <p:nvPr/>
        </p:nvSpPr>
        <p:spPr>
          <a:xfrm>
            <a:off x="7677785" y="3789680"/>
            <a:ext cx="1825625" cy="398780"/>
          </a:xfrm>
          <a:prstGeom prst="rect">
            <a:avLst/>
          </a:prstGeom>
          <a:noFill/>
        </p:spPr>
        <p:txBody>
          <a:bodyPr wrap="square" rtlCol="0">
            <a:spAutoFit/>
          </a:bodyPr>
          <a:p>
            <a:r>
              <a:rPr lang="zh-CN" altLang="en-US" sz="2000" b="1">
                <a:solidFill>
                  <a:schemeClr val="accent5">
                    <a:lumMod val="75000"/>
                  </a:schemeClr>
                </a:solidFill>
                <a:latin typeface="微软雅黑" panose="020B0503020204020204" pitchFamily="34" charset="-122"/>
                <a:ea typeface="微软雅黑" panose="020B0503020204020204" pitchFamily="34" charset="-122"/>
              </a:rPr>
              <a:t>解决相互依赖</a:t>
            </a:r>
            <a:endParaRPr lang="zh-CN" altLang="en-US" sz="2000" b="1">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5">
                                            <p:txEl>
                                              <p:pRg st="0" end="0"/>
                                            </p:txEl>
                                          </p:spTgt>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p:tgtEl>
                                          <p:spTgt spid="5">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500" fill="hold">
                                          <p:stCondLst>
                                            <p:cond delay="0"/>
                                          </p:stCondLst>
                                        </p:cTn>
                                        <p:tgtEl>
                                          <p:spTgt spid="17"/>
                                        </p:tgtEl>
                                        <p:attrNameLst>
                                          <p:attrName>style.visibility</p:attrName>
                                        </p:attrNameLst>
                                      </p:cBhvr>
                                      <p:to>
                                        <p:strVal val="visible"/>
                                      </p:to>
                                    </p:set>
                                    <p:animEffect transition="in" filter="plus(i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p:tgtEl>
                                          <p:spTgt spid="15"/>
                                        </p:tgtEl>
                                        <p:attrNameLst>
                                          <p:attrName>ppt_y</p:attrName>
                                        </p:attrNameLst>
                                      </p:cBhvr>
                                      <p:tavLst>
                                        <p:tav tm="0">
                                          <p:val>
                                            <p:strVal val="#ppt_y-#ppt_h*1.125000"/>
                                          </p:val>
                                        </p:tav>
                                        <p:tav tm="100000">
                                          <p:val>
                                            <p:strVal val="#ppt_y"/>
                                          </p:val>
                                        </p:tav>
                                      </p:tavLst>
                                    </p:anim>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p:tgtEl>
                                          <p:spTgt spid="13"/>
                                        </p:tgtEl>
                                        <p:attrNameLst>
                                          <p:attrName>ppt_y</p:attrName>
                                        </p:attrNameLst>
                                      </p:cBhvr>
                                      <p:tavLst>
                                        <p:tav tm="0">
                                          <p:val>
                                            <p:strVal val="#ppt_y-#ppt_h*1.125000"/>
                                          </p:val>
                                        </p:tav>
                                        <p:tav tm="100000">
                                          <p:val>
                                            <p:strVal val="#ppt_y"/>
                                          </p:val>
                                        </p:tav>
                                      </p:tavLst>
                                    </p:anim>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ppt_x</p:attrName>
                                        </p:attrNameLst>
                                      </p:cBhvr>
                                      <p:tavLst>
                                        <p:tav tm="0">
                                          <p:val>
                                            <p:strVal val="#ppt_x-#ppt_w*1.125000"/>
                                          </p:val>
                                        </p:tav>
                                        <p:tav tm="100000">
                                          <p:val>
                                            <p:strVal val="#ppt_x"/>
                                          </p:val>
                                        </p:tav>
                                      </p:tavLst>
                                    </p:anim>
                                    <p:animEffect transition="in" filter="wipe(righ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4940" y="509905"/>
            <a:ext cx="3942715" cy="460375"/>
          </a:xfrm>
          <a:prstGeom prst="rect">
            <a:avLst/>
          </a:prstGeom>
          <a:noFill/>
        </p:spPr>
        <p:txBody>
          <a:bodyPr wrap="square" rtlCol="0">
            <a:spAutoFit/>
          </a:bodyPr>
          <a:lstStyle/>
          <a:p>
            <a:pPr lvl="0" algn="l">
              <a:buClrTx/>
              <a:buSzTx/>
              <a:buFontTx/>
            </a:pPr>
            <a:r>
              <a:rPr lang="zh-CN" altLang="en-US" sz="2400" b="1" dirty="0">
                <a:solidFill>
                  <a:srgbClr val="3B3838"/>
                </a:solidFill>
                <a:latin typeface="微软雅黑" panose="020B0503020204020204" pitchFamily="34" charset="-122"/>
                <a:ea typeface="微软雅黑" panose="020B0503020204020204" pitchFamily="34" charset="-122"/>
                <a:sym typeface="+mn-ea"/>
              </a:rPr>
              <a:t>JWT</a:t>
            </a:r>
            <a:r>
              <a:rPr lang="zh-CN" altLang="en-US" sz="2400" b="1" dirty="0">
                <a:solidFill>
                  <a:srgbClr val="3B3838"/>
                </a:solidFill>
                <a:latin typeface="微软雅黑" panose="020B0503020204020204" pitchFamily="34" charset="-122"/>
                <a:ea typeface="微软雅黑" panose="020B0503020204020204" pitchFamily="34" charset="-122"/>
                <a:sym typeface="+mn-ea"/>
              </a:rPr>
              <a:t>令牌认证鉴权</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8)"/>
          <p:cNvPicPr>
            <a:picLocks noChangeAspect="1"/>
          </p:cNvPicPr>
          <p:nvPr>
            <p:custDataLst>
              <p:tags r:id="rId2"/>
            </p:custDataLst>
          </p:nvPr>
        </p:nvPicPr>
        <p:blipFill>
          <a:blip r:embed="rId3"/>
          <a:stretch>
            <a:fillRect/>
          </a:stretch>
        </p:blipFill>
        <p:spPr>
          <a:xfrm>
            <a:off x="1424940" y="1431290"/>
            <a:ext cx="7834630" cy="3354070"/>
          </a:xfrm>
          <a:prstGeom prst="rect">
            <a:avLst/>
          </a:prstGeom>
        </p:spPr>
      </p:pic>
      <p:sp>
        <p:nvSpPr>
          <p:cNvPr id="7" name="文本框 6"/>
          <p:cNvSpPr txBox="1"/>
          <p:nvPr/>
        </p:nvSpPr>
        <p:spPr>
          <a:xfrm>
            <a:off x="1424940" y="5263515"/>
            <a:ext cx="8992235" cy="39878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sym typeface="+mn-ea"/>
              </a:rPr>
              <a:t>需要权限的信息申请和请求，验证用户权限，</a:t>
            </a:r>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防止无权用户跨级申请</a:t>
            </a:r>
            <a:endPar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500"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p:stCondLst>
                              <p:cond delay="500"/>
                            </p:stCondLst>
                            <p:childTnLst>
                              <p:par>
                                <p:cTn id="9" presetID="12" presetClass="entr" presetSubtype="1" fill="hold" grpId="2"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4940" y="509905"/>
            <a:ext cx="4697095" cy="460375"/>
          </a:xfrm>
          <a:prstGeom prst="rect">
            <a:avLst/>
          </a:prstGeom>
          <a:noFill/>
        </p:spPr>
        <p:txBody>
          <a:bodyPr wrap="square" rtlCol="0">
            <a:spAutoFit/>
          </a:bodyPr>
          <a:lstStyle/>
          <a:p>
            <a:pPr lvl="0" algn="l">
              <a:buClrTx/>
              <a:buSzTx/>
              <a:buFontTx/>
            </a:pPr>
            <a:r>
              <a:rPr lang="zh-CN" altLang="en-US" sz="2400" b="1" dirty="0">
                <a:solidFill>
                  <a:srgbClr val="3B3838"/>
                </a:solidFill>
                <a:latin typeface="微软雅黑" panose="020B0503020204020204" pitchFamily="34" charset="-122"/>
                <a:ea typeface="微软雅黑" panose="020B0503020204020204" pitchFamily="34" charset="-122"/>
                <a:sym typeface="+mn-ea"/>
              </a:rPr>
              <a:t>MD5</a:t>
            </a:r>
            <a:r>
              <a:rPr lang="zh-CN" altLang="en-US" sz="2400" b="1" dirty="0">
                <a:solidFill>
                  <a:srgbClr val="3B3838"/>
                </a:solidFill>
                <a:latin typeface="微软雅黑" panose="020B0503020204020204" pitchFamily="34" charset="-122"/>
                <a:ea typeface="微软雅黑" panose="020B0503020204020204" pitchFamily="34" charset="-122"/>
                <a:sym typeface="+mn-ea"/>
              </a:rPr>
              <a:t>和加盐进行敏感数据加密</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12)"/>
          <p:cNvPicPr>
            <a:picLocks noChangeAspect="1"/>
          </p:cNvPicPr>
          <p:nvPr>
            <p:custDataLst>
              <p:tags r:id="rId2"/>
            </p:custDataLst>
          </p:nvPr>
        </p:nvPicPr>
        <p:blipFill>
          <a:blip r:embed="rId3"/>
          <a:stretch>
            <a:fillRect/>
          </a:stretch>
        </p:blipFill>
        <p:spPr>
          <a:xfrm>
            <a:off x="1424940" y="1522730"/>
            <a:ext cx="5343525" cy="4980940"/>
          </a:xfrm>
          <a:prstGeom prst="rect">
            <a:avLst/>
          </a:prstGeom>
        </p:spPr>
      </p:pic>
      <p:sp>
        <p:nvSpPr>
          <p:cNvPr id="7" name="文本框 6"/>
          <p:cNvSpPr txBox="1"/>
          <p:nvPr/>
        </p:nvSpPr>
        <p:spPr>
          <a:xfrm>
            <a:off x="6654165" y="3307080"/>
            <a:ext cx="3288030" cy="675640"/>
          </a:xfrm>
          <a:prstGeom prst="rect">
            <a:avLst/>
          </a:prstGeom>
          <a:noFill/>
        </p:spPr>
        <p:txBody>
          <a:bodyPr wrap="square" rtlCol="0" anchor="t">
            <a:spAutoFit/>
          </a:bodyPr>
          <a:p>
            <a:r>
              <a:rPr lang="zh-CN" altLang="en-US" b="1">
                <a:latin typeface="微软雅黑" panose="020B0503020204020204" pitchFamily="34" charset="-122"/>
                <a:ea typeface="微软雅黑" panose="020B0503020204020204" pitchFamily="34" charset="-122"/>
                <a:sym typeface="+mn-ea"/>
              </a:rPr>
              <a:t>对密码等敏感信息加密存储，</a:t>
            </a:r>
            <a:endParaRPr lang="zh-CN" altLang="en-US" b="1">
              <a:latin typeface="微软雅黑" panose="020B0503020204020204" pitchFamily="34" charset="-122"/>
              <a:ea typeface="微软雅黑" panose="020B0503020204020204" pitchFamily="34" charset="-122"/>
            </a:endParaRPr>
          </a:p>
          <a:p>
            <a:r>
              <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rPr>
              <a:t>保证安全性</a:t>
            </a:r>
            <a:endParaRPr lang="zh-CN" altLang="en-US" sz="2000" b="1">
              <a:solidFill>
                <a:schemeClr val="accent5">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500"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难点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451057" y="1073785"/>
            <a:ext cx="6219108" cy="1012825"/>
            <a:chOff x="2286" y="2395"/>
            <a:chExt cx="9794" cy="1595"/>
          </a:xfrm>
        </p:grpSpPr>
        <p:sp>
          <p:nvSpPr>
            <p:cNvPr id="20" name="文本框 19"/>
            <p:cNvSpPr txBox="1"/>
            <p:nvPr/>
          </p:nvSpPr>
          <p:spPr>
            <a:xfrm>
              <a:off x="3005" y="2395"/>
              <a:ext cx="6300" cy="725"/>
            </a:xfrm>
            <a:prstGeom prst="rect">
              <a:avLst/>
            </a:prstGeom>
            <a:noFill/>
          </p:spPr>
          <p:txBody>
            <a:bodyPr wrap="square" rtlCol="0">
              <a:spAutoFit/>
            </a:bodyPr>
            <a:lstStyle/>
            <a:p>
              <a:pPr lvl="0" algn="l">
                <a:buClrTx/>
                <a:buSzTx/>
                <a:buFontTx/>
              </a:pPr>
              <a:r>
                <a:rPr lang="zh-CN" altLang="en-US" sz="2400" b="1" dirty="0">
                  <a:solidFill>
                    <a:srgbClr val="3B3838"/>
                  </a:solidFill>
                  <a:latin typeface="微软雅黑" panose="020B0503020204020204" pitchFamily="34" charset="-122"/>
                  <a:ea typeface="微软雅黑" panose="020B0503020204020204" pitchFamily="34" charset="-122"/>
                  <a:sym typeface="+mn-ea"/>
                </a:rPr>
                <a:t>ORM</a:t>
              </a:r>
              <a:r>
                <a:rPr lang="zh-CN" altLang="en-US" sz="2400" b="1" dirty="0">
                  <a:solidFill>
                    <a:srgbClr val="3B3838"/>
                  </a:solidFill>
                  <a:latin typeface="微软雅黑" panose="020B0503020204020204" pitchFamily="34" charset="-122"/>
                  <a:ea typeface="微软雅黑" panose="020B0503020204020204" pitchFamily="34" charset="-122"/>
                  <a:sym typeface="+mn-ea"/>
                </a:rPr>
                <a:t>和</a:t>
              </a:r>
              <a:r>
                <a:rPr lang="zh-CN" altLang="en-US" sz="2400" b="1" dirty="0">
                  <a:solidFill>
                    <a:srgbClr val="3B3838"/>
                  </a:solidFill>
                  <a:latin typeface="微软雅黑" panose="020B0503020204020204" pitchFamily="34" charset="-122"/>
                  <a:ea typeface="微软雅黑" panose="020B0503020204020204" pitchFamily="34" charset="-122"/>
                  <a:sym typeface="+mn-ea"/>
                </a:rPr>
                <a:t>IOC</a:t>
              </a:r>
              <a:r>
                <a:rPr lang="zh-CN" altLang="en-US" sz="2400" b="1" dirty="0">
                  <a:solidFill>
                    <a:srgbClr val="3B3838"/>
                  </a:solidFill>
                  <a:latin typeface="微软雅黑" panose="020B0503020204020204" pitchFamily="34" charset="-122"/>
                  <a:ea typeface="微软雅黑" panose="020B0503020204020204" pitchFamily="34" charset="-122"/>
                  <a:sym typeface="+mn-ea"/>
                </a:rPr>
                <a:t>框架的实现</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sp>
          <p:nvSpPr>
            <p:cNvPr id="21" name="椭圆 20"/>
            <p:cNvSpPr/>
            <p:nvPr/>
          </p:nvSpPr>
          <p:spPr>
            <a:xfrm>
              <a:off x="2286" y="2501"/>
              <a:ext cx="515" cy="515"/>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3005" y="3410"/>
              <a:ext cx="9075"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如何实现高复用和低耦合，非法输入判断，提高</a:t>
              </a:r>
              <a:r>
                <a:rPr lang="zh-CN" altLang="en-US">
                  <a:latin typeface="微软雅黑" panose="020B0503020204020204" pitchFamily="34" charset="-122"/>
                  <a:ea typeface="微软雅黑" panose="020B0503020204020204" pitchFamily="34" charset="-122"/>
                </a:rPr>
                <a:t>健壮性？</a:t>
              </a:r>
              <a:endParaRPr lang="zh-CN" altLang="en-US">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1451057" y="2751455"/>
            <a:ext cx="4770673" cy="1076325"/>
            <a:chOff x="2286" y="4339"/>
            <a:chExt cx="7513" cy="1695"/>
          </a:xfrm>
        </p:grpSpPr>
        <p:sp>
          <p:nvSpPr>
            <p:cNvPr id="24" name="文本框 23"/>
            <p:cNvSpPr txBox="1"/>
            <p:nvPr>
              <p:custDataLst>
                <p:tags r:id="rId2"/>
              </p:custDataLst>
            </p:nvPr>
          </p:nvSpPr>
          <p:spPr>
            <a:xfrm>
              <a:off x="3005" y="4339"/>
              <a:ext cx="6300" cy="725"/>
            </a:xfrm>
            <a:prstGeom prst="rect">
              <a:avLst/>
            </a:prstGeom>
            <a:noFill/>
          </p:spPr>
          <p:txBody>
            <a:bodyPr wrap="square" rtlCol="0">
              <a:spAutoFit/>
            </a:bodyPr>
            <a:lstStyle/>
            <a:p>
              <a:pPr lvl="0" algn="l">
                <a:buClrTx/>
                <a:buSzTx/>
                <a:buFontTx/>
              </a:pPr>
              <a:r>
                <a:rPr lang="zh-CN" altLang="en-US" sz="2400" b="1" dirty="0">
                  <a:solidFill>
                    <a:srgbClr val="3B3838"/>
                  </a:solidFill>
                  <a:latin typeface="微软雅黑" panose="020B0503020204020204" pitchFamily="34" charset="-122"/>
                  <a:ea typeface="微软雅黑" panose="020B0503020204020204" pitchFamily="34" charset="-122"/>
                  <a:sym typeface="+mn-ea"/>
                </a:rPr>
                <a:t>用户</a:t>
              </a:r>
              <a:r>
                <a:rPr lang="zh-CN" altLang="en-US" sz="2400" b="1" dirty="0">
                  <a:solidFill>
                    <a:srgbClr val="3B3838"/>
                  </a:solidFill>
                  <a:latin typeface="微软雅黑" panose="020B0503020204020204" pitchFamily="34" charset="-122"/>
                  <a:ea typeface="微软雅黑" panose="020B0503020204020204" pitchFamily="34" charset="-122"/>
                  <a:sym typeface="+mn-ea"/>
                </a:rPr>
                <a:t>权限</a:t>
              </a:r>
              <a:r>
                <a:rPr lang="zh-CN" altLang="en-US" sz="2400" b="1" dirty="0">
                  <a:solidFill>
                    <a:srgbClr val="3B3838"/>
                  </a:solidFill>
                  <a:latin typeface="微软雅黑" panose="020B0503020204020204" pitchFamily="34" charset="-122"/>
                  <a:ea typeface="微软雅黑" panose="020B0503020204020204" pitchFamily="34" charset="-122"/>
                  <a:sym typeface="+mn-ea"/>
                </a:rPr>
                <a:t>的判定</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3399" y="5454"/>
              <a:ext cx="6400"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如何防止用户权限跨级</a:t>
              </a:r>
              <a:r>
                <a:rPr lang="zh-CN" altLang="en-US">
                  <a:latin typeface="微软雅黑" panose="020B0503020204020204" pitchFamily="34" charset="-122"/>
                  <a:ea typeface="微软雅黑" panose="020B0503020204020204" pitchFamily="34" charset="-122"/>
                </a:rPr>
                <a:t>请求？</a:t>
              </a:r>
              <a:endParaRPr lang="zh-CN" altLang="en-US">
                <a:latin typeface="微软雅黑" panose="020B0503020204020204" pitchFamily="34" charset="-122"/>
                <a:ea typeface="微软雅黑" panose="020B0503020204020204" pitchFamily="34" charset="-122"/>
              </a:endParaRPr>
            </a:p>
          </p:txBody>
        </p:sp>
        <p:sp>
          <p:nvSpPr>
            <p:cNvPr id="29" name="椭圆 28"/>
            <p:cNvSpPr/>
            <p:nvPr/>
          </p:nvSpPr>
          <p:spPr>
            <a:xfrm>
              <a:off x="2286" y="4443"/>
              <a:ext cx="515" cy="515"/>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b="1"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1451057" y="4493895"/>
            <a:ext cx="6629953" cy="1351280"/>
            <a:chOff x="2287" y="6424"/>
            <a:chExt cx="10441" cy="2128"/>
          </a:xfrm>
        </p:grpSpPr>
        <p:sp>
          <p:nvSpPr>
            <p:cNvPr id="27" name="文本框 26"/>
            <p:cNvSpPr txBox="1"/>
            <p:nvPr>
              <p:custDataLst>
                <p:tags r:id="rId3"/>
              </p:custDataLst>
            </p:nvPr>
          </p:nvSpPr>
          <p:spPr>
            <a:xfrm>
              <a:off x="3005" y="6424"/>
              <a:ext cx="6300" cy="725"/>
            </a:xfrm>
            <a:prstGeom prst="rect">
              <a:avLst/>
            </a:prstGeom>
            <a:noFill/>
          </p:spPr>
          <p:txBody>
            <a:bodyPr wrap="square" rtlCol="0">
              <a:spAutoFit/>
            </a:bodyPr>
            <a:lstStyle/>
            <a:p>
              <a:pPr lvl="0" algn="l">
                <a:buClrTx/>
                <a:buSzTx/>
                <a:buFontTx/>
              </a:pPr>
              <a:r>
                <a:rPr lang="zh-CN" altLang="en-US" sz="2400" b="1" dirty="0">
                  <a:solidFill>
                    <a:srgbClr val="3B3838"/>
                  </a:solidFill>
                  <a:latin typeface="微软雅黑" panose="020B0503020204020204" pitchFamily="34" charset="-122"/>
                  <a:ea typeface="微软雅黑" panose="020B0503020204020204" pitchFamily="34" charset="-122"/>
                  <a:sym typeface="+mn-ea"/>
                </a:rPr>
                <a:t>高并发冲突问题</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sp>
          <p:nvSpPr>
            <p:cNvPr id="28" name="文本框 27"/>
            <p:cNvSpPr txBox="1"/>
            <p:nvPr/>
          </p:nvSpPr>
          <p:spPr>
            <a:xfrm>
              <a:off x="3004" y="7536"/>
              <a:ext cx="9724" cy="1016"/>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高并发下用户访问数据，如何设置在保证数据一致的情况下减少用户等待的</a:t>
              </a:r>
              <a:r>
                <a:rPr lang="zh-CN" altLang="en-US">
                  <a:latin typeface="微软雅黑" panose="020B0503020204020204" pitchFamily="34" charset="-122"/>
                  <a:ea typeface="微软雅黑" panose="020B0503020204020204" pitchFamily="34" charset="-122"/>
                </a:rPr>
                <a:t>时间？</a:t>
              </a:r>
              <a:endParaRPr lang="zh-CN" altLang="en-US">
                <a:latin typeface="微软雅黑" panose="020B0503020204020204" pitchFamily="34" charset="-122"/>
                <a:ea typeface="微软雅黑" panose="020B0503020204020204" pitchFamily="34" charset="-122"/>
              </a:endParaRPr>
            </a:p>
          </p:txBody>
        </p:sp>
        <p:sp>
          <p:nvSpPr>
            <p:cNvPr id="30" name="椭圆 29"/>
            <p:cNvSpPr/>
            <p:nvPr/>
          </p:nvSpPr>
          <p:spPr>
            <a:xfrm>
              <a:off x="2287" y="6529"/>
              <a:ext cx="515" cy="515"/>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right)">
                                      <p:cBhvr>
                                        <p:cTn id="13" dur="500"/>
                                        <p:tgtEl>
                                          <p:spTgt spid="32"/>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p:tgtEl>
                                          <p:spTgt spid="33"/>
                                        </p:tgtEl>
                                        <p:attrNameLst>
                                          <p:attrName>ppt_x</p:attrName>
                                        </p:attrNameLst>
                                      </p:cBhvr>
                                      <p:tavLst>
                                        <p:tav tm="0">
                                          <p:val>
                                            <p:strVal val="#ppt_x-#ppt_w*1.125000"/>
                                          </p:val>
                                        </p:tav>
                                        <p:tav tm="100000">
                                          <p:val>
                                            <p:strVal val="#ppt_x"/>
                                          </p:val>
                                        </p:tav>
                                      </p:tavLst>
                                    </p:anim>
                                    <p:animEffect transition="in" filter="wipe(right)">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总结</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5</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25004" y="509861"/>
            <a:ext cx="2656459" cy="460375"/>
          </a:xfrm>
          <a:prstGeom prst="rect">
            <a:avLst/>
          </a:prstGeom>
          <a:noFill/>
        </p:spPr>
        <p:txBody>
          <a:bodyPr wrap="square" rtlCol="0">
            <a:spAutoFit/>
          </a:bodyPr>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总结</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椭圆 6"/>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675130" y="1471295"/>
            <a:ext cx="530923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通过完成这次项目，让我</a:t>
            </a:r>
            <a:r>
              <a:rPr lang="zh-CN" altLang="en-US" b="1">
                <a:latin typeface="微软雅黑" panose="020B0503020204020204" pitchFamily="34" charset="-122"/>
                <a:ea typeface="微软雅黑" panose="020B0503020204020204" pitchFamily="34" charset="-122"/>
              </a:rPr>
              <a:t>熟悉到了程序开发的过程</a:t>
            </a:r>
            <a:endParaRPr lang="zh-CN" altLang="en-US" b="1">
              <a:latin typeface="微软雅黑" panose="020B0503020204020204" pitchFamily="34" charset="-122"/>
              <a:ea typeface="微软雅黑" panose="020B0503020204020204" pitchFamily="34" charset="-122"/>
            </a:endParaRPr>
          </a:p>
        </p:txBody>
      </p:sp>
      <p:pic>
        <p:nvPicPr>
          <p:cNvPr id="14" name="ECB019B1-382A-4266-B25C-5B523AA43C14-1" descr="wpp"/>
          <p:cNvPicPr>
            <a:picLocks noChangeAspect="1"/>
          </p:cNvPicPr>
          <p:nvPr/>
        </p:nvPicPr>
        <p:blipFill>
          <a:blip r:embed="rId2">
            <a:clrChange>
              <a:clrFrom>
                <a:srgbClr val="000000">
                  <a:alpha val="0"/>
                </a:srgbClr>
              </a:clrFrom>
              <a:clrTo>
                <a:srgbClr val="000000">
                  <a:alpha val="0"/>
                  <a:alpha val="0"/>
                </a:srgbClr>
              </a:clrTo>
            </a:clrChange>
          </a:blip>
          <a:stretch>
            <a:fillRect/>
          </a:stretch>
        </p:blipFill>
        <p:spPr>
          <a:xfrm>
            <a:off x="1042035" y="2123440"/>
            <a:ext cx="8611870" cy="2100580"/>
          </a:xfrm>
          <a:prstGeom prst="rect">
            <a:avLst/>
          </a:prstGeom>
        </p:spPr>
      </p:pic>
      <p:sp>
        <p:nvSpPr>
          <p:cNvPr id="15" name="文本框 14"/>
          <p:cNvSpPr txBox="1"/>
          <p:nvPr/>
        </p:nvSpPr>
        <p:spPr>
          <a:xfrm>
            <a:off x="1675130" y="4729480"/>
            <a:ext cx="7524750"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项目的完成过程中</a:t>
            </a:r>
            <a:r>
              <a:rPr lang="zh-CN" altLang="en-US">
                <a:latin typeface="微软雅黑" panose="020B0503020204020204" pitchFamily="34" charset="-122"/>
                <a:ea typeface="微软雅黑" panose="020B0503020204020204" pitchFamily="34" charset="-122"/>
              </a:rPr>
              <a:t>我遇到了很多难题，通过解决问题我锻炼了面对实际问题时解决问题的能力，让我更有能力</a:t>
            </a:r>
            <a:r>
              <a:rPr lang="zh-CN" altLang="en-US">
                <a:latin typeface="微软雅黑" panose="020B0503020204020204" pitchFamily="34" charset="-122"/>
                <a:ea typeface="微软雅黑" panose="020B0503020204020204" pitchFamily="34" charset="-122"/>
              </a:rPr>
              <a:t>面对接下来的难题。</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25004" y="509861"/>
            <a:ext cx="2656459" cy="460375"/>
          </a:xfrm>
          <a:prstGeom prst="rect">
            <a:avLst/>
          </a:prstGeom>
          <a:noFill/>
        </p:spPr>
        <p:txBody>
          <a:bodyPr wrap="square" rtlCol="0">
            <a:spAutoFit/>
          </a:bodyPr>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总结</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椭圆 6"/>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68375" y="1383665"/>
            <a:ext cx="7947660" cy="4539615"/>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latin typeface="微软雅黑" panose="020B0503020204020204" pitchFamily="34" charset="-122"/>
                <a:ea typeface="微软雅黑" panose="020B0503020204020204" pitchFamily="34" charset="-122"/>
              </a:rPr>
              <a:t>刚参加训练营时，我从零开始学习很多的技术，如Java、Spring Boot、MyBatis 等，以及后端开发的基本流程，通过完成训练营的作业和项目考核，我提升了</a:t>
            </a:r>
            <a:r>
              <a:rPr lang="zh-CN" altLang="en-US" sz="2000" b="1">
                <a:solidFill>
                  <a:schemeClr val="accent5">
                    <a:lumMod val="75000"/>
                  </a:schemeClr>
                </a:solidFill>
                <a:latin typeface="微软雅黑" panose="020B0503020204020204" pitchFamily="34" charset="-122"/>
                <a:ea typeface="微软雅黑" panose="020B0503020204020204" pitchFamily="34" charset="-122"/>
              </a:rPr>
              <a:t>面对困难时分析问题和解决问题的能力，学习了后端开发的技术</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indent="457200" fontAlgn="auto">
              <a:lnSpc>
                <a:spcPct val="150000"/>
              </a:lnSpc>
              <a:extLst>
                <a:ext uri="{35155182-B16C-46BC-9424-99874614C6A1}">
                  <wpsdc:indentchars xmlns:wpsdc="http://www.wps.cn/officeDocument/2017/drawingmlCustomData" val="200" checksum="59296752"/>
                </a:ext>
              </a:extLst>
            </a:pPr>
            <a:r>
              <a:rPr lang="zh-CN" altLang="en-US">
                <a:latin typeface="微软雅黑" panose="020B0503020204020204" pitchFamily="34" charset="-122"/>
                <a:ea typeface="微软雅黑" panose="020B0503020204020204" pitchFamily="34" charset="-122"/>
              </a:rPr>
              <a:t>在完成考核项目和手写框架</a:t>
            </a:r>
            <a:r>
              <a:rPr lang="zh-CN" altLang="en-US">
                <a:latin typeface="微软雅黑" panose="020B0503020204020204" pitchFamily="34" charset="-122"/>
                <a:ea typeface="微软雅黑" panose="020B0503020204020204" pitchFamily="34" charset="-122"/>
                <a:sym typeface="+mn-ea"/>
              </a:rPr>
              <a:t>的过程</a:t>
            </a:r>
            <a:r>
              <a:rPr lang="zh-CN" altLang="en-US">
                <a:latin typeface="微软雅黑" panose="020B0503020204020204" pitchFamily="34" charset="-122"/>
                <a:ea typeface="微软雅黑" panose="020B0503020204020204" pitchFamily="34" charset="-122"/>
              </a:rPr>
              <a:t>中我也遇到了很多困难，最终通过阅读已有框架的源码和参考其他项目的决绝方案才得以解决，解决的过程</a:t>
            </a:r>
            <a:r>
              <a:rPr lang="zh-CN" altLang="en-US" sz="2000" b="1">
                <a:solidFill>
                  <a:schemeClr val="accent5">
                    <a:lumMod val="75000"/>
                  </a:schemeClr>
                </a:solidFill>
                <a:latin typeface="微软雅黑" panose="020B0503020204020204" pitchFamily="34" charset="-122"/>
                <a:ea typeface="微软雅黑" panose="020B0503020204020204" pitchFamily="34" charset="-122"/>
              </a:rPr>
              <a:t>拓宽了我的视野和对业务的理解</a:t>
            </a:r>
            <a:r>
              <a:rPr lang="zh-CN" altLang="en-US">
                <a:latin typeface="微软雅黑" panose="020B0503020204020204" pitchFamily="34" charset="-122"/>
                <a:ea typeface="微软雅黑" panose="020B0503020204020204" pitchFamily="34" charset="-122"/>
              </a:rPr>
              <a:t>，也让我更有信心解决接下来面对的难题。</a:t>
            </a:r>
            <a:endParaRPr lang="zh-CN" altLang="en-US">
              <a:latin typeface="微软雅黑" panose="020B0503020204020204" pitchFamily="34" charset="-122"/>
              <a:ea typeface="微软雅黑" panose="020B0503020204020204" pitchFamily="34" charset="-122"/>
            </a:endParaRPr>
          </a:p>
          <a:p>
            <a:pPr indent="457200" fontAlgn="auto">
              <a:lnSpc>
                <a:spcPct val="150000"/>
              </a:lnSpc>
              <a:extLst>
                <a:ext uri="{35155182-B16C-46BC-9424-99874614C6A1}">
                  <wpsdc:indentchars xmlns:wpsdc="http://www.wps.cn/officeDocument/2017/drawingmlCustomData" val="200" checksum="59296752"/>
                </a:ext>
              </a:extLst>
            </a:pPr>
            <a:r>
              <a:rPr lang="zh-CN" altLang="en-US">
                <a:latin typeface="微软雅黑" panose="020B0503020204020204" pitchFamily="34" charset="-122"/>
                <a:ea typeface="微软雅黑" panose="020B0503020204020204" pitchFamily="34" charset="-122"/>
              </a:rPr>
              <a:t>最后，</a:t>
            </a:r>
            <a:r>
              <a:rPr lang="zh-CN" altLang="en-US">
                <a:solidFill>
                  <a:schemeClr val="tx1"/>
                </a:solidFill>
                <a:latin typeface="微软雅黑" panose="020B0503020204020204" pitchFamily="34" charset="-122"/>
                <a:ea typeface="微软雅黑" panose="020B0503020204020204" pitchFamily="34" charset="-122"/>
              </a:rPr>
              <a:t>感谢各位师兄在训练营中对我的指导，在我遇到难以解决的问题时指点迷津，也感谢老师为我提供了这次宝贵的学习机会，让我有机会提升自己的综合能力。</a:t>
            </a: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2000" fill="hold">
                                          <p:stCondLst>
                                            <p:cond delay="0"/>
                                          </p:stCondLst>
                                        </p:cTn>
                                        <p:tgtEl>
                                          <p:spTgt spid="3"/>
                                        </p:tgtEl>
                                        <p:attrNameLst>
                                          <p:attrName>style.visibility</p:attrName>
                                        </p:attrNameLst>
                                      </p:cBhvr>
                                      <p:to>
                                        <p:strVal val="visible"/>
                                      </p:to>
                                    </p:set>
                                    <p:anim calcmode="lin" valueType="num">
                                      <p:cBhvr additive="base">
                                        <p:cTn id="7" dur="2000"/>
                                        <p:tgtEl>
                                          <p:spTgt spid="3"/>
                                        </p:tgtEl>
                                        <p:attrNameLst>
                                          <p:attrName>ppt_y</p:attrName>
                                        </p:attrNameLst>
                                      </p:cBhvr>
                                      <p:tavLst>
                                        <p:tav tm="0">
                                          <p:val>
                                            <p:strVal val="#ppt_y+#ppt_h*1.125000"/>
                                          </p:val>
                                        </p:tav>
                                        <p:tav tm="100000">
                                          <p:val>
                                            <p:strVal val="#ppt_y"/>
                                          </p:val>
                                        </p:tav>
                                      </p:tavLst>
                                    </p:anim>
                                    <p:animEffect transition="in" filter="wipe(up)">
                                      <p:cBhvr>
                                        <p:cTn id="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21523" y="2096976"/>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73585" y="322359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05305" y="963203"/>
            <a:ext cx="619822" cy="634301"/>
            <a:chOff x="5305305" y="963203"/>
            <a:chExt cx="619822" cy="634301"/>
          </a:xfrm>
        </p:grpSpPr>
        <p:sp>
          <p:nvSpPr>
            <p:cNvPr id="12" name="椭圆 11"/>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nvGrpSpPr>
        <p:grpSpPr>
          <a:xfrm>
            <a:off x="5796671" y="1977986"/>
            <a:ext cx="619822" cy="634301"/>
            <a:chOff x="5305305" y="963203"/>
            <a:chExt cx="619822" cy="634301"/>
          </a:xfrm>
        </p:grpSpPr>
        <p:sp>
          <p:nvSpPr>
            <p:cNvPr id="25" name="椭圆 2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nvGrpSpPr>
        <p:grpSpPr>
          <a:xfrm>
            <a:off x="5989199" y="3126456"/>
            <a:ext cx="619822" cy="634301"/>
            <a:chOff x="5305305" y="963203"/>
            <a:chExt cx="619822" cy="634301"/>
          </a:xfrm>
        </p:grpSpPr>
        <p:sp>
          <p:nvSpPr>
            <p:cNvPr id="28" name="椭圆 27"/>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nvGrpSpPr>
        <p:grpSpPr>
          <a:xfrm>
            <a:off x="5786089" y="4239680"/>
            <a:ext cx="619822" cy="633542"/>
            <a:chOff x="5305305" y="963962"/>
            <a:chExt cx="619822" cy="633542"/>
          </a:xfrm>
        </p:grpSpPr>
        <p:sp>
          <p:nvSpPr>
            <p:cNvPr id="31" name="椭圆 30"/>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608735" y="2071543"/>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rPr>
              <a:t>项目功能</a:t>
            </a:r>
            <a:endParaRPr lang="en-US" altLang="zh-CN"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710218" y="3188010"/>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rPr>
              <a:t>亮点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endParaRPr>
          </a:p>
        </p:txBody>
      </p:sp>
      <p:sp>
        <p:nvSpPr>
          <p:cNvPr id="44" name="文本框 43"/>
          <p:cNvSpPr txBox="1"/>
          <p:nvPr/>
        </p:nvSpPr>
        <p:spPr>
          <a:xfrm>
            <a:off x="660873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难点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292392" y="5417123"/>
            <a:ext cx="619822" cy="633542"/>
            <a:chOff x="5305305" y="963962"/>
            <a:chExt cx="619822" cy="633542"/>
          </a:xfrm>
        </p:grpSpPr>
        <p:sp>
          <p:nvSpPr>
            <p:cNvPr id="35" name="椭圆 3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7" name="文本框 36"/>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5</a:t>
              </a:r>
              <a:endParaRPr lang="zh-CN" altLang="en-US" sz="3200" dirty="0">
                <a:solidFill>
                  <a:schemeClr val="bg1"/>
                </a:solidFill>
                <a:latin typeface="Novecento wide Bold" panose="00000805000000000000" pitchFamily="50" charset="0"/>
              </a:endParaRPr>
            </a:p>
          </p:txBody>
        </p:sp>
      </p:grpSp>
      <p:sp>
        <p:nvSpPr>
          <p:cNvPr id="38" name="文本框 37"/>
          <p:cNvSpPr txBox="1"/>
          <p:nvPr/>
        </p:nvSpPr>
        <p:spPr>
          <a:xfrm>
            <a:off x="6115039" y="5473387"/>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总结</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panose="02000505000000020004"/>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80577"/>
            <a:ext cx="5277852" cy="5445404"/>
          </a:xfrm>
          <a:prstGeom prst="rect">
            <a:avLst/>
          </a:prstGeom>
        </p:spPr>
      </p:pic>
      <p:sp>
        <p:nvSpPr>
          <p:cNvPr id="2" name="文本框 1"/>
          <p:cNvSpPr txBox="1"/>
          <p:nvPr/>
        </p:nvSpPr>
        <p:spPr>
          <a:xfrm>
            <a:off x="4341809" y="2836949"/>
            <a:ext cx="3508381" cy="92333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感谢聆听</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介绍</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sym typeface="+mn-ea"/>
              </a:rPr>
              <a:t>项目</a:t>
            </a:r>
            <a:r>
              <a:rPr lang="zh-CN" altLang="en-US" sz="2400" b="1" dirty="0">
                <a:solidFill>
                  <a:srgbClr val="3B3838"/>
                </a:solidFill>
                <a:latin typeface="微软雅黑" panose="020B0503020204020204" pitchFamily="34" charset="-122"/>
                <a:ea typeface="微软雅黑" panose="020B0503020204020204" pitchFamily="34" charset="-122"/>
                <a:sym typeface="+mn-ea"/>
              </a:rPr>
              <a:t>介绍</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a:t>
            </a:r>
            <a:r>
              <a:rPr lang="zh-CN" altLang="en-US" sz="2400" dirty="0">
                <a:solidFill>
                  <a:schemeClr val="bg1"/>
                </a:solidFill>
                <a:latin typeface="微软雅黑" panose="020B0503020204020204" pitchFamily="34" charset="-122"/>
                <a:ea typeface="微软雅黑" panose="020B0503020204020204" pitchFamily="34" charset="-122"/>
                <a:sym typeface="+mn-ea"/>
              </a:rPr>
              <a:t>介绍</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24940" y="1195070"/>
            <a:ext cx="8337550" cy="983615"/>
          </a:xfrm>
          <a:prstGeom prst="rect">
            <a:avLst/>
          </a:prstGeom>
          <a:noFill/>
        </p:spPr>
        <p:txBody>
          <a:bodyPr wrap="square" rtlCol="0">
            <a:spAutoFit/>
          </a:bodyPr>
          <a:p>
            <a:r>
              <a:rPr lang="en-US" altLang="zh-CN"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QG</a:t>
            </a:r>
            <a:r>
              <a:rPr lang="zh-CN" altLang="en-US"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购物网是</a:t>
            </a:r>
            <a:r>
              <a:rPr lang="zh-CN" altLang="en-US" sz="2000" b="1">
                <a:solidFill>
                  <a:schemeClr val="accent5">
                    <a:lumMod val="7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基于</a:t>
            </a:r>
            <a:r>
              <a:rPr lang="en-US" altLang="zh-CN" sz="2000" b="1">
                <a:solidFill>
                  <a:schemeClr val="accent5">
                    <a:lumMod val="7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Web</a:t>
            </a:r>
            <a:r>
              <a:rPr lang="zh-CN" altLang="en-US" sz="2000" b="1">
                <a:solidFill>
                  <a:schemeClr val="accent5">
                    <a:lumMod val="7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技术</a:t>
            </a:r>
            <a:r>
              <a:rPr lang="zh-CN" altLang="en-US"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的在线购物平台，能为用户提供商品</a:t>
            </a:r>
            <a:r>
              <a:rPr lang="zh-CN" altLang="en-US" sz="2000" b="1">
                <a:solidFill>
                  <a:schemeClr val="accent5">
                    <a:lumMod val="7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浏览、购买、收藏</a:t>
            </a:r>
            <a:r>
              <a:rPr lang="zh-CN" altLang="en-US"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等基本需求</a:t>
            </a:r>
            <a:endPar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2"/>
          <p:cNvPicPr>
            <a:picLocks noChangeAspect="1"/>
          </p:cNvPicPr>
          <p:nvPr>
            <p:custDataLst>
              <p:tags r:id="rId3"/>
            </p:custDataLst>
          </p:nvPr>
        </p:nvPicPr>
        <p:blipFill>
          <a:blip r:embed="rId4"/>
          <a:stretch>
            <a:fillRect/>
          </a:stretch>
        </p:blipFill>
        <p:spPr>
          <a:xfrm>
            <a:off x="1551305" y="2031365"/>
            <a:ext cx="7964170" cy="41586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edg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功能</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rgbClr val="3B3838"/>
                </a:solidFill>
                <a:latin typeface="微软雅黑" panose="020B0503020204020204" pitchFamily="34" charset="-122"/>
                <a:ea typeface="微软雅黑" panose="020B0503020204020204" pitchFamily="34" charset="-122"/>
                <a:sym typeface="+mn-ea"/>
              </a:rPr>
              <a:t>用户购买商品</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1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424940" y="1912620"/>
            <a:ext cx="7162800" cy="3302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rgbClr val="3B3838"/>
                </a:solidFill>
                <a:latin typeface="微软雅黑" panose="020B0503020204020204" pitchFamily="34" charset="-122"/>
                <a:ea typeface="微软雅黑" panose="020B0503020204020204" pitchFamily="34" charset="-122"/>
                <a:sym typeface="+mn-ea"/>
              </a:rPr>
              <a:t>商店管理订单</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082040" y="1321435"/>
            <a:ext cx="8038465" cy="45612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rgbClr val="3B3838"/>
                </a:solidFill>
                <a:latin typeface="微软雅黑" panose="020B0503020204020204" pitchFamily="34" charset="-122"/>
                <a:ea typeface="微软雅黑" panose="020B0503020204020204" pitchFamily="34" charset="-122"/>
                <a:sym typeface="+mn-ea"/>
              </a:rPr>
              <a:t>管理员管理商品</a:t>
            </a:r>
            <a:endParaRPr lang="zh-CN" altLang="en-US" sz="2400" b="1" dirty="0">
              <a:solidFill>
                <a:srgbClr val="3B3838"/>
              </a:solidFill>
              <a:latin typeface="微软雅黑" panose="020B0503020204020204" pitchFamily="34" charset="-122"/>
              <a:ea typeface="微软雅黑" panose="020B0503020204020204" pitchFamily="34" charset="-122"/>
              <a:sym typeface="+mn-ea"/>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项目功能</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总结</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descr="UML 图 (5)"/>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1670685" y="1584325"/>
            <a:ext cx="6352540" cy="44811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亮点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tags/tag1.xml><?xml version="1.0" encoding="utf-8"?>
<p:tagLst xmlns:p="http://schemas.openxmlformats.org/presentationml/2006/main">
  <p:tag name="KSO_WM_UNIT_PLACING_PICTURE_USER_VIEWPORT" val="{&quot;height&quot;:7180,&quot;width&quot;:13751}"/>
</p:tagLst>
</file>

<file path=ppt/tags/tag10.xml><?xml version="1.0" encoding="utf-8"?>
<p:tagLst xmlns:p="http://schemas.openxmlformats.org/presentationml/2006/main">
  <p:tag name="KSO_WPP_MARK_KEY" val="aa75aa2e-6403-469a-91f5-48edd6c741c3"/>
  <p:tag name="COMMONDATA" val="eyJoZGlkIjoiMDc2NTI1M2FlZDExZTJkODc4MWQ0YWJkMTAyYjJlNj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6662,&quot;width&quot;:10579}"/>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MyMjE2MzQ4NjA5IiwKCSJHcm91cElkIiA6ICI3NTc3NDM2NzIiLAoJIkltYWdlIiA6ICJpVkJPUncwS0dnb0FBQUFOU1VoRVVnQUFBbWNBQUFDV0NBWUFBQUNiNHkrRUFBQUFDWEJJV1hNQUFBc1RBQUFMRXdFQW1wd1lBQUFnQUVsRVFWUjRuTzNkZVVCVVZmOC84UGVkWVZkd3kxSnhRY1d0WEdMeGkyc3FraW5xbzVKbUdKWm9XdXFqcG1aYWdGaHBsb3ByN212dUM2SVJpWXFTNW9KRmlmWmt5VTl4d1FWUlZHUWRacm4zOXdmT2pXR0d6ZEFaOFAzNmg1azc5ODQ5TTN3NGZNNjU1NXdMR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dWTzhIY0JTZ0hWdTd1N3NNbFNYb2ZRRHRCRUtxWXUwRFBtUnhKa2k0QTJKQ1FrTEFlZ01iY0JTb0dZOFc4S2xLc21NTDRNYStLSGo4bFlYeVpsMFhGVjBWUHpxemMzZDEzQXhoazdvSVFJRW5TMFlTRWhENnd6RXFUc1dKQkxEeFdUR0g4V0pBS0dEOGxZWHhaRUV1SXJ3cWRuTG03dXdjQzJOQzRjV01FQlFYQjFkVVZqbzZPNWk3V2N5VXJLd3RYcjE3RnZIbno4TmRmZjBHU3BFOFRFaEsrTm5lNUNtT3NtRjlGaVJWVEdEL21WNUhqcHlTTUwvT3p0UGhTbU92RTVlRng5eStDZ29MZzV1YkdZRGFEcWxXcm9rMmJOZ2dPRGdZQUNJTGdiK1lpbWNSWU1iK0tFaXVtTUg3TXJ5TEhUMGtZWCtabmFmRlZvWk16QU8wQXdOWFYxZHpsZU83VnIxOWYvN0NaT2N0UkRNYUtoYWdBc1dJSzQ4ZENWTkQ0S1FuankwSllTbnhWNk9STVAyQ1NyUXp6cTFKRkhydHFiODV5RklXeFlqa3NQVlpNWWZ4WWpvb1lQeVZoZkZrT1M0bXZDcDJjRVJFUkVWVTJUTTZJaUlpSUxBaVRNeUlpSWlJTHd1U01pSWlJeUlJd09TTWlJaUt5SUV6T2lJaUlpQ3dJa3pNaUlpSWlDOExraklpSWlNaUNNRGtqSWlJaXNpQk16b2lJaUlnc0NKTXpJaUlpSWd2QzVJeUlpSWpJZ2pBNUl5SWlJcklnVE02SWlJaUlMQWlUTXlJaUlpSUx3dVNNNkFtb1ZDcHpGOEdBSkVrNGR1eVl1WXRCUkVUbGdNa1prUW1wcWFtNGRlc1dBS0JidDI0QWdLU2tKS1NscFNFbkp3ZmR1M2VIV3EwMmVlekpreWYvMWJsdjNyeUpxS2lvTWgwamlpS21UcDFhNG42cHFhbnc5ZlZGVGs2T3ZPM2F0V3NZT1hKa2llOS84T0RCSXBQU1gzNzVCWklrbGFuTVJGUStDdjQ5bDFWYVdobzJiZHBVN045dldlcU52THc4aUtKWXFuUEh4OGZMajR2N0RLSW9ZdkhpeFZDcjFVWHVKNG9pTWpJeVNuWGVpc0RLM0FVZ3NrUW5UcHhBVEV3TVZxOWVEU0MvWjJyT25Ea1lQMzQ4dEZvdEdqWnNDQnNiRzVQSEJnVUY0Zmp4NC9Eejg0TW9pbEFvak50QTZlbnBpSTJOTlhtOHRiVTF2djMyVzdSbzBRTE5talV6ZW4zSmtpVTRlUENneVdQNzlPbGp0QzA2T2xwKy9NTVBQNkJkdTNad2NIQ1F0eDA3ZGd4dDI3WTErWDU2NGVIaHVIZnZIaUlqSXpGNzltelVyRmtUQVBEdXUrOWk4K2JOR0RkdUhINzk5VmNvbGNwaTM0ZUkvcjFmZnZrRlAvMzBFMUpTVW5EbHloWFVxRkVEbXpkdmhxZW5KK3JVcVdPdzc5MjdkL0hycjc4VytWNE9EZzdZdjM4L1dyVnFCUzh2TDVQN2xLWGVpSXlNeEpFalJ6QjM3bHdNSFRvVVZsYi9wQmxhclJZeE1USDQ0WWNmMEw5L2YweWZQbDJ1QnovNzdETjA2TkFCYjcvOXRza3liTnUyRFIwN2RzVENoUXV4ZVBGaVpHUmtJRDQrSGpkdTNFQlNVaEtTa3BMUXExY3ZmUHJwcDBWL2NSVUlrek1pRS96OC9IRHMyREdrcEtRQUFQNzY2eTgwYnR3WUhoNGVDQXNMS3pHWjBkdTBhUk9xVjY5dXROM2IyMXQrN09IaGdXclZxaG50ODhFSEh4aHRPM2p3SUNaTm1vUkpreVlaYk5mcGRQaS8vL3MvZzBTc0lGRVU0ZVBqZyt6c2JGaGJXOHZuajQyTlJYUjBOSktUa3hFZUhpN3Z2MjNiTmpScTFBZ0FrSnljaktOSGoyTFZxbFU0ZWZJa0FnTURzWFRwVWpScTFBaVhMbDBxeGJkQVJPV3BWcTFhOFBMeXdxeFpzeEFURXlNM0ZPM3M3SXg2M1R0MjdDZy96c3pNUlBmdTNVM1dONmFTbW0zYnR1R2RkOTRwVTcweFpNZ1FaR1ptWXZQbXpRRHlHNGY2UnVycnI3OE9BRml4WWdYNjkrOXZjSzdnNEdDTUdERUM5ZXJWdzJ1dnZXYndtaUFJRUFRQlhsNWVDQXdNeE1PSER5RkpFalFhRFY1OTlWVkVSa2JpK1BIanNMR3hrZXZDcWxXcnlzZG5aV1ZWdU1Zamt6TWlFd1lQSGd3QUdEOStQSEp5Y2hBU0VnSUFPSDM2TkE0Y09BQWJHeHYwNjljUDJkblowR2cwbURwMUtyWnMyWUwwOUhSa1oyZkQyOXNiMWF0WHg2aFJvMHBWSWNURXhFQ3BWQ0l2THc4alJvekE3Tm16MGJScDAzTDdQSklrNGRHalI0aUxpd09Rbjh4MTZkSUZaOCtlaFlPRGc3d2RBSHIwNkNHM2RqTXlNdkRKSjU4Z0pDUUVnaUNnYTlldXVIVHBFZ0lEQTdGang0NXlLeDhSbFo2cnF5dGNYVjN4NVpkZkZ0bURYNXlpZXUwTDArbDBaYTQzOHZMeU1ITGtTRWlTaEI5Ly9CRUE0T1BqVStJNVgzamhCWVNGaGNIQndRSFRwazNENzcvL2JsU1dnbzNhMk5oWXZQTEtLd0NBTDc3NHd1aDdPSDc4dVB6WXc4T2pWSi9Ya2pBNUl6SWhJaUlDMTY5Zng1dzVjM0Q3OW0zMDd0MGJBUUVCMkxkdkg5TFQwM0h3NEVIVXJsMGJhOWV1UlZaV0ZnWU5Hb1JCZ3dZQnlCK2pGaHNiQ3o4L1A2eGZ2MTd1T1pzN2Q2N2NPcDA1YzZiUk9WOS8vWFZvdFZwa1ptYml3dzgvTkhyZDF0WldiaFgzNjlmUFpMa0xieDh3WUFCR2p4NHRQOWRYWURxZERnRHc0NDgvR28wYjBXcTFzTGEyeHYzNzl6Rmh3Z1IwNjlaTnJnUUJJREF3RVBYcjE4ZExMNzFVekRkSVJFL0wvUG56Y2ZMa1NUeDY5QWgrZm40QTh1c3NsVXBsVkFmby85WUxLNWpvRkpTZG5RMnRWbXN3SHF5MDlZWktwY0xnd1lNUkdob0tUMC9QVW4rZTdkdTNZK1BHamJDM3QwZGtaQ1RtejU5dnRFL1hybDNsUml5UTM5UDMxMTkvUWFQUlFLUFJZTUNBQVFEeXY0ZktnTWtaVVNGcXRScXJWNi9HdVhQbkVCb2FpdUhEaDZOWnMyYjQ4TU1QMGE1ZE8zaDZlaUlwS1FtMWE5ZEdVbElTT25YcVZLcjNqWW1Ka1pPekw3NzR3dWoxOFBCd0RCNDhHT0hoNFhCeGNjR05HemZRb0VFRGsrOVYrTktGdml1L3JCTUpnb0tDc0hEaFF1aDBPblR2M2wxK0x4c2JHNGlpaVBidDIyUGR1bldJakl5VWowbExTek5vbFJMUnN6VnQyalIwNnRRSkV5ZE9ORWhHdnZycUsvVHExY3RnMzZMR3A4Ykd4dUxPblR2NDZxdXZNSHo0Y0RSczJCQ3JWcTNDdFd2WDhORkhIMEdoVUJTWjJCVlZiOVNxVlF1aG9hR1lObTBhdG03ZFd1clBNMnpZTUF3Yk5neGR1blFwY3A4cVZhb2dOemRYdmx3NWQrNWNBTURLbFN1eGVmTm1mUC85OTNJNUtnTW1aMFNGV0Z0Ym8xV3JWaGcvZmp6Q3dzSVFFaEtDSGoxNndOUFRFNDZPanRpMWF4ZE9uRGlCOXUzYjQ3ZmZmc09FQ1JNQTVMY2NMMTI2aEx5OFBMejMzbnU0YytjTzNuMzNYUWlDQUNCL3ZJZStkUWNBczJiTmdwdWJHNEQ4TVJVTEZ5NkVyNjh2WEZ4Y0FBQURCdzQwT1U3Q1ZNdjQ3dDI3Smw4RGdJOCsrZ2c5ZXZRQVlOeGFWaWdVOFBQenc5aXhZOUdxVlN1ODlOSkwwR3Exc0xHeGdZT0RBeVpQbm96dDI3Y2JqR1hyMHFVTDdPM3R5L3k5RWxINU9YejRNQlFLQmViT25Zc3hZOGJJUFZuTGx5L0h6WnMzVWI5K2ZZUDllL2Z1RFVtU0RDWW8xYWxUQjVNblQ4Yml4WXNSRnhlSHFWT25ZdWJNbVhLZHBWZVdlc1BUMHhQaDRlR29WYXVXdkgvaDl5dUpmbXphdzRjUFVhTkdEVXlkT2hWT1RrN0l5TWd3R0V2MjhPRkQ3TnUzRDZJb0lpZ29DTUhCd1U5MG1kY1NNVGtqS2tRUUJLeFlzUUxmZnZzdGJ0eTRnYmk0T0t4WXNRSUFzR0hEQnZUbzBRUCsvdjVvMEtBQjZ0V3JCMmRuWjJpMVd2ajUrYUZGaXhhd3NyTEM3Tm16TVdiTUdPemJ0MDlPcnJ5OXZlWFduVjV1Ymk0VUNnVVVDZ1dpb3FKUXRXcFYvUERERC9Mcitrb0t5Si9ONU9Qalk5QTdKb29pZ29PRGtacWFDanM3TzB5ZVBCbXVycTdRNlhTSWlJaEFwMDZkNE96c0xMY205ZU0rOUQxdEFOQ2tTUk1NR1RJRTgrYk53L3o1ODZIVDZXQnRiVzN5dTdsejV3N3M3ZTNMWE5sU3hXRnFobkYyZGpiczdlMU56anltWisvQmd3ZElTa3FDbzZNajJyZHZqNUNRRU96ZnYxLyt1L1R3OEVCRVJJUlJ3eTQzTnhjT0RnNllNMmNPRGg4K2JQQ2FUcWZEaWhVcnNHTEZDdWgwT3VUbTVzcXpQTXRhYjF5NWNnVzJ0cllBOHNlN2xyVytpSW1KQVpEZkVOUS9qb3lNUkZwYUd1clZxeWZ2RnhZV2hyNTkrMkxuenAxbzNibzFwazZkaXFWTGw1YnBYSmFLeWRremRPalFJZlRzMlJNUEh6NUVYbDZlVWN1bW9JU0VCTFJ1M1JyVzF0Yll1SEVqaGc0ZGFqQ051U0J2Yis4aUIxdG1aV1hoMXExYnVIcjFLbHhjWE5DeVpjdHkrU3lWM2FaTm16QnMyREJFUkVTZ1VhTkcrUHZ2dnhFYUdnb25KeWNvRkFwMDZkSUY4K2ZQeDZKRml3QUFWbFpXOHFXL2J0MjZvWDc5K2xDcjFWQXFsWGpycmJjQTVQZWM2Ujg3T3p0ajBhSkZTRTlQbDJkT0ZSNEE2K0hoWVRER29yQ3NyQ3dFQndlamRldlcrUExMTDNIMTZsVWNQbndZbHk5ZnhycDE2MUNyVmkwMGI5NGN6czdPSlg3ZWQ5OTlGL2Z1M1lOYXJZWkNvVEJLems2ZE9vV1pNMmRDRkVVTUh6NjhETjhrbVNKSkVrSkNRakJ1M0RqVXExY1BXVmxabURadEdwWXZYNDZVbEJUVXFGR2p5TC8zc2toTlRVVmdZQ0RDdzhQbDk3dDI3UnErK09JTGJOaXd3V2ovKy9mdkl6QXcwS0JSQVFBVEpreUFyNit2UEZHR3pHdk5talhvMDZjUDFxOWZEeDhmSDNoN2UyUEdqQm00ZVBHaXZJOStMQm9BdVZHWWtwS0NPblhxSUNnb0NFRkJRZkxyYXJVYUhUdDJsSWNyTEZ1MlRGN25zVGhGMVJzTEZpekFsQ2xUQU9RdjVWRzdkdTB5ZmI3NzkrOGI5THdCK1hYbXpaczM1Wm55UC96d0F4SVNFckJueng3czNMa1QvdjcrYU5La1NhVnBPREk1S3dWL2YzK2piVmV1WEVHVEprME10b1dFaE9EbGwxOHU4bjArKyt3ekhEdDJETm5aMmRpOGVUTnExS2doWHhJcjZQTGx5NWd5WlFxMmI5K091blhyNHZMbHk5aStmVHZlZi8vOVVwWFh6ODhQS3BVS3VibTVzTFcxUmExYXRWQ25UaDMwN3QyN3dpZG5ibTV1UFFGb0V4SVNUZ0hRUHEzelpHVmxvWFhyMWdnTkRjWEFnUVB4M1hmZklUUTBGQXFGQXFJb0lpc3JDd0NLWElqMnpwMDdjb1dVbHBabWtEeW5wNmZMbHlDdVhMbUNCZzBhWU1pUUlVaFBUemQ2bjk2OWV4czgxN2Npang0OWlnMGJOaUFwS1FtTEZ5OEdrRCtENi9qeDQxaTllalcrL3ZwcnRHalJvdFNmMThiR0JzN096bmp3NElIYzRpMm9jK2ZPT0hyMEtDUkpRbkp5TW5yMTZvVXRXN1lZek5hcUNKNVYvSlFrUGo0ZXYvMzJHMTU4OFVVQStaZUpmdjMxVjJpMVdodytmQmpSMGRGWXRHZ1JuSjJkTVduU0pKdzdkODdnK0xmZmZ0dG80SE42ZWpvV0wxNk16cDA3eTl2S3VxN2RnUU1IMExGalJ5aVZTb3dmUHg3Mzd0MERrSC81YU5HaVJkaTllemNBb0hyMTZsaXpaZzF5Y25MUXRXdlhVbDNtenMzTlJWeGNYS1c1N0dUS3M0b3ZKeWNuREJvMENPdlhyd2VRSHovZmZQT04vSHBSUFdmLys5Ly9pdjBmQmVRM0hLNWR1NFlaTTJhVVdBNVQ5VVpPVGc2U2s1UFJ0bTFiSERwMENKR1JrY2pMeThQRGh3OXg2TkNoRXQ4eklpSUNpWW1KUmt0N05HdldESW1KaWZEMTlVVjBkRFRPbmoyTE9YUG1HTVMybDVjWHg1dzlMOTU5OTkxUzcvdmxsMTlpeDQ0ZFNFcEtNam5iRGpCc3pRQ1FlMXYwLzNSVktoV0Nnb0l3WnN3WTFLMWJGd0F3YnR3NERCOCtISys5OWhxYU4yOWVZamxTVWxMa05WOHFvVDZDSUV4MWMzTjdBR0FYZ0lqTXpNd1RseTlmeml2UGs5U3JWdzlmZlBFRmxpeFpnckN3TU5qWjJTRXhNVkh1cFVwUFQwZFlXQmlDZzRPUmtaRmg5SHM5Zi81OHFaYkMrUG5ubjlHbVRSdTVsVm1RaDRjSERoNDhhRkRCNm5RNmpCNDlHdGJXMWxpNGNLSGNFNmRTcVhENDhHRjVqYUVsUzVZZ0lDQUFYbDVlQnNjWE4rQVdBQzVkdWlRdk1LdW5VQ2lRbDVjSFcxdGJDSUtBUC8vOEV5cVZTazQrSHp4NElLOURWQUU4ay9ncHlmYnQyeEVRRUNBdldXSm5ad2RCRUtCV3F4RVlHQWhyYTJ0TW5EZ1JlL2Jzd1pJbFM1Q1ZsUVZ2YjI5RVJFVElQZTYzYjkvRzU1OS9MbDlxN05hdG03d0E2Wk9zYTllZ1FRUHMyN2NQQ3hjdUJBQmN2MzY5eUFrbUJjZE9Bc0RxMWF1Um5KeHNjaEZrd1BCeVdDWDNUT0pyN05peFpmNTdFMFVSa1pHUm1EaHhvcnhOcFZMQjF0WVdqeDQ5a3VOSUVBU0VoWVVCK0dkd2ZWbnFqZlBuejZONTgrYXd0N2RIWm1ZbTFxOWZqN1p0MnlJd01CRGZmdnN0NnRldmIzSTl4cXlzTEtoVUttemJ0ZzJyVnEyQ1NxV0NUcWREZEhRMExsKytERjlmWCt6WnN3ZVRKMC9HZDk5OWh5VkxsaFE3WTd5bzJhZ1ZCWk96RWx5NmRNbGs3MENmUG4yTTFublNML2JYdEdsVHhNVEVRS3ZWR3F5T3JHL05PRG82eXRzS1hvOFhSUkVoSVNHb1g3KytRVytkczdNekprK2VqRW1USm1IVnFsWHk0cUJidDI3RnpwMDdrWkdSSVE4RTExZW1sVFF4a3dtQ1VCUEFXQUJqblp5Y010emMzTUlsU2RwNzkrN2RZN2R2MzM3eWU1a2d2NUtZUDM4K2Z2LzlkM1RyMWczZmYvODlIajU4aUZPblRtSGN1SEd3dDdmSHNtWEw0T0RnZ0FVTEZtRDY5T255cFU2TlJnTWJHeHNjUEhoUXZ1MVR3Y3Vad0Q4VjN0MjdkM0hnd0FGNVBGdHBLSlZLekpvMUN3MGJOb1JhcllaYXJVWndjREJPblRxRnRtM2J3dHZiR3g5OTlCRk9uanlKWmN1V1lmcjA2Vml6Wm8yYzFPdHZMVlh3bjJWY1hCeENRME5SdFdwVjNMbHp4MkRwRFFEdzlmVkY3OTY5NVZoV3E5VVlOMjRjQUtCbno1NUlUMCtIcDZkbmhScVA5RFRqcHlTSmlZazRlZktrd1l4ZGhVSUJCd2NIZWNCei8vNzkwYng1YzV3L2Z4NXVibTc0NVpkZjhQTExMOHVKbVZxdHhva1RKK1R2WEtWU0lTc3JTMDdPbm1SZHUyUEhqcUZ4NDhiUWFEVHk1ZnFTMk5yYUlpUWtCQkVSRWFoYXRXcVJ5WmxDb1VCSVNJaEJmVmlaUGUzNEtweVkvZkhISDVnMWE1YkJ0aUZEaGhnOER3a0pnWTJOalVIUDZ2ejU4eEVaR1FtbFVsbms3dzRvVzcxeDZ0UXB1THU3NDhHREI1Z3laUXE4dmIweGVmSms3TjY5RzZOR2pjTFNwVXZoNHVLQ3pNeE1nM2k0Y09FQ25KMmRzWFRwVW56d3dRZTRlL2N1WEYxZGNlYk1HVFJyMWd4Tm16YUZ2YjA5b3FPamtaNmVMdmM2RjZYZzFRcXVjMVlKTldyVUNGcXRGdE9uVHdlUVA1MVhYNmwrODgwMzhpeTVzTEF3T1drQzhpdlBZY09HWWRHaVJRYkxJZno4ODgvbzI3Y3ZBT0RjdVhPWU4yOGVWcTllRFZ0Ylc0U0doaUkxTlJXclZxMHlLa2YvL3YyUmxwYUdFU05HSURnNEdEMTc5a1JBUUFCNjl1eUpmdjM2SVNJaW90SW5aTVZ3RWdSaHBDQUlJK3ZVcVpOZHAwNmQvYUlvaHVmbTVoNU5URXpNTE91YlZhMWFGVDE3OXNTbm4zNEtPenM3QUVETm1qWFJ0R2xUdEc3ZEdtNXVibkxsMktGREIremV2UnMxYXRUQWlCRWpjUHYyYlF3ZE9oUmFyVlp1dVRrNk9zcVhnNEIvTG10S2tvUk9uVHFoVFpzMlpTcGZ3NFlOQWVUUERtM1RwZzFhdDI2TmFkT21HYXo2M2FWTEYzVHAwc1ZnMXRhbVRadmsxNVZLSmZidjN3OEE4UFQweE9yVnE1R1hsNGZxMWFzYjNmNGxORFFVb2FHaEpzc1NGUlVGVVJSUnBVcVZNbjBHQzFPdThWT1NoUXNYUXBJa3FOVnFiTisrSGZmdTNVTmFXaG8wR2cxR2pScUZyS3dzT0RrNTRhV1hYa0xUcGszaDV1YUc2T2hvREJzMlRINlBodzhmR3ZSdzNydDNEMVdxVkRINlBaUmxYYnMxYTlaZzBLQkIyTFJwRTd5OHZIRDA2RkdEUmtWQmVYbjVIVUZLcFJJREJ3N0V4bzBiOGVEQkF6bW1UUG5wcDU4cVZBSmZqcDVhZk9sN3ROcTJiVnVxOWIxV3IxNXQ4RHNJQ1FtUkY5ZzJSYWxVbHJuZTBGL3Fmdi85OStIajQ0T3hZOGNDQU41NjZ5MVVxMVlOTmpZMjhQYjJoaWlLQnZIbDVlV0Y3Nzc3RHRXclY4ZmF0V3RSbzBZTm8zZ0pEUTNGaEFrVDBMbHo1eUo3RGdWQndNQ0JBdzIyRFJ3NHNLTDA3TXNxVm1rTGNYZDNsd0RqZ2RUbHpWUnkxcWRQSDNUdjN0MGdPU3RzeTVZdGlJcUt3cFl0VzJCall3TVBEdzgwYXRRSXUzYnR3clZyMXpCbXpCZ01IandZNDhlUHg1UXBVK1F4STA1T1RrV1c1Y0NCQTVnN2R5N2VlKzg5dlAvKys5aTZkYXM4TnVYenp6K0htNXNiUER3OGpHNWRvWCsrYWRNbU5HN2N1RHkvSGxtQjFvbE9raVNkSUFnNlNaSjBBTFQ2eDRJZzZBQm9Iei9XRnRoWFcrZzRMUUNqeHdCYUFpanQwdmtxU1pLaUpFbmFyVkFvZGdOUFAxYjBTanRENlVsbU1sVUdCV01GZ1BqNHB3NkdNU0FXaWh1RHVDcThELzZKRjUySmJmcjlYaEVFd2ZpR3BhYVZlL3pzMzc4Zk8zZnV4S1ZMbHhBYkc0dnQyN2ZqaFJkZVFPM2F0YkZ4NDBiODV6Ly93YUJCZ3d6K0tkMjZkUXNEQnc1RTNicDFJUWdDYXRTb2dlblRwMlBod29WWXUzWXRBT0RzMmJQNCt1dXY1VWFBdm9kRFgxNzk4L2o0ZUN4Y3VCQ2VucDd5K2xTZE9uWENnUU1Ic0dmUEh0eTRjUU8zYnQzQ3VuWHIwSzlmUDNtRjk4S1NrcExreS9hcHFhbm8xNjhmamh3NVl2SzJRRTlEb2ZpUkh2L094UUkveGNjeEkwcVNKT0tmK2tNc0VBdGlvV01Nam4xOG5OR3hqODlwOGxnQWJaRmZSNVdHMmVxblp5RWpJNlBZLzJYbHFhaDdHRDhwZlh5ZFBYdldiSlV6ZTg1S3djckt5aWo1S3VvZWhnVUZCQVRnOU9uVHVIanhvandBdDJyVnFwZzllelpPbkRpQlljT0d5VjNCRXlkT1JFcEtpbnkvc1p5Y0hOaloyUmtFWEhaMk52YnUzWXM5ZS9iQXlja0pvaWppeUpFanFGS2xDb0tDZ2pCbHloU3NYTGtTZG5aMkJvdUVGcHlGOHl4SWtxUVFCRUVKR0hhL2wrVnhVYTgvUVRscUFxaFQ0czdsckxSbGZoNFRzNElLeElvOFBiUndEQlFYSDZYWnA2aHRwU3hidWNaUFpHUWtaczZjaWVIRGg4UGEybHJ1VlFEeUp3bmN2WHZYNkovTWloVXI1UEZDUVA3eUt1bnA2Ymg0OGFLODFJcE9wNE5hclViMzd0MnhZOGNPK1pKUFdkYW5Hamx5SkQ3NDRBTjg5dGxuRUFUQm9HZER2eUN5L21keWNqTE9uRGtEQUxoNTh5WWtTWkt2Q0JRbFBEemNxRmYyMzNyOE94SUVRYkFDU2xkL2xCUkR4Y1ZLU2UvMUJHVTNTLzMwTER5cnhBeEFwZXlSWlhKV0FsTXpOZFBTMHFCV3F3M1dXOUY3ODgwMzVlbm1naUJnK2ZMbHVILy9QajcrK0dNQStTczdqeDQ5R20rKythYkIyQjRYRnhlNHVMaklTVlR2M3IyeFpzMGErUklXQUx6eHhodXdzN09UQjBIKytPT1BhTldxRlpLVGsrSGw1WVd2di83YTVLV05aeTBoSVVFQlFPSGg0YUZNVFUyMXFsYXRtdExPems2Wm5aMXRaV05qbzFRcWxWWWFqVVpwWldXbDFHZzBWc3JIQkVHdzB1bDBTa0VRckVSUlZDb1VDcVVnQ0ZhQ0lDaEZVZFEvSGcxZ1VER256d1Z3WEpLa0JKMU85LzBmZi96eEN3QzR1N3RYanNWdktwbkhzU0lBVUxxNnVpcXJWYXVtek1yS1V0cmIyeXRWS3BYU3hzWkdhVzF0cmRSb05FcWxVcW5VYXJWS3BWS3AxT2wwU29WQ0lUOVdLcFVLclZacjlYaWI0bkc4S1BWeHBIOE9ZSlFnQ1A4cHBraFBOWDdtelp1SEYxNTR3ZVJyTDcvOHNsRlBsVmFyeGMyYk40MTZwRHAyN0lnVEowNFl2VWVmUG4wTVp0dVdaWDJxSlV1V0lEczdHNGNQSDBhVEprMmcwV2dBQUx0MzcwWkFRQUMyYnQwS2YzOS83Tml4dzJCQ2dJZUhCMzc3N2JkaVA3ZVhsMWU1TEExU1dJSDRVYnp5eWl2SzdPeHNoWk9Ua3pJdkwwOVJ0V3BWaFVxbFVtbzBHb1dOalkzUzF0WldvZEZvbERxZFRxRlVLcFdpS01vL3JheXNGSS9qUktHUEovM1B4ekVrLzVRa1NkNVgvMU9TSktWQ29WQUlndkFlQU5QM1Zzc254NWNnQ0pGbno1NDlBMWgrL2FTL0xGNXdjbEhoTWRWVXZ2ak5sbURIamgwSURBeUVTcVdTdCtYbDVaa2MzMVY0Z29Bb2l0aTFheGRXclZvbHQzQmRYRnp3eVNlZllNbVNKZWpidDYvSmFjMHBLU25JeWNreFdnY3RKeWZISVBHNmNlTUdBZ0lDNU9uSlhsNWVPSDM2dEVGQ1owYmk3Ny8vTGdMUTNMeDVzOXplMU0zTnJXZmhWcW9rU2RtQ0lNU0tvcmhYbzlIc3ZYRGhRbGE1bmRBQ2pSa3pCbXZXckRGM01jcVRCRUI3K2ZMbHA3NjBoWnViMjJ0R0ozK0c4Vk5VWWdZQTdkdTN4K3paczVHVGt5TW5NbFpXVmxpNWNxWFI3TWlpcUZTcVVpVkJwdGFuR2pwMEtONTg4MDA0T2pvaU16TlRIdFBtNysrUDY5ZXZ3OS9mSDlldVhZTy92ejlTVTFOTFZSNGdmd2tOVVJRTmhscVVNd21BN3NLRkMyWmZROEhOemEyRElBZ0d5VmxscUo5aVltSVFFeE5qY0FYcG80OCtRbUJnWUtrSDIyczBHcnozM250WXQyN2RVMG5VS3hzbVo2Vnc2ZElsZWJaS256NTk4UFBQUHdQSXY3eFFjQ1hqZ3VMajQ3Rmd3UUpJa29TbFM1ZWlYYnQyMkxkdkg0RDg1VFJ1M2JxRkR6NzRBTE5telVMUG5qME5qbDIzYmgxZWYvMTFnNjVhalVaalZQR09HVFBHcUR2MzhPSEQ2TkNoUXpsOWNvdVdBZUNJSkVsNzd0Mjc5LzNObXpkenpWMmc4alJuemh6OC9mZmY4dk90VzdjaUtDZ0kxNjlmUjJKaUlnSUNBZ3hlb3pLenVQaDU4Y1VYOGNvcnJ5QXFLa3ErbkRocTFDZ3NXTERBYU4rQ2Q0N1FtejU5T2xRcUZlenM3RXBjNjhuVStsVE96czU0OU9nUnJsKy9qaU5IanFCcDA2WklTa3JDamgwN2l1dzUwODlJTHM2b1VhUGc2T2hZS1M4OUZjUGk0dXZmaUkrUFI5ZXVYZVhudi83NksrTGk0bkQvL24yRC9SWXZYb3pmZi84ZHk1WXRNOWdlSFIyTnVMZzR2UFRTUzB6TVNvbkoyVk53OGVKRlRKZ3dBYU5HalVKZ1lLREpydDhKRXliQTBkRVJNMmJNUUs5ZXZlVFpjQ3RXckVCY1hCeTJidDFxTU83czhPSERxRmV2bmtFRlY3aXlTMHhNUkd4c0xQYnUzZnQwUDZCNXhZbWlPRWlqMFJ5NGNPR0M2UlZnSzRGeDQ4YkpzL21TazVNQjVDZHNRUDQvUkgxQ1p1cWZOQlhMb3VNbk1EQVFvYUdoOG1EOWl4Y3Z5cGMwQzY2bHAyOFVGcFNZbUdoMCtiTXM2MVA1K3ZyaXdZTUhhTk9tRFpLU2tqQmh3Z1FrSlNVVmU3eXBzYXlTSkNFM04xZGVtSGIzN3QzRjNnMmxrckhvK0hvU29pamk5T25UbURScEVtYlBubzFKa3liaHE2KytRc3VXTGJGKy9YclkyZG5oKysrL3g0OC8vb2phdFd2RDE5Y1h2cjYrOHZIdDI3Y0hrRCt6Kzh5Wk0wWUovWUFCQTB5dTgvaThZM0wyTCtYbDVSbTFVbHUyYkluZHUzZWpZY09HVUtsVVVLdlZ1SDM3TmdSQk1CZ1BNbUxFQ0x6NjZxczRkZW9VenA4L2o4OC8veHoxNjlmSHhvMGJVYk5tVGF4YnR3NnJWcTJDUXFGQXRXclZpcDN5ck5Gb01HM2FOSXdiTjY3TXQ4cW9TQklTRWlwMTVxbFhvMFlObkQ5L0hzZVBIOGZtelpzTnhqN201T1RJeng4OWVnUi9mMzhNR2pTb3lHVVA2QitXSGorZE8zZkdHMis4Z2NEQVFMUm8wUUllSGg1eUkweS9WRUxCaEZ5bjA2Rjc5KzRRUlJHQ0lCZ3NNQXFVYlgycWVmUG13ZFhWRmJkdjM4YklrU1BoNCtOak5GUUR5QjlycEY5S295aSt2cjdJek15RUlBaW9XYk9tMFJwY2xaV2x4OWVUME4rNXdzbkpDV2ZPbklHOXZUMzgvUHhnWTJPRGlSTW5vbGV2WHRpN2R5K1dMMTllWk85b2Ftb3FUcHc0Z1JNblRzaWRGVjI2ZE1HaFE0Zk1QdmpaVytzQUFBZFlTVVJCVkVhYW5nSjNkM2ZKM2QxZGV0bzZkKzRzUDlicGRBYVAxNnhaSTNYdjNsMmFPWE9teVdOLysrMDN5ZDNkWFdyZnZyMDBlL2JzSXMraFVxbWtoSVFFazY4VlBLY3BzYkd4a2lSSjB1WExsMDIrSGhNVFUreng1VVgvK3pCM1hKanlyR0tsdkR4NDhFRHEzNysvOU9lZmZ4cTk5dHBycjhtUGZYeDhubVd4eW8wbHg0b3A1UjAvRXlkT2xQTHk4b3A4UFRJeVVwbzllN1owN2RvMVNaSU0vN1pOMVFkcXRWb1NSZEZnMng5Ly9HSHdQRGs1V2Q3M3lwVXIwdDkvL3kybHBLUVl2ZGZmZi84dDdkNjlXNUlrU1pvd1lZSWtTWkowNTg0ZFNaSWs2ZXJWcTlMYmI3OHRmZm5sbHlWK1JwMU9KNm5WNmhMM2V4SVZMWDVLWXNuMTA5U3BVK1Y2cG0vZnZuTGMzcnQzVHhvOGVMRGs3dTR1clYrL1hzck96alo1dktlbnB4UVdGaVo1ZW5wS1Y2OWVsU1JKa3U3ZnZ5OTE2OWJ0V1JUL2lWaENmTEhuckJUMHJVOEFScGNWUjQ4ZWJiU2lla0VlSGg2SWo0OHY4ZlkydHJhMmVQWFZWMDIrVnRKWWpSNDllZ0JBa2JjTDh2SHhLZlo0c2p4NzkrNlZiOE1FNU4vb1dEL21MQ2NuUng1ejl1alJJM01XazU2US92ZGFsUDc5Kzh2TDZnQ0dmOXVtNm9QQ042b0hZTFM0c1g0eGJHdHI2MkxYT216WnNxVjhEOTZsUy9NbkVlcG5pTHU0dUpqc1RUTkZvVkE4YitQTUtwMXIxNjdoeXBVckJ0dk9uVHVIcUtnby9QSEhIeGd4WWdSYXRteUpiZHUyb1cvZnZtalZxaFVXTEZpQU45OThVOTVmRkVXa3BLUmd3SUFCT0hmdUhGeGNYSER4NGtXNHVybys2NDlUb1RBNWV3WllRVkZaRFJnd0FEMTY5SUJTcVpSWGREYzE1c3pVY2dwRVJPVWhQajRlSTBlT05HaE0zTDkvSDUwNmRVSndjRENpbzZQeDJXZWZZZVBHalpneFl3YisrdXN2T0RnNElDMHREZkh4OFFDQUR6LzhFTjk4OHcyT0h6K09xS2dvREJ3NEVQSHg4VVYyUmxBK1pnMUVGbWpEaGcyNGZ2MDZkRG9kWEZ4Y0FPUXZhaHdRRUNEM25BVUVCR0QxNnRWR3QrTWhJaW9Qdlh2M05oamNEK1NQRmN2TXpFUkFRQURPbmoyTFZhdFdJU0lpQXNuSnlmTGcvNEwwNDZZN2RPaUFjK2ZPNGRhdFd6aDA2SkRSS2dWa2lEMW5SQmJJeDhjSDI3WnRnN3U3dTF6aDZYdkxDdmFjRVJFOUxZNk9qaWEzcDZTa1lNR0NCY2pLeXNLTUdUUFFvRUVEK1BuNVFhMVdHNjBCZXV2V0xkU3RXeGYyOXZZWU9IQWd4b3daZy9yMTY2TlZxMWJQNGlOVVdFek9pQ3lRaDRjSGxpOWZqczJiTjJQdDJyVVlPWElrMU9yOG1ma0Z4NXpwTVZram9tZkJ3Y0VCN2RxMXcvejU4L0hvMFNOTW1qUUoxYXRYeDlpeFl6RnMyREQwNjVlL0JtOUdSZ1kyYnR5SXFLZ283Tnk1RTdWcTFVTGR1blZ4NTg0ZGpvTXVCU1puUkJhcVdiTm1TRXhNUkZSVUZENzU1Qk0wYWRJRU5qWTI3RGtqSXJPSWlvcUNTcVhDenovL2pIZmVlUWVOR2pYQyt2WHJFUmNYaDQ4Ly9oZzlldlRBN2R1M0lVa1MvUHo4NE92cmkvRHdjT2gwT3N5YU5RdW5UNTlHV0ZnWWxpOWZqcHMzYjJMeTVNblAweHA0WmNMa2pNZ0N6WnMzRDFldlhrVmtaQ1FpSXlNeGI5NDgzTGh4QXpxZERqWTJOdWpWcXhja1NZSldxNFZXcThYNDhlUHg5dHR2bTd2WVJGVEpxZFZxdEcvZkhydDI3VUppWWlLR0RCbUN2WHYzd3M3T0RnQ1FuSndNRHc4UEJBY0hvMEdEQmxpNWNpVzJiOStPcmwyN1l1Zk9uYWhac3lhOHZMeXdiTmt5REI0OEdKTW5UOGJRb1VQTi9La3NENU16SWd2VXYzOS9OR3ZXREZaV1ZnZ01ERVJnWUtESi9VUlJCTUFad1VUMDlMUnIxMDUrdkhuelpxU2xwV0hBZ0FIbzJyV3J3YzNRQWFCRGh3NEd0eEI4OWRWWDBhMWJONFA3U052YjIrT1RUejdCMEtGREsvV2k2ZjhHa3pNaUMxVGF3YkpNeW9qb2FTdDRmOWYvL3ZlL1pUcTJZOGVPUmI3V3FGR2pKeTVUWmNlYW5ZaUlpTWlDTURraklpSWlzaUJNem9pSWlJZ3NDSk16SWlJaUlndkM1SXlJaUlqSWdqQTVJeUlpSXJJZ1RNNklpSWlJTEFpVE15SWlJaUlMd3VTTWlJaUl5SUl3T1NNaUlpS3lJRXpPaUlpSWlDd0lrek1pSWlJaUM4TGtqSWlJaU1pQ01Ea2pJaUlpc2lCTXpvaUlpSWdzU0VWUHpuSUFJQ3NyeTl6bGVPN2w1T1RvSDZyTVdZNWlNRllzUkFXSUZWTVlQeGFpZ3NaUFNSaGZGc0pTNHF0Q0oyZVNKRjBBZ0t0WHI1cTdLTSs5bEpRVUFJQWtTVmZNWEJTVEdDdVd3OUpqeFJUR2orV29pUEZURXNhWDViQ1UrS3JReVJtQURRQXdiOTQ4SkNZbUlqczcyOXpsZWU3azVPUWdLU2tKQ3hZczBHOEtOMmQ1aXNGWU1iTUtGQ3VtTUg3TXJJTEhUMGtZWDJabWFmRWxtUFBrNWNEYXpjMHRXaENFbnVZdUNBRUFmc25MeTN2dHdvVUxhbk1YeEFUR2ltV3g1Rmd4aGZGaldTcGEvSlNFOFdWWnpCNWZTbk9kdUp5SWQrN2MyVkduVHAwY1FSQmVCT0FFd05yY2hYck9xQ1JKK244QVZxclY2cEVXWEZreVZzeXZvc1NLS1l3Zjg2dkk4Vk1TeHBmNVZlYjRJaUlpSWlJaUlpSWlJaUlpSWlJaUlpSWlJaUlpSWlJaUlpSWlJaUlpSWlJaUlpSWlJaUlpSWlJaUlpSWlJaUlpSWlJaUlpSWlJaUlpSWlJaUlpSWlJaUlpSWlJaUlpSWlJaUlpSWlJaUlpSWlJaUlpSWlJaUlpSWlJaUlpSWlJaUlpSWlJaUlpSWlJaUlpSWlJaUlpSWlJaUlpSWlJaUlpSWlJaUlpSWlJaUlpSWlJaUlpSWlJaUlpSWlJaUlpSWlJaUlpb21mai93T2IwUld0RTladFpBQUFBQUJKUlU1RXJrSmdnZz09IiwKCSJUaGVtZSIgOiAiIiwKCSJUeXBlIiA6ICJmbG93IiwKCSJWZXJzaW9uIiA6ICI2Igp9Cg=="/>
    </extobj>
  </extobjs>
</s:customData>
</file>

<file path=customXml/itemProps9.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1059</Words>
  <Application>WPS 演示</Application>
  <PresentationFormat>宽屏</PresentationFormat>
  <Paragraphs>244</Paragraphs>
  <Slides>20</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20</vt:i4>
      </vt:variant>
    </vt:vector>
  </HeadingPairs>
  <TitlesOfParts>
    <vt:vector size="37" baseType="lpstr">
      <vt:lpstr>Arial</vt:lpstr>
      <vt:lpstr>宋体</vt:lpstr>
      <vt:lpstr>Wingdings</vt:lpstr>
      <vt:lpstr>Sitka Text</vt:lpstr>
      <vt:lpstr>微软雅黑 Light</vt:lpstr>
      <vt:lpstr>Novecento wide Bold</vt:lpstr>
      <vt:lpstr>Segoe Print</vt:lpstr>
      <vt:lpstr>思源黑体 Medium</vt:lpstr>
      <vt:lpstr>微软雅黑</vt:lpstr>
      <vt:lpstr>Montserrat Light</vt:lpstr>
      <vt:lpstr>等线</vt:lpstr>
      <vt:lpstr>Arial Unicode MS</vt:lpstr>
      <vt:lpstr>等线 Light</vt:lpstr>
      <vt:lpstr>Calibri</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Soul</cp:lastModifiedBy>
  <cp:revision>12</cp:revision>
  <dcterms:created xsi:type="dcterms:W3CDTF">2022-04-30T16:30:00Z</dcterms:created>
  <dcterms:modified xsi:type="dcterms:W3CDTF">2023-05-12T16:45:26Z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7EEDC8F8D7FB4AFEB2BCCAD611F92A7A_13</vt:lpwstr>
  </property>
  <property fmtid="{D5CDD505-2E9C-101B-9397-08002B2CF9AE}" pid="3" name="KSOProductBuildVer">
    <vt:lpwstr>2052-11.1.0.14309</vt:lpwstr>
  </property>
</Properties>
</file>