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media/image17.svg" ContentType="image/svg+xml"/>
  <Override PartName="/ppt/media/image19.svg" ContentType="image/svg+xml"/>
  <Override PartName="/ppt/media/image2.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3"/>
  </p:sldMasterIdLst>
  <p:notesMasterIdLst>
    <p:notesMasterId r:id="rId5"/>
  </p:notesMasterIdLst>
  <p:sldIdLst>
    <p:sldId id="275" r:id="rId4"/>
    <p:sldId id="315" r:id="rId6"/>
    <p:sldId id="299" r:id="rId7"/>
    <p:sldId id="328" r:id="rId8"/>
    <p:sldId id="346" r:id="rId9"/>
    <p:sldId id="347" r:id="rId10"/>
    <p:sldId id="323" r:id="rId11"/>
    <p:sldId id="329" r:id="rId12"/>
    <p:sldId id="336" r:id="rId13"/>
    <p:sldId id="337" r:id="rId14"/>
    <p:sldId id="324" r:id="rId15"/>
    <p:sldId id="344" r:id="rId16"/>
    <p:sldId id="338" r:id="rId17"/>
    <p:sldId id="339" r:id="rId18"/>
    <p:sldId id="341" r:id="rId19"/>
    <p:sldId id="343" r:id="rId20"/>
    <p:sldId id="325" r:id="rId21"/>
    <p:sldId id="342" r:id="rId22"/>
    <p:sldId id="345" r:id="rId23"/>
    <p:sldId id="322" r:id="rId24"/>
  </p:sldIdLst>
  <p:sldSz cx="12192000" cy="6858000"/>
  <p:notesSz cx="6858000" cy="9144000"/>
  <p:embeddedFontLst>
    <p:embeddedFont>
      <p:font typeface="微软雅黑" panose="020B0503020204020204" pitchFamily="34" charset="-122"/>
      <p:regular r:id="rId28"/>
    </p:embeddedFont>
    <p:embeddedFont>
      <p:font typeface="等线" panose="02010600030101010101" charset="-122"/>
      <p:regular r:id="rId29"/>
    </p:embeddedFont>
    <p:embeddedFont>
      <p:font typeface="等线 Light" panose="02010600030101010101" charset="-122"/>
      <p:regular r:id="rId30"/>
    </p:embeddedFont>
  </p:embeddedFontLst>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66" d="100"/>
          <a:sy n="66" d="100"/>
        </p:scale>
        <p:origin x="2256" y="1062"/>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1" Type="http://schemas.openxmlformats.org/officeDocument/2006/relationships/tags" Target="tags/tag4.xml"/><Relationship Id="rId30" Type="http://schemas.openxmlformats.org/officeDocument/2006/relationships/font" Target="fonts/font3.fntdata"/><Relationship Id="rId3" Type="http://schemas.openxmlformats.org/officeDocument/2006/relationships/slideMaster" Target="slideMasters/slideMaster2.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5026EB-4058-4BC7-8426-D7194AF02EC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9B6501-1FA3-4C81-8BF3-01BFF0E331F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310FD2-7342-4681-882A-4B6560D700F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310FD2-7342-4681-882A-4B6560D700F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362B0-12AC-4085-87E0-7E16945EABF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AA87C-ACA7-499A-A6CC-A785EF5340B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362B0-12AC-4085-87E0-7E16945EABF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AA87C-ACA7-499A-A6CC-A785EF5340B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10.jpeg"/><Relationship Id="rId2" Type="http://schemas.openxmlformats.org/officeDocument/2006/relationships/image" Target="../media/image2.sv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11.jpeg"/><Relationship Id="rId2" Type="http://schemas.openxmlformats.org/officeDocument/2006/relationships/image" Target="../media/image2.sv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12.jpeg"/><Relationship Id="rId2" Type="http://schemas.openxmlformats.org/officeDocument/2006/relationships/image" Target="../media/image2.sv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13.jpeg"/><Relationship Id="rId2" Type="http://schemas.openxmlformats.org/officeDocument/2006/relationships/image" Target="../media/image2.sv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14.jpeg"/><Relationship Id="rId2" Type="http://schemas.openxmlformats.org/officeDocument/2006/relationships/image" Target="../media/image2.sv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15.jpeg"/><Relationship Id="rId2" Type="http://schemas.openxmlformats.org/officeDocument/2006/relationships/image" Target="../media/image2.sv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sv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19.svg"/><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png"/><Relationship Id="rId3" Type="http://schemas.openxmlformats.org/officeDocument/2006/relationships/tags" Target="../tags/tag1.xml"/><Relationship Id="rId2" Type="http://schemas.openxmlformats.org/officeDocument/2006/relationships/image" Target="../media/image2.sv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6.png"/><Relationship Id="rId3" Type="http://schemas.openxmlformats.org/officeDocument/2006/relationships/tags" Target="../tags/tag2.xml"/><Relationship Id="rId2" Type="http://schemas.openxmlformats.org/officeDocument/2006/relationships/image" Target="../media/image2.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7.png"/><Relationship Id="rId3" Type="http://schemas.openxmlformats.org/officeDocument/2006/relationships/tags" Target="../tags/tag3.xml"/><Relationship Id="rId2" Type="http://schemas.openxmlformats.org/officeDocument/2006/relationships/image" Target="../media/image2.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jpeg"/><Relationship Id="rId2" Type="http://schemas.openxmlformats.org/officeDocument/2006/relationships/image" Target="../media/image2.sv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9.jpeg"/><Relationship Id="rId2" Type="http://schemas.openxmlformats.org/officeDocument/2006/relationships/image" Target="../media/image2.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4919241"/>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itka Text" panose="02000505000000020004"/>
              <a:ea typeface="微软雅黑 Light" panose="020B0502040204020203" charset="-122"/>
              <a:cs typeface="+mn-cs"/>
            </a:endParaRPr>
          </a:p>
        </p:txBody>
      </p:sp>
      <p:sp>
        <p:nvSpPr>
          <p:cNvPr id="2" name="文本框 1"/>
          <p:cNvSpPr txBox="1"/>
          <p:nvPr/>
        </p:nvSpPr>
        <p:spPr>
          <a:xfrm>
            <a:off x="882503" y="2275367"/>
            <a:ext cx="4713623" cy="1015663"/>
          </a:xfrm>
          <a:prstGeom prst="rect">
            <a:avLst/>
          </a:prstGeom>
          <a:noFill/>
        </p:spPr>
        <p:txBody>
          <a:bodyPr wrap="square" rtlCol="0">
            <a:spAutoFit/>
          </a:bodyPr>
          <a:lstStyle/>
          <a:p>
            <a:r>
              <a:rPr lang="en-US" altLang="zh-CN" sz="6000" b="1" dirty="0">
                <a:solidFill>
                  <a:schemeClr val="bg1"/>
                </a:solidFill>
                <a:latin typeface="Novecento wide Bold" panose="00000805000000000000" pitchFamily="50" charset="0"/>
                <a:ea typeface="思源黑体 Medium" panose="020B0600000000000000" pitchFamily="34" charset="-122"/>
              </a:rPr>
              <a:t>QG STUDIO</a:t>
            </a:r>
            <a:endParaRPr lang="zh-CN" altLang="en-US" sz="6000" b="1" dirty="0">
              <a:solidFill>
                <a:schemeClr val="bg1"/>
              </a:solidFill>
              <a:latin typeface="Novecento wide Bold" panose="00000805000000000000" pitchFamily="50" charset="0"/>
              <a:ea typeface="思源黑体 Medium" panose="020B0600000000000000" pitchFamily="34" charset="-122"/>
            </a:endParaRPr>
          </a:p>
        </p:txBody>
      </p:sp>
      <p:sp>
        <p:nvSpPr>
          <p:cNvPr id="7" name="文本框 6"/>
          <p:cNvSpPr txBox="1"/>
          <p:nvPr/>
        </p:nvSpPr>
        <p:spPr>
          <a:xfrm>
            <a:off x="983847" y="3274139"/>
            <a:ext cx="3941133" cy="523220"/>
          </a:xfrm>
          <a:prstGeom prst="rect">
            <a:avLst/>
          </a:prstGeom>
          <a:noFill/>
        </p:spPr>
        <p:txBody>
          <a:bodyPr wrap="square" rtlCol="0">
            <a:spAutoFit/>
          </a:bodyPr>
          <a:lstStyle/>
          <a:p>
            <a:r>
              <a:rPr lang="zh-CN" altLang="en-US" sz="2800" b="1" dirty="0">
                <a:solidFill>
                  <a:schemeClr val="bg1">
                    <a:alpha val="80000"/>
                  </a:schemeClr>
                </a:solidFill>
                <a:latin typeface="微软雅黑" panose="020B0503020204020204" pitchFamily="34" charset="-122"/>
                <a:ea typeface="微软雅黑" panose="020B0503020204020204" pitchFamily="34" charset="-122"/>
              </a:rPr>
              <a:t>答辩汇报模板</a:t>
            </a:r>
            <a:endParaRPr lang="zh-CN" altLang="en-US" sz="2800" b="1" dirty="0">
              <a:solidFill>
                <a:schemeClr val="bg1">
                  <a:alpha val="8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83848" y="5456348"/>
            <a:ext cx="2785729" cy="460375"/>
          </a:xfrm>
          <a:prstGeom prst="rect">
            <a:avLst/>
          </a:prstGeom>
          <a:noFill/>
        </p:spPr>
        <p:txBody>
          <a:bodyPr wrap="squar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rPr>
              <a:t>汇报人：</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尹俊标</a:t>
            </a:r>
            <a:endParaRPr lang="zh-CN" altLang="en-US" sz="2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983847" y="5926209"/>
            <a:ext cx="4125432" cy="461665"/>
          </a:xfrm>
          <a:prstGeom prst="rect">
            <a:avLst/>
          </a:prstGeom>
          <a:noFill/>
        </p:spPr>
        <p:txBody>
          <a:bodyPr wrap="squar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rPr>
              <a:t>汇报时间：</a:t>
            </a:r>
            <a:r>
              <a:rPr lang="en-US" altLang="zh-CN" sz="2400" dirty="0">
                <a:solidFill>
                  <a:schemeClr val="bg2">
                    <a:lumMod val="50000"/>
                  </a:schemeClr>
                </a:solidFill>
                <a:latin typeface="微软雅黑" panose="020B0503020204020204" pitchFamily="34" charset="-122"/>
                <a:ea typeface="微软雅黑" panose="020B0503020204020204" pitchFamily="34" charset="-122"/>
              </a:rPr>
              <a:t>2022</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年</a:t>
            </a:r>
            <a:r>
              <a:rPr lang="en-US" altLang="zh-CN" sz="2400" dirty="0">
                <a:solidFill>
                  <a:schemeClr val="bg2">
                    <a:lumMod val="50000"/>
                  </a:schemeClr>
                </a:solidFill>
                <a:latin typeface="微软雅黑" panose="020B0503020204020204" pitchFamily="34" charset="-122"/>
                <a:ea typeface="微软雅黑" panose="020B0503020204020204" pitchFamily="34" charset="-122"/>
              </a:rPr>
              <a:t>xx</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月</a:t>
            </a:r>
            <a:r>
              <a:rPr lang="en-US" altLang="zh-CN" sz="2400" dirty="0">
                <a:solidFill>
                  <a:schemeClr val="bg2">
                    <a:lumMod val="50000"/>
                  </a:schemeClr>
                </a:solidFill>
                <a:latin typeface="微软雅黑" panose="020B0503020204020204" pitchFamily="34" charset="-122"/>
                <a:ea typeface="微软雅黑" panose="020B0503020204020204" pitchFamily="34" charset="-122"/>
              </a:rPr>
              <a:t>xx</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日</a:t>
            </a:r>
            <a:endParaRPr lang="zh-CN" altLang="en-US" sz="24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10" name="图形 9"/>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887748" y="-2526731"/>
            <a:ext cx="10224035" cy="10548612"/>
          </a:xfrm>
          <a:prstGeom prst="rect">
            <a:avLst/>
          </a:prstGeom>
        </p:spPr>
      </p:pic>
      <p:cxnSp>
        <p:nvCxnSpPr>
          <p:cNvPr id="5" name="直接连接符 4"/>
          <p:cNvCxnSpPr/>
          <p:nvPr/>
        </p:nvCxnSpPr>
        <p:spPr>
          <a:xfrm>
            <a:off x="882504" y="2448889"/>
            <a:ext cx="0" cy="127101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94144" y="3423982"/>
            <a:ext cx="176720" cy="187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形 10"/>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29863" y="5429921"/>
            <a:ext cx="938469" cy="9682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管理员管理</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商品</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a:t>
            </a:r>
            <a:r>
              <a:rPr lang="zh-CN" altLang="en-US" sz="2400" dirty="0">
                <a:solidFill>
                  <a:schemeClr val="bg1"/>
                </a:solidFill>
                <a:latin typeface="微软雅黑" panose="020B0503020204020204" pitchFamily="34" charset="-122"/>
                <a:ea typeface="微软雅黑" panose="020B0503020204020204" pitchFamily="34" charset="-122"/>
              </a:rPr>
              <a:t>功能</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总结</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5" name="图片 4" descr="UML 图 (5)"/>
          <p:cNvPicPr>
            <a:picLocks noChangeAspect="1"/>
          </p:cNvPicPr>
          <p:nvPr/>
        </p:nvPicPr>
        <p:blipFill>
          <a:blip r:embed="rId3"/>
          <a:stretch>
            <a:fillRect/>
          </a:stretch>
        </p:blipFill>
        <p:spPr>
          <a:xfrm>
            <a:off x="968375" y="1578610"/>
            <a:ext cx="6352540" cy="44811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项目</a:t>
            </a:r>
            <a:r>
              <a:rPr lang="zh-CN" altLang="en-US" sz="4800" b="1" dirty="0">
                <a:solidFill>
                  <a:schemeClr val="bg1"/>
                </a:solidFill>
                <a:latin typeface="微软雅黑" panose="020B0503020204020204" pitchFamily="34" charset="-122"/>
                <a:ea typeface="微软雅黑" panose="020B0503020204020204" pitchFamily="34" charset="-122"/>
              </a:rPr>
              <a:t>亮点</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3</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3488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手写数据库</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连接池</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73140" y="3223064"/>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a:t>
            </a:r>
            <a:r>
              <a:rPr lang="zh-CN" altLang="en-US" sz="2400" dirty="0">
                <a:solidFill>
                  <a:schemeClr val="bg1"/>
                </a:solidFill>
                <a:latin typeface="微软雅黑" panose="020B0503020204020204" pitchFamily="34" charset="-122"/>
                <a:ea typeface="微软雅黑" panose="020B0503020204020204" pitchFamily="34" charset="-122"/>
              </a:rPr>
              <a:t>亮点</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52673" y="2702840"/>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总结</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12" name="图片 11" descr="UML 图 (10)"/>
          <p:cNvPicPr>
            <a:picLocks noChangeAspect="1"/>
          </p:cNvPicPr>
          <p:nvPr/>
        </p:nvPicPr>
        <p:blipFill>
          <a:blip r:embed="rId3"/>
          <a:stretch>
            <a:fillRect/>
          </a:stretch>
        </p:blipFill>
        <p:spPr>
          <a:xfrm>
            <a:off x="968375" y="1391920"/>
            <a:ext cx="6525895" cy="47891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3488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手写</a:t>
            </a:r>
            <a:r>
              <a:rPr lang="en-US" altLang="zh-CN" sz="2400" b="1" dirty="0">
                <a:solidFill>
                  <a:schemeClr val="bg2">
                    <a:lumMod val="25000"/>
                  </a:schemeClr>
                </a:solidFill>
                <a:latin typeface="微软雅黑" panose="020B0503020204020204" pitchFamily="34" charset="-122"/>
                <a:ea typeface="微软雅黑" panose="020B0503020204020204" pitchFamily="34" charset="-122"/>
              </a:rPr>
              <a:t>ORM</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框架</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73140" y="3223064"/>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a:t>
            </a:r>
            <a:r>
              <a:rPr lang="zh-CN" altLang="en-US" sz="2400" dirty="0">
                <a:solidFill>
                  <a:schemeClr val="bg1"/>
                </a:solidFill>
                <a:latin typeface="微软雅黑" panose="020B0503020204020204" pitchFamily="34" charset="-122"/>
                <a:ea typeface="微软雅黑" panose="020B0503020204020204" pitchFamily="34" charset="-122"/>
              </a:rPr>
              <a:t>亮点</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52673" y="2702840"/>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总结</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7" name="图片 6" descr="UML 图 (6)"/>
          <p:cNvPicPr>
            <a:picLocks noChangeAspect="1"/>
          </p:cNvPicPr>
          <p:nvPr/>
        </p:nvPicPr>
        <p:blipFill>
          <a:blip r:embed="rId3"/>
          <a:stretch>
            <a:fillRect/>
          </a:stretch>
        </p:blipFill>
        <p:spPr>
          <a:xfrm>
            <a:off x="735965" y="1299845"/>
            <a:ext cx="6711315" cy="60667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手写</a:t>
            </a:r>
            <a:r>
              <a:rPr lang="en-US" altLang="zh-CN" sz="2400" b="1" dirty="0">
                <a:solidFill>
                  <a:schemeClr val="bg2">
                    <a:lumMod val="25000"/>
                  </a:schemeClr>
                </a:solidFill>
                <a:latin typeface="微软雅黑" panose="020B0503020204020204" pitchFamily="34" charset="-122"/>
                <a:ea typeface="微软雅黑" panose="020B0503020204020204" pitchFamily="34" charset="-122"/>
              </a:rPr>
              <a:t>IOC</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框架</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3162104"/>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a:t>
            </a:r>
            <a:r>
              <a:rPr lang="zh-CN" altLang="en-US" sz="2400" dirty="0">
                <a:solidFill>
                  <a:schemeClr val="bg1"/>
                </a:solidFill>
                <a:latin typeface="微软雅黑" panose="020B0503020204020204" pitchFamily="34" charset="-122"/>
                <a:ea typeface="微软雅黑" panose="020B0503020204020204" pitchFamily="34" charset="-122"/>
              </a:rPr>
              <a:t>亮点</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4263" y="2582190"/>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5533" y="374281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总结</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5" name="图片 4" descr="UML 图 (7)"/>
          <p:cNvPicPr>
            <a:picLocks noChangeAspect="1"/>
          </p:cNvPicPr>
          <p:nvPr/>
        </p:nvPicPr>
        <p:blipFill>
          <a:blip r:embed="rId3"/>
          <a:stretch>
            <a:fillRect/>
          </a:stretch>
        </p:blipFill>
        <p:spPr>
          <a:xfrm>
            <a:off x="294640" y="1421130"/>
            <a:ext cx="7924800" cy="49898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4940" y="509905"/>
            <a:ext cx="3538220" cy="460375"/>
          </a:xfrm>
          <a:prstGeom prst="rect">
            <a:avLst/>
          </a:prstGeom>
          <a:noFill/>
        </p:spPr>
        <p:txBody>
          <a:bodyPr wrap="square" rtlCol="0">
            <a:spAutoFit/>
          </a:bodyPr>
          <a:lstStyle/>
          <a:p>
            <a:r>
              <a:rPr lang="en-US" altLang="zh-CN" sz="2400" b="1" dirty="0">
                <a:solidFill>
                  <a:schemeClr val="bg2">
                    <a:lumMod val="25000"/>
                  </a:schemeClr>
                </a:solidFill>
                <a:latin typeface="微软雅黑" panose="020B0503020204020204" pitchFamily="34" charset="-122"/>
                <a:ea typeface="微软雅黑" panose="020B0503020204020204" pitchFamily="34" charset="-122"/>
                <a:sym typeface="+mn-ea"/>
              </a:rPr>
              <a:t>JWT</a:t>
            </a:r>
            <a:r>
              <a:rPr lang="zh-CN" altLang="en-US" sz="2400" b="1" dirty="0">
                <a:solidFill>
                  <a:schemeClr val="bg2">
                    <a:lumMod val="25000"/>
                  </a:schemeClr>
                </a:solidFill>
                <a:latin typeface="微软雅黑" panose="020B0503020204020204" pitchFamily="34" charset="-122"/>
                <a:ea typeface="微软雅黑" panose="020B0503020204020204" pitchFamily="34" charset="-122"/>
                <a:sym typeface="+mn-ea"/>
              </a:rPr>
              <a:t>令牌认证鉴权</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3162104"/>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a:t>
            </a:r>
            <a:r>
              <a:rPr lang="zh-CN" altLang="en-US" sz="2400" dirty="0">
                <a:solidFill>
                  <a:schemeClr val="bg1"/>
                </a:solidFill>
                <a:latin typeface="微软雅黑" panose="020B0503020204020204" pitchFamily="34" charset="-122"/>
                <a:ea typeface="微软雅黑" panose="020B0503020204020204" pitchFamily="34" charset="-122"/>
              </a:rPr>
              <a:t>亮点</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4263" y="2582190"/>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5533" y="374281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总结</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5" name="图片 4" descr="UML 图 (8)"/>
          <p:cNvPicPr>
            <a:picLocks noChangeAspect="1"/>
          </p:cNvPicPr>
          <p:nvPr/>
        </p:nvPicPr>
        <p:blipFill>
          <a:blip r:embed="rId3"/>
          <a:stretch>
            <a:fillRect/>
          </a:stretch>
        </p:blipFill>
        <p:spPr>
          <a:xfrm>
            <a:off x="1083310" y="1658620"/>
            <a:ext cx="7834630" cy="33540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4940" y="509905"/>
            <a:ext cx="3538220" cy="829945"/>
          </a:xfrm>
          <a:prstGeom prst="rect">
            <a:avLst/>
          </a:prstGeom>
          <a:noFill/>
        </p:spPr>
        <p:txBody>
          <a:bodyPr wrap="square" rtlCol="0">
            <a:spAutoFit/>
          </a:bodyPr>
          <a:lstStyle/>
          <a:p>
            <a:r>
              <a:rPr lang="en-US" altLang="zh-CN" sz="2400" b="1" dirty="0">
                <a:solidFill>
                  <a:schemeClr val="bg2">
                    <a:lumMod val="25000"/>
                  </a:schemeClr>
                </a:solidFill>
                <a:latin typeface="微软雅黑" panose="020B0503020204020204" pitchFamily="34" charset="-122"/>
                <a:ea typeface="微软雅黑" panose="020B0503020204020204" pitchFamily="34" charset="-122"/>
              </a:rPr>
              <a:t>MD5</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和加盐进行敏感数据</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加密</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3162104"/>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a:t>
            </a:r>
            <a:r>
              <a:rPr lang="zh-CN" altLang="en-US" sz="2400" dirty="0">
                <a:solidFill>
                  <a:schemeClr val="bg1"/>
                </a:solidFill>
                <a:latin typeface="微软雅黑" panose="020B0503020204020204" pitchFamily="34" charset="-122"/>
                <a:ea typeface="微软雅黑" panose="020B0503020204020204" pitchFamily="34" charset="-122"/>
              </a:rPr>
              <a:t>亮点</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4263" y="2582190"/>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5533" y="374281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总结</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12" name="图片 11" descr="UML 图 (12)"/>
          <p:cNvPicPr>
            <a:picLocks noChangeAspect="1"/>
          </p:cNvPicPr>
          <p:nvPr/>
        </p:nvPicPr>
        <p:blipFill>
          <a:blip r:embed="rId3"/>
          <a:stretch>
            <a:fillRect/>
          </a:stretch>
        </p:blipFill>
        <p:spPr>
          <a:xfrm>
            <a:off x="968375" y="1757680"/>
            <a:ext cx="4875530" cy="45446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总结</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090035"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4</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4940" y="509905"/>
            <a:ext cx="3538220"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总结</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74410" y="3742494"/>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总结</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4263" y="2582190"/>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237763" y="316242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204595" y="1711325"/>
            <a:ext cx="6200775" cy="750570"/>
          </a:xfrm>
          <a:prstGeom prst="rect">
            <a:avLst/>
          </a:prstGeom>
          <a:noFill/>
        </p:spPr>
        <p:txBody>
          <a:bodyPr wrap="square" rtlCol="0">
            <a:noAutofit/>
          </a:bodyPr>
          <a:p>
            <a:r>
              <a:rPr lang="zh-CN" altLang="en-US"/>
              <a:t>在项目的开发过程中，先用了</a:t>
            </a:r>
            <a:r>
              <a:rPr lang="en-US" altLang="zh-CN"/>
              <a:t>1</a:t>
            </a:r>
            <a:r>
              <a:rPr lang="zh-CN" altLang="en-US"/>
              <a:t>天的时间完成了数据库表的创建，再用一天完成了登录业务，接下来的三天时间做了</a:t>
            </a:r>
            <a:r>
              <a:rPr lang="en-US" altLang="zh-CN"/>
              <a:t>dao</a:t>
            </a:r>
            <a:r>
              <a:rPr lang="zh-CN" altLang="en-US"/>
              <a:t>层和</a:t>
            </a:r>
            <a:r>
              <a:rPr lang="en-US" altLang="zh-CN"/>
              <a:t>service</a:t>
            </a:r>
            <a:r>
              <a:rPr lang="zh-CN" altLang="en-US"/>
              <a:t>层的编写，然后花了两天完成了商品的查询和购买以及加入购物车还有购物车的查询功能，在项目的中期完成了订单的查询和购物车的删除和购买功能，此时发现原来写的</a:t>
            </a:r>
            <a:r>
              <a:rPr lang="en-US" altLang="zh-CN"/>
              <a:t>dao</a:t>
            </a:r>
            <a:r>
              <a:rPr lang="zh-CN" altLang="en-US"/>
              <a:t>层和</a:t>
            </a:r>
            <a:r>
              <a:rPr lang="en-US" altLang="zh-CN"/>
              <a:t>service</a:t>
            </a:r>
            <a:r>
              <a:rPr lang="zh-CN" altLang="en-US"/>
              <a:t>层接口并不适用于实际业务，此时才发现初期构思的结构有一些不合理的地方，后面开始根据业务分块写接口，不再先把一个层的代码写完，在开发的后一周，第一天完成了订单的申请原款功能，第二天完成了订单申请退款的审核，</a:t>
            </a:r>
            <a:r>
              <a:rPr lang="zh-CN" altLang="en-US">
                <a:sym typeface="+mn-ea"/>
              </a:rPr>
              <a:t>第三天完成了商品的评论和回复功能，第四天完成了店铺的关注和查找用户功能，第五天完成店铺的推文发送和用户查找功能，最后完成商品或评论回复被删后的提醒消息功能和分页</a:t>
            </a:r>
            <a:r>
              <a:rPr lang="zh-CN" altLang="en-US">
                <a:sym typeface="+mn-ea"/>
              </a:rPr>
              <a:t>查询</a:t>
            </a:r>
            <a:endParaRPr lang="zh-CN" altLang="en-US">
              <a:sym typeface="+mn-ea"/>
            </a:endParaRPr>
          </a:p>
        </p:txBody>
      </p:sp>
      <p:sp>
        <p:nvSpPr>
          <p:cNvPr id="12" name="文本框 11"/>
          <p:cNvSpPr txBox="1"/>
          <p:nvPr/>
        </p:nvSpPr>
        <p:spPr>
          <a:xfrm>
            <a:off x="1204595" y="1229995"/>
            <a:ext cx="4140200" cy="390525"/>
          </a:xfrm>
          <a:prstGeom prst="rect">
            <a:avLst/>
          </a:prstGeom>
          <a:noFill/>
        </p:spPr>
        <p:txBody>
          <a:bodyPr wrap="square" rtlCol="0">
            <a:noAutofit/>
          </a:bodyPr>
          <a:p>
            <a:r>
              <a:rPr lang="zh-CN" altLang="en-US" b="1"/>
              <a:t>项目复盘</a:t>
            </a:r>
            <a:endParaRPr lang="zh-CN" altLang="en-US"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4940" y="509905"/>
            <a:ext cx="3538220"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总结</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74410" y="3742494"/>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总结</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4263" y="2582190"/>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237763" y="316242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204595" y="1711325"/>
            <a:ext cx="6200775" cy="750570"/>
          </a:xfrm>
          <a:prstGeom prst="rect">
            <a:avLst/>
          </a:prstGeom>
          <a:noFill/>
        </p:spPr>
        <p:txBody>
          <a:bodyPr wrap="square" rtlCol="0">
            <a:noAutofit/>
          </a:bodyPr>
          <a:p>
            <a:r>
              <a:rPr lang="zh-CN" altLang="en-US">
                <a:sym typeface="+mn-ea"/>
              </a:rPr>
              <a:t>项目的前期构思的时间比较少，导致设计出来的数据库表和初期写的</a:t>
            </a:r>
            <a:r>
              <a:rPr lang="en-US" altLang="zh-CN">
                <a:sym typeface="+mn-ea"/>
              </a:rPr>
              <a:t>dao</a:t>
            </a:r>
            <a:r>
              <a:rPr lang="zh-CN" altLang="en-US">
                <a:sym typeface="+mn-ea"/>
              </a:rPr>
              <a:t>层和</a:t>
            </a:r>
            <a:r>
              <a:rPr lang="en-US" altLang="zh-CN">
                <a:sym typeface="+mn-ea"/>
              </a:rPr>
              <a:t>service</a:t>
            </a:r>
            <a:r>
              <a:rPr lang="zh-CN" altLang="en-US">
                <a:sym typeface="+mn-ea"/>
              </a:rPr>
              <a:t>层在后期出现问题，以后应该预留充分的时间构思底层模型再开始做，这样可以避免后续频繁更改，提高开发</a:t>
            </a:r>
            <a:r>
              <a:rPr lang="zh-CN" altLang="en-US">
                <a:sym typeface="+mn-ea"/>
              </a:rPr>
              <a:t>效率</a:t>
            </a:r>
            <a:endParaRPr lang="zh-CN" altLang="en-US">
              <a:sym typeface="+mn-ea"/>
            </a:endParaRPr>
          </a:p>
        </p:txBody>
      </p:sp>
      <p:sp>
        <p:nvSpPr>
          <p:cNvPr id="12" name="文本框 11"/>
          <p:cNvSpPr txBox="1"/>
          <p:nvPr/>
        </p:nvSpPr>
        <p:spPr>
          <a:xfrm>
            <a:off x="1204595" y="1229995"/>
            <a:ext cx="4140200" cy="390525"/>
          </a:xfrm>
          <a:prstGeom prst="rect">
            <a:avLst/>
          </a:prstGeom>
          <a:noFill/>
        </p:spPr>
        <p:txBody>
          <a:bodyPr wrap="square" rtlCol="0">
            <a:noAutofit/>
          </a:bodyPr>
          <a:p>
            <a:r>
              <a:rPr lang="zh-CN" altLang="en-US" b="1"/>
              <a:t>不足于</a:t>
            </a:r>
            <a:r>
              <a:rPr lang="zh-CN" altLang="en-US" b="1"/>
              <a:t>改进</a:t>
            </a:r>
            <a:endParaRPr lang="zh-CN" altLang="en-US" b="1"/>
          </a:p>
        </p:txBody>
      </p:sp>
      <p:sp>
        <p:nvSpPr>
          <p:cNvPr id="5" name="文本框 4"/>
          <p:cNvSpPr txBox="1"/>
          <p:nvPr/>
        </p:nvSpPr>
        <p:spPr>
          <a:xfrm>
            <a:off x="968375" y="3557270"/>
            <a:ext cx="4832350" cy="922020"/>
          </a:xfrm>
          <a:prstGeom prst="rect">
            <a:avLst/>
          </a:prstGeom>
          <a:noFill/>
        </p:spPr>
        <p:txBody>
          <a:bodyPr wrap="square" rtlCol="0">
            <a:spAutoFit/>
          </a:bodyPr>
          <a:p>
            <a:r>
              <a:rPr lang="zh-CN" altLang="en-US"/>
              <a:t>还有时间原因没有完成的防止刷单的功能，可以在用户下单时计算一定时间内用户下单数量，超出一定范围则不允许购买。</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42000" y="796672"/>
            <a:ext cx="5392402" cy="5392401"/>
          </a:xfrm>
          <a:prstGeom prst="ellipse">
            <a:avLst/>
          </a:prstGeom>
          <a:noFill/>
          <a:ln w="6350">
            <a:solidFill>
              <a:schemeClr val="bg1">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189667" y="-250994"/>
            <a:ext cx="7487735" cy="7487734"/>
          </a:xfrm>
          <a:prstGeom prst="ellipse">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00010" y="1110117"/>
            <a:ext cx="6810228" cy="6810226"/>
          </a:xfrm>
          <a:prstGeom prst="ellipse">
            <a:avLst/>
          </a:prstGeom>
          <a:noFill/>
          <a:ln w="6350">
            <a:solidFill>
              <a:schemeClr val="bg1">
                <a:lumMod val="75000"/>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743543" y="-1707853"/>
            <a:ext cx="7487735" cy="7487734"/>
          </a:xfrm>
          <a:prstGeom prst="ellipse">
            <a:avLst/>
          </a:prstGeom>
          <a:noFill/>
          <a:ln w="6350">
            <a:solidFill>
              <a:schemeClr val="bg1">
                <a:lumMod val="75000"/>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85488" y="1791863"/>
            <a:ext cx="3468634" cy="3468634"/>
          </a:xfrm>
          <a:prstGeom prst="ellipse">
            <a:avLst/>
          </a:prstGeom>
          <a:noFill/>
          <a:ln w="44450">
            <a:solidFill>
              <a:srgbClr val="3843B3">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878743" y="1885118"/>
            <a:ext cx="3282124" cy="3282124"/>
          </a:xfrm>
          <a:prstGeom prst="ellipse">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6106582" y="1082192"/>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621523" y="2096976"/>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773585" y="3223598"/>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621523" y="4309828"/>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5305305" y="963203"/>
            <a:ext cx="619822" cy="634301"/>
            <a:chOff x="5305305" y="963203"/>
            <a:chExt cx="619822" cy="634301"/>
          </a:xfrm>
        </p:grpSpPr>
        <p:sp>
          <p:nvSpPr>
            <p:cNvPr id="12" name="椭圆 11"/>
            <p:cNvSpPr/>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23" name="文本框 22"/>
            <p:cNvSpPr txBox="1"/>
            <p:nvPr/>
          </p:nvSpPr>
          <p:spPr>
            <a:xfrm>
              <a:off x="5398921" y="963203"/>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1</a:t>
              </a:r>
              <a:endParaRPr lang="zh-CN" altLang="en-US" sz="3200" dirty="0">
                <a:solidFill>
                  <a:schemeClr val="bg1"/>
                </a:solidFill>
                <a:latin typeface="Novecento wide Bold" panose="00000805000000000000" pitchFamily="50" charset="0"/>
              </a:endParaRPr>
            </a:p>
          </p:txBody>
        </p:sp>
      </p:grpSp>
      <p:grpSp>
        <p:nvGrpSpPr>
          <p:cNvPr id="24" name="组合 23"/>
          <p:cNvGrpSpPr/>
          <p:nvPr/>
        </p:nvGrpSpPr>
        <p:grpSpPr>
          <a:xfrm>
            <a:off x="5796671" y="1977986"/>
            <a:ext cx="619822" cy="634301"/>
            <a:chOff x="5305305" y="963203"/>
            <a:chExt cx="619822" cy="634301"/>
          </a:xfrm>
        </p:grpSpPr>
        <p:sp>
          <p:nvSpPr>
            <p:cNvPr id="25" name="椭圆 24"/>
            <p:cNvSpPr/>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26" name="文本框 25"/>
            <p:cNvSpPr txBox="1"/>
            <p:nvPr/>
          </p:nvSpPr>
          <p:spPr>
            <a:xfrm>
              <a:off x="5398921" y="963203"/>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2</a:t>
              </a:r>
              <a:endParaRPr lang="zh-CN" altLang="en-US" sz="3200" dirty="0">
                <a:solidFill>
                  <a:schemeClr val="bg1"/>
                </a:solidFill>
                <a:latin typeface="Novecento wide Bold" panose="00000805000000000000" pitchFamily="50" charset="0"/>
              </a:endParaRPr>
            </a:p>
          </p:txBody>
        </p:sp>
      </p:grpSp>
      <p:grpSp>
        <p:nvGrpSpPr>
          <p:cNvPr id="27" name="组合 26"/>
          <p:cNvGrpSpPr/>
          <p:nvPr/>
        </p:nvGrpSpPr>
        <p:grpSpPr>
          <a:xfrm>
            <a:off x="5989199" y="3126456"/>
            <a:ext cx="619822" cy="634301"/>
            <a:chOff x="5305305" y="963203"/>
            <a:chExt cx="619822" cy="634301"/>
          </a:xfrm>
        </p:grpSpPr>
        <p:sp>
          <p:nvSpPr>
            <p:cNvPr id="28" name="椭圆 27"/>
            <p:cNvSpPr/>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29" name="文本框 28"/>
            <p:cNvSpPr txBox="1"/>
            <p:nvPr/>
          </p:nvSpPr>
          <p:spPr>
            <a:xfrm>
              <a:off x="5398921" y="963203"/>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3</a:t>
              </a:r>
              <a:endParaRPr lang="zh-CN" altLang="en-US" sz="3200" dirty="0">
                <a:solidFill>
                  <a:schemeClr val="bg1"/>
                </a:solidFill>
                <a:latin typeface="Novecento wide Bold" panose="00000805000000000000" pitchFamily="50" charset="0"/>
              </a:endParaRPr>
            </a:p>
          </p:txBody>
        </p:sp>
      </p:grpSp>
      <p:grpSp>
        <p:nvGrpSpPr>
          <p:cNvPr id="30" name="组合 29"/>
          <p:cNvGrpSpPr/>
          <p:nvPr/>
        </p:nvGrpSpPr>
        <p:grpSpPr>
          <a:xfrm>
            <a:off x="5786089" y="4239680"/>
            <a:ext cx="619822" cy="633542"/>
            <a:chOff x="5305305" y="963962"/>
            <a:chExt cx="619822" cy="633542"/>
          </a:xfrm>
        </p:grpSpPr>
        <p:sp>
          <p:nvSpPr>
            <p:cNvPr id="31" name="椭圆 30"/>
            <p:cNvSpPr/>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32" name="文本框 31"/>
            <p:cNvSpPr txBox="1"/>
            <p:nvPr/>
          </p:nvSpPr>
          <p:spPr>
            <a:xfrm>
              <a:off x="5360810" y="963962"/>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4</a:t>
              </a:r>
              <a:endParaRPr lang="zh-CN" altLang="en-US" sz="3200" dirty="0">
                <a:solidFill>
                  <a:schemeClr val="bg1"/>
                </a:solidFill>
                <a:latin typeface="Novecento wide Bold" panose="00000805000000000000" pitchFamily="50" charset="0"/>
              </a:endParaRPr>
            </a:p>
          </p:txBody>
        </p:sp>
      </p:grpSp>
      <p:sp>
        <p:nvSpPr>
          <p:cNvPr id="36" name="文本框 35"/>
          <p:cNvSpPr txBox="1"/>
          <p:nvPr/>
        </p:nvSpPr>
        <p:spPr>
          <a:xfrm>
            <a:off x="1029825" y="3013500"/>
            <a:ext cx="2979960" cy="830997"/>
          </a:xfrm>
          <a:prstGeom prst="rect">
            <a:avLst/>
          </a:prstGeom>
          <a:noFill/>
        </p:spPr>
        <p:txBody>
          <a:bodyPr wrap="square" rtlCol="0">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答辩目录</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6021982" y="1057196"/>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项目</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介绍</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6608735" y="2071543"/>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项目</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功能</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710218" y="3188010"/>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项目</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亮点</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6608736" y="4295944"/>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总结</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7" name="图形 46"/>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95832" y="2323777"/>
            <a:ext cx="2197822" cy="2267595"/>
          </a:xfrm>
          <a:prstGeom prst="rect">
            <a:avLst/>
          </a:prstGeom>
        </p:spPr>
      </p:pic>
      <p:sp>
        <p:nvSpPr>
          <p:cNvPr id="39" name="文本框 38"/>
          <p:cNvSpPr txBox="1"/>
          <p:nvPr/>
        </p:nvSpPr>
        <p:spPr>
          <a:xfrm>
            <a:off x="1079850" y="3707176"/>
            <a:ext cx="2944632" cy="400110"/>
          </a:xfrm>
          <a:prstGeom prst="rect">
            <a:avLst/>
          </a:prstGeom>
          <a:noFill/>
        </p:spPr>
        <p:txBody>
          <a:bodyPr wrap="square" rtlCol="0">
            <a:spAutoFit/>
          </a:bodyPr>
          <a:lstStyle/>
          <a:p>
            <a:pPr algn="ctr"/>
            <a:r>
              <a:rPr lang="en-US" altLang="zh-CN" sz="2000" dirty="0">
                <a:ln>
                  <a:solidFill>
                    <a:schemeClr val="bg1"/>
                  </a:solidFill>
                </a:ln>
                <a:noFill/>
                <a:latin typeface="Novecento wide Bold" panose="00000805000000000000" pitchFamily="50" charset="0"/>
                <a:ea typeface="思源黑体 Medium" panose="020B0600000000000000" pitchFamily="34" charset="-122"/>
              </a:rPr>
              <a:t>Directory</a:t>
            </a:r>
            <a:endParaRPr lang="zh-CN" altLang="en-US" sz="2000" dirty="0">
              <a:ln>
                <a:solidFill>
                  <a:schemeClr val="bg1"/>
                </a:solidFill>
              </a:ln>
              <a:noFill/>
              <a:latin typeface="Novecento wide Bold" panose="00000805000000000000" pitchFamily="50" charset="0"/>
              <a:ea typeface="思源黑体 Medium" panose="020B0600000000000000" pitchFamily="34" charset="-122"/>
            </a:endParaRPr>
          </a:p>
        </p:txBody>
      </p:sp>
      <p:sp>
        <p:nvSpPr>
          <p:cNvPr id="33" name="矩形 32"/>
          <p:cNvSpPr/>
          <p:nvPr/>
        </p:nvSpPr>
        <p:spPr>
          <a:xfrm>
            <a:off x="6127826" y="5487271"/>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形 10"/>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457074" y="629136"/>
            <a:ext cx="5277852" cy="5445404"/>
          </a:xfrm>
          <a:prstGeom prst="rect">
            <a:avLst/>
          </a:prstGeom>
        </p:spPr>
      </p:pic>
      <p:sp>
        <p:nvSpPr>
          <p:cNvPr id="3" name="矩形 2"/>
          <p:cNvSpPr/>
          <p:nvPr/>
        </p:nvSpPr>
        <p:spPr>
          <a:xfrm flipV="1">
            <a:off x="0" y="3667956"/>
            <a:ext cx="12192000" cy="3190043"/>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itka Text" panose="02000505000000020004"/>
              <a:ea typeface="微软雅黑 Light" panose="020B0502040204020203" charset="-122"/>
              <a:cs typeface="+mn-cs"/>
            </a:endParaRPr>
          </a:p>
        </p:txBody>
      </p:sp>
      <p:pic>
        <p:nvPicPr>
          <p:cNvPr id="13" name="图形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57074" y="680577"/>
            <a:ext cx="5277852" cy="5445404"/>
          </a:xfrm>
          <a:prstGeom prst="rect">
            <a:avLst/>
          </a:prstGeom>
        </p:spPr>
      </p:pic>
      <p:sp>
        <p:nvSpPr>
          <p:cNvPr id="2" name="文本框 1"/>
          <p:cNvSpPr txBox="1"/>
          <p:nvPr/>
        </p:nvSpPr>
        <p:spPr>
          <a:xfrm>
            <a:off x="4341809" y="2836949"/>
            <a:ext cx="3508381" cy="923330"/>
          </a:xfrm>
          <a:prstGeom prst="rect">
            <a:avLst/>
          </a:prstGeom>
          <a:noFill/>
        </p:spPr>
        <p:txBody>
          <a:bodyPr wrap="square" rtlCol="0">
            <a:spAutoFit/>
          </a:bodyPr>
          <a:lstStyle/>
          <a:p>
            <a:pPr algn="dist"/>
            <a:r>
              <a:rPr lang="zh-CN" altLang="en-US" sz="5400" b="1" dirty="0">
                <a:solidFill>
                  <a:srgbClr val="3843B3"/>
                </a:solidFill>
                <a:latin typeface="微软雅黑" panose="020B0503020204020204" pitchFamily="34" charset="-122"/>
                <a:ea typeface="微软雅黑" panose="020B0503020204020204" pitchFamily="34" charset="-122"/>
              </a:rPr>
              <a:t>感谢聆听</a:t>
            </a:r>
            <a:endParaRPr lang="zh-CN" altLang="en-US" sz="5400" b="1" dirty="0">
              <a:solidFill>
                <a:srgbClr val="3843B3"/>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341809" y="3707963"/>
            <a:ext cx="3508381" cy="400110"/>
          </a:xfrm>
          <a:prstGeom prst="rect">
            <a:avLst/>
          </a:prstGeom>
          <a:noFill/>
        </p:spPr>
        <p:txBody>
          <a:bodyPr wrap="square" rtlCol="0">
            <a:spAutoFit/>
          </a:bodyPr>
          <a:lstStyle/>
          <a:p>
            <a:pPr algn="dist"/>
            <a:r>
              <a:rPr lang="en-US" altLang="zh-CN" sz="2000" b="1" dirty="0">
                <a:ln>
                  <a:solidFill>
                    <a:schemeClr val="bg1"/>
                  </a:solidFill>
                </a:ln>
                <a:noFill/>
                <a:latin typeface="Novecento wide Bold" panose="00000805000000000000" pitchFamily="50" charset="0"/>
                <a:ea typeface="思源黑体 Medium" panose="020B0600000000000000" pitchFamily="34" charset="-122"/>
              </a:rPr>
              <a:t>Thanks for listening</a:t>
            </a:r>
            <a:endParaRPr lang="zh-CN" altLang="en-US" sz="2000" b="1" dirty="0">
              <a:ln>
                <a:solidFill>
                  <a:schemeClr val="bg1"/>
                </a:solidFill>
              </a:ln>
              <a:noFill/>
              <a:latin typeface="Novecento wide Bold" panose="00000805000000000000" pitchFamily="50" charset="0"/>
              <a:ea typeface="思源黑体 Medium" panose="020B0600000000000000"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项目</a:t>
            </a:r>
            <a:r>
              <a:rPr lang="zh-CN" altLang="en-US" sz="4800" b="1" dirty="0">
                <a:solidFill>
                  <a:schemeClr val="bg1"/>
                </a:solidFill>
                <a:latin typeface="微软雅黑" panose="020B0503020204020204" pitchFamily="34" charset="-122"/>
                <a:ea typeface="微软雅黑" panose="020B0503020204020204" pitchFamily="34" charset="-122"/>
              </a:rPr>
              <a:t>介绍</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1</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介绍</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a:t>
            </a:r>
            <a:r>
              <a:rPr lang="zh-CN" altLang="en-US" sz="2400" dirty="0">
                <a:solidFill>
                  <a:schemeClr val="bg1"/>
                </a:solidFill>
                <a:latin typeface="微软雅黑" panose="020B0503020204020204" pitchFamily="34" charset="-122"/>
                <a:ea typeface="微软雅黑" panose="020B0503020204020204" pitchFamily="34" charset="-122"/>
              </a:rPr>
              <a:t>介绍</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总结</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296035" y="1604010"/>
            <a:ext cx="5608320" cy="857885"/>
          </a:xfrm>
          <a:prstGeom prst="rect">
            <a:avLst/>
          </a:prstGeom>
          <a:noFill/>
        </p:spPr>
        <p:txBody>
          <a:bodyPr wrap="square" rtlCol="0">
            <a:noAutofit/>
          </a:bodyPr>
          <a:p>
            <a:r>
              <a:rPr lang="en-US" altLang="zh-CN"/>
              <a:t>QG</a:t>
            </a:r>
            <a:r>
              <a:rPr lang="zh-CN" altLang="en-US"/>
              <a:t>购物网是基于</a:t>
            </a:r>
            <a:r>
              <a:rPr lang="en-US" altLang="zh-CN"/>
              <a:t>Web</a:t>
            </a:r>
            <a:r>
              <a:rPr lang="zh-CN" altLang="en-US"/>
              <a:t>技术的在线购物平台，能为用户提供商品浏览、购买、收藏等基本</a:t>
            </a:r>
            <a:r>
              <a:rPr lang="zh-CN" altLang="en-US"/>
              <a:t>需求</a:t>
            </a:r>
            <a:endParaRPr lang="zh-CN" altLang="en-US"/>
          </a:p>
          <a:p>
            <a:endParaRPr lang="zh-CN" altLang="en-US"/>
          </a:p>
          <a:p>
            <a:endParaRPr lang="zh-CN" altLang="en-US"/>
          </a:p>
        </p:txBody>
      </p:sp>
      <p:sp>
        <p:nvSpPr>
          <p:cNvPr id="14" name="文本框 13"/>
          <p:cNvSpPr txBox="1"/>
          <p:nvPr/>
        </p:nvSpPr>
        <p:spPr>
          <a:xfrm>
            <a:off x="1349375" y="2716530"/>
            <a:ext cx="5653405" cy="645160"/>
          </a:xfrm>
          <a:prstGeom prst="rect">
            <a:avLst/>
          </a:prstGeom>
          <a:noFill/>
        </p:spPr>
        <p:txBody>
          <a:bodyPr wrap="square" rtlCol="0">
            <a:spAutoFit/>
          </a:bodyPr>
          <a:p>
            <a:endParaRPr lang="zh-CN" altLang="en-US"/>
          </a:p>
          <a:p>
            <a:endParaRPr lang="zh-CN" altLang="en-US"/>
          </a:p>
        </p:txBody>
      </p:sp>
      <p:pic>
        <p:nvPicPr>
          <p:cNvPr id="18" name="图片 17"/>
          <p:cNvPicPr>
            <a:picLocks noChangeAspect="1"/>
          </p:cNvPicPr>
          <p:nvPr>
            <p:custDataLst>
              <p:tags r:id="rId3"/>
            </p:custDataLst>
          </p:nvPr>
        </p:nvPicPr>
        <p:blipFill>
          <a:blip r:embed="rId4"/>
          <a:stretch>
            <a:fillRect/>
          </a:stretch>
        </p:blipFill>
        <p:spPr>
          <a:xfrm>
            <a:off x="968375" y="3095625"/>
            <a:ext cx="8305800" cy="26473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介绍</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a:t>
            </a:r>
            <a:r>
              <a:rPr lang="zh-CN" altLang="en-US" sz="2400" dirty="0">
                <a:solidFill>
                  <a:schemeClr val="bg1"/>
                </a:solidFill>
                <a:latin typeface="微软雅黑" panose="020B0503020204020204" pitchFamily="34" charset="-122"/>
                <a:ea typeface="微软雅黑" panose="020B0503020204020204" pitchFamily="34" charset="-122"/>
              </a:rPr>
              <a:t>介绍</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总结</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296035" y="1604010"/>
            <a:ext cx="5608320" cy="857885"/>
          </a:xfrm>
          <a:prstGeom prst="rect">
            <a:avLst/>
          </a:prstGeom>
          <a:noFill/>
        </p:spPr>
        <p:txBody>
          <a:bodyPr wrap="square" rtlCol="0">
            <a:noAutofit/>
          </a:bodyPr>
          <a:p>
            <a:endParaRPr lang="zh-CN" altLang="en-US"/>
          </a:p>
          <a:p>
            <a:endParaRPr lang="zh-CN" altLang="en-US"/>
          </a:p>
        </p:txBody>
      </p:sp>
      <p:sp>
        <p:nvSpPr>
          <p:cNvPr id="14" name="文本框 13"/>
          <p:cNvSpPr txBox="1"/>
          <p:nvPr/>
        </p:nvSpPr>
        <p:spPr>
          <a:xfrm>
            <a:off x="862965" y="1243965"/>
            <a:ext cx="5653405" cy="1198880"/>
          </a:xfrm>
          <a:prstGeom prst="rect">
            <a:avLst/>
          </a:prstGeom>
          <a:noFill/>
        </p:spPr>
        <p:txBody>
          <a:bodyPr wrap="square" rtlCol="0">
            <a:spAutoFit/>
          </a:bodyPr>
          <a:p>
            <a:r>
              <a:rPr lang="zh-CN" altLang="en-US">
                <a:sym typeface="+mn-ea"/>
              </a:rPr>
              <a:t>用户可以申请成为商家，</a:t>
            </a:r>
            <a:r>
              <a:rPr lang="zh-CN" altLang="en-US">
                <a:sym typeface="+mn-ea"/>
              </a:rPr>
              <a:t>商家可以发布商品上架请求，经管理员审批后可以商家售卖</a:t>
            </a:r>
            <a:endParaRPr lang="zh-CN" altLang="en-US"/>
          </a:p>
          <a:p>
            <a:endParaRPr lang="zh-CN" altLang="en-US"/>
          </a:p>
          <a:p>
            <a:endParaRPr lang="zh-CN" altLang="en-US"/>
          </a:p>
        </p:txBody>
      </p:sp>
      <p:pic>
        <p:nvPicPr>
          <p:cNvPr id="7" name="图片 6"/>
          <p:cNvPicPr>
            <a:picLocks noChangeAspect="1"/>
          </p:cNvPicPr>
          <p:nvPr>
            <p:custDataLst>
              <p:tags r:id="rId3"/>
            </p:custDataLst>
          </p:nvPr>
        </p:nvPicPr>
        <p:blipFill>
          <a:blip r:embed="rId4"/>
          <a:stretch>
            <a:fillRect/>
          </a:stretch>
        </p:blipFill>
        <p:spPr>
          <a:xfrm>
            <a:off x="1108710" y="3275330"/>
            <a:ext cx="7734300" cy="1397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介绍</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a:t>
            </a:r>
            <a:r>
              <a:rPr lang="zh-CN" altLang="en-US" sz="2400" dirty="0">
                <a:solidFill>
                  <a:schemeClr val="bg1"/>
                </a:solidFill>
                <a:latin typeface="微软雅黑" panose="020B0503020204020204" pitchFamily="34" charset="-122"/>
                <a:ea typeface="微软雅黑" panose="020B0503020204020204" pitchFamily="34" charset="-122"/>
              </a:rPr>
              <a:t>介绍</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总结</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296035" y="1604010"/>
            <a:ext cx="5608320" cy="857885"/>
          </a:xfrm>
          <a:prstGeom prst="rect">
            <a:avLst/>
          </a:prstGeom>
          <a:noFill/>
        </p:spPr>
        <p:txBody>
          <a:bodyPr wrap="square" rtlCol="0">
            <a:noAutofit/>
          </a:bodyPr>
          <a:p>
            <a:endParaRPr lang="zh-CN" altLang="en-US"/>
          </a:p>
          <a:p>
            <a:endParaRPr lang="zh-CN" altLang="en-US"/>
          </a:p>
        </p:txBody>
      </p:sp>
      <p:sp>
        <p:nvSpPr>
          <p:cNvPr id="14" name="文本框 13"/>
          <p:cNvSpPr txBox="1"/>
          <p:nvPr/>
        </p:nvSpPr>
        <p:spPr>
          <a:xfrm>
            <a:off x="1349375" y="2716530"/>
            <a:ext cx="5653405" cy="645160"/>
          </a:xfrm>
          <a:prstGeom prst="rect">
            <a:avLst/>
          </a:prstGeom>
          <a:noFill/>
        </p:spPr>
        <p:txBody>
          <a:bodyPr wrap="square" rtlCol="0">
            <a:spAutoFit/>
          </a:bodyPr>
          <a:p>
            <a:endParaRPr lang="zh-CN" altLang="en-US"/>
          </a:p>
          <a:p>
            <a:endParaRPr lang="zh-CN" altLang="en-US"/>
          </a:p>
        </p:txBody>
      </p:sp>
      <p:sp>
        <p:nvSpPr>
          <p:cNvPr id="16" name="文本框 15"/>
          <p:cNvSpPr txBox="1"/>
          <p:nvPr/>
        </p:nvSpPr>
        <p:spPr>
          <a:xfrm>
            <a:off x="968375" y="1412875"/>
            <a:ext cx="5266055" cy="645160"/>
          </a:xfrm>
          <a:prstGeom prst="rect">
            <a:avLst/>
          </a:prstGeom>
          <a:noFill/>
        </p:spPr>
        <p:txBody>
          <a:bodyPr wrap="square" rtlCol="0">
            <a:spAutoFit/>
          </a:bodyPr>
          <a:p>
            <a:r>
              <a:rPr lang="zh-CN" altLang="en-US"/>
              <a:t>管理员可以对商品和用户的评论和回复进行管理，对违规商品和评论回复进行</a:t>
            </a:r>
            <a:r>
              <a:rPr lang="zh-CN" altLang="en-US"/>
              <a:t>删除</a:t>
            </a:r>
            <a:endParaRPr lang="zh-CN" altLang="en-US"/>
          </a:p>
        </p:txBody>
      </p:sp>
      <p:pic>
        <p:nvPicPr>
          <p:cNvPr id="7" name="图片 6"/>
          <p:cNvPicPr>
            <a:picLocks noChangeAspect="1"/>
          </p:cNvPicPr>
          <p:nvPr>
            <p:custDataLst>
              <p:tags r:id="rId3"/>
            </p:custDataLst>
          </p:nvPr>
        </p:nvPicPr>
        <p:blipFill>
          <a:blip r:embed="rId4"/>
          <a:stretch>
            <a:fillRect/>
          </a:stretch>
        </p:blipFill>
        <p:spPr>
          <a:xfrm>
            <a:off x="1296035" y="2853690"/>
            <a:ext cx="6897370" cy="14344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项目</a:t>
            </a:r>
            <a:r>
              <a:rPr lang="zh-CN" altLang="en-US" sz="4800" b="1" dirty="0">
                <a:solidFill>
                  <a:schemeClr val="bg1"/>
                </a:solidFill>
                <a:latin typeface="微软雅黑" panose="020B0503020204020204" pitchFamily="34" charset="-122"/>
                <a:ea typeface="微软雅黑" panose="020B0503020204020204" pitchFamily="34" charset="-122"/>
              </a:rPr>
              <a:t>功能</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2</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用户购买</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商品</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a:t>
            </a:r>
            <a:r>
              <a:rPr lang="zh-CN" altLang="en-US" sz="2400" dirty="0">
                <a:solidFill>
                  <a:schemeClr val="bg1"/>
                </a:solidFill>
                <a:latin typeface="微软雅黑" panose="020B0503020204020204" pitchFamily="34" charset="-122"/>
                <a:ea typeface="微软雅黑" panose="020B0503020204020204" pitchFamily="34" charset="-122"/>
              </a:rPr>
              <a:t>功能</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总结</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13" name="图片 12" descr="UML 图 (3)"/>
          <p:cNvPicPr>
            <a:picLocks noChangeAspect="1"/>
          </p:cNvPicPr>
          <p:nvPr/>
        </p:nvPicPr>
        <p:blipFill>
          <a:blip r:embed="rId3"/>
          <a:stretch>
            <a:fillRect/>
          </a:stretch>
        </p:blipFill>
        <p:spPr>
          <a:xfrm>
            <a:off x="1202055" y="1725295"/>
            <a:ext cx="7235825" cy="33356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商店管理</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订单</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a:t>
            </a:r>
            <a:r>
              <a:rPr lang="zh-CN" altLang="en-US" sz="2400" dirty="0">
                <a:solidFill>
                  <a:schemeClr val="bg1"/>
                </a:solidFill>
                <a:latin typeface="微软雅黑" panose="020B0503020204020204" pitchFamily="34" charset="-122"/>
                <a:ea typeface="微软雅黑" panose="020B0503020204020204" pitchFamily="34" charset="-122"/>
              </a:rPr>
              <a:t>功能</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总结</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5" name="图片 4" descr="UML 图 (4)"/>
          <p:cNvPicPr>
            <a:picLocks noChangeAspect="1"/>
          </p:cNvPicPr>
          <p:nvPr/>
        </p:nvPicPr>
        <p:blipFill>
          <a:blip r:embed="rId3"/>
          <a:stretch>
            <a:fillRect/>
          </a:stretch>
        </p:blipFill>
        <p:spPr>
          <a:xfrm>
            <a:off x="968375" y="1414145"/>
            <a:ext cx="8038465" cy="456120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PP_MARK_KEY" val="37709b38-bf4a-49eb-a88f-b9ad2aafe04f"/>
  <p:tag name="COMMONDATA" val="eyJoZGlkIjoiMDc2NTI1M2FlZDExZTJkODc4MWQ0YWJkMTAyYjJlNj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985</Words>
  <Application>WPS 演示</Application>
  <PresentationFormat>宽屏</PresentationFormat>
  <Paragraphs>206</Paragraphs>
  <Slides>20</Slides>
  <Notes>2</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20</vt:i4>
      </vt:variant>
    </vt:vector>
  </HeadingPairs>
  <TitlesOfParts>
    <vt:vector size="36" baseType="lpstr">
      <vt:lpstr>Arial</vt:lpstr>
      <vt:lpstr>宋体</vt:lpstr>
      <vt:lpstr>Wingdings</vt:lpstr>
      <vt:lpstr>Sitka Text</vt:lpstr>
      <vt:lpstr>微软雅黑 Light</vt:lpstr>
      <vt:lpstr>Novecento wide Bold</vt:lpstr>
      <vt:lpstr>思源黑体 Medium</vt:lpstr>
      <vt:lpstr>黑体</vt:lpstr>
      <vt:lpstr>微软雅黑</vt:lpstr>
      <vt:lpstr>Montserrat Light</vt:lpstr>
      <vt:lpstr>等线</vt:lpstr>
      <vt:lpstr>Arial Unicode MS</vt:lpstr>
      <vt:lpstr>等线 Light</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邓 志聪</dc:creator>
  <cp:lastModifiedBy>Soul</cp:lastModifiedBy>
  <cp:revision>7</cp:revision>
  <dcterms:created xsi:type="dcterms:W3CDTF">2022-04-30T16:30:00Z</dcterms:created>
  <dcterms:modified xsi:type="dcterms:W3CDTF">2023-04-30T16:30:16Z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99D366F6BDF1497FAE297B5767D2CF3E_12</vt:lpwstr>
  </property>
  <property fmtid="{D5CDD505-2E9C-101B-9397-08002B2CF9AE}" pid="3" name="KSOProductBuildVer">
    <vt:lpwstr>2052-11.1.0.14036</vt:lpwstr>
  </property>
</Properties>
</file>