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59" r:id="rId4"/>
    <p:sldId id="257" r:id="rId5"/>
    <p:sldId id="262" r:id="rId6"/>
    <p:sldId id="258" r:id="rId7"/>
    <p:sldId id="261" r:id="rId8"/>
    <p:sldId id="263" r:id="rId9"/>
    <p:sldId id="264" r:id="rId10"/>
    <p:sldId id="265" r:id="rId11"/>
    <p:sldId id="266" r:id="rId12"/>
    <p:sldId id="267" r:id="rId13"/>
    <p:sldId id="268" r:id="rId14"/>
    <p:sldId id="269" r:id="rId15"/>
    <p:sldId id="273" r:id="rId16"/>
    <p:sldId id="274" r:id="rId17"/>
    <p:sldId id="275" r:id="rId18"/>
    <p:sldId id="276" r:id="rId19"/>
    <p:sldId id="277" r:id="rId20"/>
    <p:sldId id="278" r:id="rId21"/>
    <p:sldId id="279"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12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6/6/2017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6/6/2017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6/6/2017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p4"/><Relationship Id="rId1" Type="http://schemas.openxmlformats.org/officeDocument/2006/relationships/video" Target="NULL" TargetMode="Externa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png"/><Relationship Id="rId2" Type="http://schemas.microsoft.com/office/2007/relationships/media" Target="../media/media2.mp4"/><Relationship Id="rId1" Type="http://schemas.openxmlformats.org/officeDocument/2006/relationships/video" Target="NULL" TargetMode="External"/><Relationship Id="rId6" Type="http://schemas.openxmlformats.org/officeDocument/2006/relationships/image" Target="../media/image8.png"/><Relationship Id="rId5" Type="http://schemas.openxmlformats.org/officeDocument/2006/relationships/image" Target="../media/image4.gif"/><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3.mp4"/><Relationship Id="rId1" Type="http://schemas.openxmlformats.org/officeDocument/2006/relationships/video" Target="NULL" TargetMode="External"/><Relationship Id="rId6" Type="http://schemas.openxmlformats.org/officeDocument/2006/relationships/image" Target="../media/image11.png"/><Relationship Id="rId5" Type="http://schemas.openxmlformats.org/officeDocument/2006/relationships/image" Target="../media/image7.gif"/><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430E8-B43C-4D60-956E-5D2CE0208262}"/>
              </a:ext>
            </a:extLst>
          </p:cNvPr>
          <p:cNvSpPr>
            <a:spLocks noGrp="1"/>
          </p:cNvSpPr>
          <p:nvPr>
            <p:ph type="ctrTitle"/>
          </p:nvPr>
        </p:nvSpPr>
        <p:spPr/>
        <p:txBody>
          <a:bodyPr/>
          <a:lstStyle/>
          <a:p>
            <a:r>
              <a:rPr lang="en-AU" altLang="zh-CN" dirty="0"/>
              <a:t>Runner	</a:t>
            </a:r>
            <a:endParaRPr lang="zh-CN" altLang="en-US" dirty="0"/>
          </a:p>
        </p:txBody>
      </p:sp>
      <p:sp>
        <p:nvSpPr>
          <p:cNvPr id="3" name="副标题 2">
            <a:extLst>
              <a:ext uri="{FF2B5EF4-FFF2-40B4-BE49-F238E27FC236}">
                <a16:creationId xmlns:a16="http://schemas.microsoft.com/office/drawing/2014/main" id="{44C0A9EC-1079-45EF-A5EF-553C60C83006}"/>
              </a:ext>
            </a:extLst>
          </p:cNvPr>
          <p:cNvSpPr>
            <a:spLocks noGrp="1"/>
          </p:cNvSpPr>
          <p:nvPr>
            <p:ph type="subTitle" idx="1"/>
          </p:nvPr>
        </p:nvSpPr>
        <p:spPr/>
        <p:txBody>
          <a:bodyPr/>
          <a:lstStyle/>
          <a:p>
            <a:r>
              <a:rPr lang="en-AU" altLang="zh-CN" dirty="0"/>
              <a:t>Mobile Game Development</a:t>
            </a:r>
            <a:endParaRPr lang="zh-CN" altLang="en-US" dirty="0"/>
          </a:p>
        </p:txBody>
      </p:sp>
    </p:spTree>
    <p:extLst>
      <p:ext uri="{BB962C8B-B14F-4D97-AF65-F5344CB8AC3E}">
        <p14:creationId xmlns:p14="http://schemas.microsoft.com/office/powerpoint/2010/main" val="3633504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Collision detection</a:t>
            </a:r>
          </a:p>
        </p:txBody>
      </p:sp>
      <p:pic>
        <p:nvPicPr>
          <p:cNvPr id="4" name="Picture 3"/>
          <p:cNvPicPr>
            <a:picLocks noChangeAspect="1"/>
          </p:cNvPicPr>
          <p:nvPr/>
        </p:nvPicPr>
        <p:blipFill>
          <a:blip r:embed="rId2"/>
          <a:stretch>
            <a:fillRect/>
          </a:stretch>
        </p:blipFill>
        <p:spPr>
          <a:xfrm>
            <a:off x="1799662" y="173093"/>
            <a:ext cx="8582025" cy="200025"/>
          </a:xfrm>
          <a:prstGeom prst="rect">
            <a:avLst/>
          </a:prstGeom>
        </p:spPr>
      </p:pic>
      <p:pic>
        <p:nvPicPr>
          <p:cNvPr id="5" name="Picture 4"/>
          <p:cNvPicPr>
            <a:picLocks noChangeAspect="1"/>
          </p:cNvPicPr>
          <p:nvPr/>
        </p:nvPicPr>
        <p:blipFill>
          <a:blip r:embed="rId3"/>
          <a:stretch>
            <a:fillRect/>
          </a:stretch>
        </p:blipFill>
        <p:spPr>
          <a:xfrm>
            <a:off x="2733111" y="2640827"/>
            <a:ext cx="6715125" cy="3324225"/>
          </a:xfrm>
          <a:prstGeom prst="rect">
            <a:avLst/>
          </a:prstGeom>
        </p:spPr>
      </p:pic>
      <p:pic>
        <p:nvPicPr>
          <p:cNvPr id="6" name="Picture 5"/>
          <p:cNvPicPr>
            <a:picLocks noChangeAspect="1"/>
          </p:cNvPicPr>
          <p:nvPr/>
        </p:nvPicPr>
        <p:blipFill>
          <a:blip r:embed="rId4"/>
          <a:stretch>
            <a:fillRect/>
          </a:stretch>
        </p:blipFill>
        <p:spPr>
          <a:xfrm>
            <a:off x="846713" y="1730543"/>
            <a:ext cx="3409950" cy="676275"/>
          </a:xfrm>
          <a:prstGeom prst="rect">
            <a:avLst/>
          </a:prstGeom>
        </p:spPr>
      </p:pic>
      <p:sp>
        <p:nvSpPr>
          <p:cNvPr id="7" name="TextBox 6"/>
          <p:cNvSpPr txBox="1"/>
          <p:nvPr/>
        </p:nvSpPr>
        <p:spPr>
          <a:xfrm>
            <a:off x="3756247" y="377028"/>
            <a:ext cx="4668852" cy="523220"/>
          </a:xfrm>
          <a:prstGeom prst="rect">
            <a:avLst/>
          </a:prstGeom>
          <a:noFill/>
        </p:spPr>
        <p:txBody>
          <a:bodyPr wrap="square" rtlCol="0">
            <a:spAutoFit/>
          </a:bodyPr>
          <a:lstStyle/>
          <a:p>
            <a:r>
              <a:rPr lang="en-AU" sz="1400" dirty="0"/>
              <a:t>This code creates the rectangle which is used for the collision detection of the player</a:t>
            </a:r>
          </a:p>
        </p:txBody>
      </p:sp>
      <p:sp>
        <p:nvSpPr>
          <p:cNvPr id="8" name="TextBox 7"/>
          <p:cNvSpPr txBox="1"/>
          <p:nvPr/>
        </p:nvSpPr>
        <p:spPr>
          <a:xfrm>
            <a:off x="4323744" y="1807070"/>
            <a:ext cx="4747427" cy="523220"/>
          </a:xfrm>
          <a:prstGeom prst="rect">
            <a:avLst/>
          </a:prstGeom>
          <a:noFill/>
        </p:spPr>
        <p:txBody>
          <a:bodyPr wrap="square" rtlCol="0">
            <a:spAutoFit/>
          </a:bodyPr>
          <a:lstStyle/>
          <a:p>
            <a:r>
              <a:rPr lang="en-AU" sz="1400" dirty="0"/>
              <a:t>This code checks whether there’s been a collision, and if there has then the game will end</a:t>
            </a:r>
          </a:p>
        </p:txBody>
      </p:sp>
      <p:sp>
        <p:nvSpPr>
          <p:cNvPr id="9" name="TextBox 8"/>
          <p:cNvSpPr txBox="1"/>
          <p:nvPr/>
        </p:nvSpPr>
        <p:spPr>
          <a:xfrm>
            <a:off x="2733111" y="6008672"/>
            <a:ext cx="6715124" cy="738664"/>
          </a:xfrm>
          <a:prstGeom prst="rect">
            <a:avLst/>
          </a:prstGeom>
          <a:noFill/>
        </p:spPr>
        <p:txBody>
          <a:bodyPr wrap="square" rtlCol="0">
            <a:spAutoFit/>
          </a:bodyPr>
          <a:lstStyle/>
          <a:p>
            <a:r>
              <a:rPr lang="en-AU" sz="1400" dirty="0"/>
              <a:t>This code was written mostly by Toby, but I included it because I changed the position of the rectangle when the user flips, which means the players hitbox moves when you flip rather than staying above the platform all the time.</a:t>
            </a:r>
          </a:p>
        </p:txBody>
      </p:sp>
    </p:spTree>
    <p:extLst>
      <p:ext uri="{BB962C8B-B14F-4D97-AF65-F5344CB8AC3E}">
        <p14:creationId xmlns:p14="http://schemas.microsoft.com/office/powerpoint/2010/main" val="1042465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Camera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1678" y="1646415"/>
            <a:ext cx="7381300" cy="4966759"/>
          </a:xfrm>
        </p:spPr>
      </p:pic>
    </p:spTree>
    <p:extLst>
      <p:ext uri="{BB962C8B-B14F-4D97-AF65-F5344CB8AC3E}">
        <p14:creationId xmlns:p14="http://schemas.microsoft.com/office/powerpoint/2010/main" val="2514821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GAME Score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5028" y="1530558"/>
            <a:ext cx="7291293" cy="4856426"/>
          </a:xfrm>
        </p:spPr>
      </p:pic>
    </p:spTree>
    <p:extLst>
      <p:ext uri="{BB962C8B-B14F-4D97-AF65-F5344CB8AC3E}">
        <p14:creationId xmlns:p14="http://schemas.microsoft.com/office/powerpoint/2010/main" val="187783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517" y="0"/>
            <a:ext cx="10353761" cy="1326321"/>
          </a:xfrm>
        </p:spPr>
        <p:txBody>
          <a:bodyPr/>
          <a:lstStyle/>
          <a:p>
            <a:r>
              <a:rPr lang="en-AU" dirty="0"/>
              <a:t>Backgrounds &amp; platform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6163" y="1274639"/>
            <a:ext cx="7660471" cy="5153888"/>
          </a:xfrm>
        </p:spPr>
      </p:pic>
    </p:spTree>
    <p:extLst>
      <p:ext uri="{BB962C8B-B14F-4D97-AF65-F5344CB8AC3E}">
        <p14:creationId xmlns:p14="http://schemas.microsoft.com/office/powerpoint/2010/main" val="2582192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333" y="-80920"/>
            <a:ext cx="10353761" cy="1326321"/>
          </a:xfrm>
        </p:spPr>
        <p:txBody>
          <a:bodyPr/>
          <a:lstStyle/>
          <a:p>
            <a:r>
              <a:rPr lang="en-AU" dirty="0"/>
              <a:t>BACKGROUNDs (repeating)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7351" y="1114742"/>
            <a:ext cx="7185727" cy="5457312"/>
          </a:xfrm>
        </p:spPr>
      </p:pic>
    </p:spTree>
    <p:extLst>
      <p:ext uri="{BB962C8B-B14F-4D97-AF65-F5344CB8AC3E}">
        <p14:creationId xmlns:p14="http://schemas.microsoft.com/office/powerpoint/2010/main" val="1440511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92052"/>
          </a:xfrm>
        </p:spPr>
      </p:pic>
    </p:spTree>
    <p:extLst>
      <p:ext uri="{BB962C8B-B14F-4D97-AF65-F5344CB8AC3E}">
        <p14:creationId xmlns:p14="http://schemas.microsoft.com/office/powerpoint/2010/main" val="1688716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97477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92052"/>
          </a:xfrm>
        </p:spPr>
      </p:pic>
    </p:spTree>
    <p:extLst>
      <p:ext uri="{BB962C8B-B14F-4D97-AF65-F5344CB8AC3E}">
        <p14:creationId xmlns:p14="http://schemas.microsoft.com/office/powerpoint/2010/main" val="4001261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203454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932375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User Experience Goals</a:t>
            </a:r>
          </a:p>
        </p:txBody>
      </p:sp>
      <p:sp>
        <p:nvSpPr>
          <p:cNvPr id="3" name="Content Placeholder 2"/>
          <p:cNvSpPr>
            <a:spLocks noGrp="1"/>
          </p:cNvSpPr>
          <p:nvPr>
            <p:ph idx="1"/>
          </p:nvPr>
        </p:nvSpPr>
        <p:spPr/>
        <p:txBody>
          <a:bodyPr>
            <a:normAutofit/>
          </a:bodyPr>
          <a:lstStyle/>
          <a:p>
            <a:r>
              <a:rPr lang="en-AU" sz="2600" dirty="0" err="1"/>
              <a:t>Replayability</a:t>
            </a:r>
            <a:endParaRPr lang="en-AU" sz="2600" dirty="0"/>
          </a:p>
          <a:p>
            <a:r>
              <a:rPr lang="en-AU" sz="2600" dirty="0"/>
              <a:t>Competitiveness</a:t>
            </a:r>
          </a:p>
        </p:txBody>
      </p:sp>
    </p:spTree>
    <p:extLst>
      <p:ext uri="{BB962C8B-B14F-4D97-AF65-F5344CB8AC3E}">
        <p14:creationId xmlns:p14="http://schemas.microsoft.com/office/powerpoint/2010/main" val="288218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5021" cy="6858000"/>
          </a:xfrm>
        </p:spPr>
      </p:pic>
    </p:spTree>
    <p:extLst>
      <p:ext uri="{BB962C8B-B14F-4D97-AF65-F5344CB8AC3E}">
        <p14:creationId xmlns:p14="http://schemas.microsoft.com/office/powerpoint/2010/main" val="1153914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92052"/>
          </a:xfrm>
        </p:spPr>
      </p:pic>
    </p:spTree>
    <p:extLst>
      <p:ext uri="{BB962C8B-B14F-4D97-AF65-F5344CB8AC3E}">
        <p14:creationId xmlns:p14="http://schemas.microsoft.com/office/powerpoint/2010/main" val="1391037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90750" y="1209675"/>
            <a:ext cx="7810500" cy="4438650"/>
          </a:xfrm>
          <a:prstGeom prst="rect">
            <a:avLst/>
          </a:prstGeom>
        </p:spPr>
      </p:pic>
    </p:spTree>
    <p:extLst>
      <p:ext uri="{BB962C8B-B14F-4D97-AF65-F5344CB8AC3E}">
        <p14:creationId xmlns:p14="http://schemas.microsoft.com/office/powerpoint/2010/main" val="3297061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rotWithShape="1">
            <a:blip r:embed="rId2">
              <a:duotone>
                <a:schemeClr val="bg2">
                  <a:shade val="18000"/>
                  <a:satMod val="160000"/>
                  <a:lumMod val="28000"/>
                </a:schemeClr>
                <a:schemeClr val="bg2">
                  <a:tint val="95000"/>
                  <a:satMod val="160000"/>
                  <a:lumMod val="116000"/>
                </a:schemeClr>
              </a:duotone>
            </a:blip>
            <a:stretch/>
          </a:blipFill>
          <a:ln>
            <a:noFill/>
          </a:ln>
          <a:effectLst/>
        </p:spPr>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10668000" cy="339090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内容占位符 4"/>
          <p:cNvPicPr>
            <a:picLocks noChangeAspect="1"/>
          </p:cNvPicPr>
          <p:nvPr/>
        </p:nvPicPr>
        <p:blipFill>
          <a:blip r:embed="rId3"/>
          <a:stretch>
            <a:fillRect/>
          </a:stretch>
        </p:blipFill>
        <p:spPr>
          <a:xfrm>
            <a:off x="7478169" y="966419"/>
            <a:ext cx="2651386" cy="2651386"/>
          </a:xfrm>
          <a:prstGeom prst="rect">
            <a:avLst/>
          </a:prstGeom>
        </p:spPr>
      </p:pic>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021" y="797778"/>
            <a:ext cx="10528908" cy="3262195"/>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内容占位符 5">
            <a:extLst>
              <a:ext uri="{FF2B5EF4-FFF2-40B4-BE49-F238E27FC236}">
                <a16:creationId xmlns:a16="http://schemas.microsoft.com/office/drawing/2014/main" id="{DE32DAD6-59F4-420C-8033-37CF3E64C85B}"/>
              </a:ext>
            </a:extLst>
          </p:cNvPr>
          <p:cNvPicPr>
            <a:picLocks noGrp="1" noChangeAspect="1"/>
          </p:cNvPicPr>
          <p:nvPr>
            <p:ph idx="1"/>
          </p:nvPr>
        </p:nvPicPr>
        <p:blipFill>
          <a:blip r:embed="rId4"/>
          <a:stretch>
            <a:fillRect/>
          </a:stretch>
        </p:blipFill>
        <p:spPr>
          <a:xfrm>
            <a:off x="2081998" y="966419"/>
            <a:ext cx="2651386" cy="2651386"/>
          </a:xfrm>
          <a:prstGeom prst="rect">
            <a:avLst/>
          </a:prstGeom>
        </p:spPr>
      </p:pic>
      <p:sp>
        <p:nvSpPr>
          <p:cNvPr id="2" name="标题 1">
            <a:extLst>
              <a:ext uri="{FF2B5EF4-FFF2-40B4-BE49-F238E27FC236}">
                <a16:creationId xmlns:a16="http://schemas.microsoft.com/office/drawing/2014/main" id="{AE9248B8-E55D-4975-B34A-708EEA92E5F9}"/>
              </a:ext>
            </a:extLst>
          </p:cNvPr>
          <p:cNvSpPr>
            <a:spLocks noGrp="1"/>
          </p:cNvSpPr>
          <p:nvPr>
            <p:ph type="title"/>
          </p:nvPr>
        </p:nvSpPr>
        <p:spPr>
          <a:xfrm>
            <a:off x="657225" y="4537711"/>
            <a:ext cx="10844965" cy="1062990"/>
          </a:xfrm>
        </p:spPr>
        <p:txBody>
          <a:bodyPr vert="horz" lIns="91440" tIns="45720" rIns="91440" bIns="45720" rtlCol="0" anchor="b">
            <a:normAutofit/>
          </a:bodyPr>
          <a:lstStyle/>
          <a:p>
            <a:r>
              <a:rPr lang="en-US" altLang="zh-CN" sz="4000" dirty="0"/>
              <a:t>Animation</a:t>
            </a:r>
          </a:p>
        </p:txBody>
      </p:sp>
    </p:spTree>
    <p:extLst>
      <p:ext uri="{BB962C8B-B14F-4D97-AF65-F5344CB8AC3E}">
        <p14:creationId xmlns:p14="http://schemas.microsoft.com/office/powerpoint/2010/main" val="824632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C0577-8ED1-4F69-896B-B68942915F03}"/>
              </a:ext>
            </a:extLst>
          </p:cNvPr>
          <p:cNvSpPr>
            <a:spLocks noGrp="1"/>
          </p:cNvSpPr>
          <p:nvPr>
            <p:ph type="title"/>
          </p:nvPr>
        </p:nvSpPr>
        <p:spPr>
          <a:xfrm>
            <a:off x="913795" y="609600"/>
            <a:ext cx="10353761" cy="1326321"/>
          </a:xfrm>
        </p:spPr>
        <p:txBody>
          <a:bodyPr/>
          <a:lstStyle/>
          <a:p>
            <a:r>
              <a:rPr lang="en-AU" altLang="zh-CN" dirty="0"/>
              <a:t>Animation</a:t>
            </a:r>
            <a:endParaRPr lang="zh-CN" altLang="en-US" dirty="0"/>
          </a:p>
        </p:txBody>
      </p:sp>
      <p:pic>
        <p:nvPicPr>
          <p:cNvPr id="31" name="内容占位符 30">
            <a:extLst>
              <a:ext uri="{FF2B5EF4-FFF2-40B4-BE49-F238E27FC236}">
                <a16:creationId xmlns:a16="http://schemas.microsoft.com/office/drawing/2014/main" id="{3523959B-B3ED-42E2-A56A-25EB42954C3B}"/>
              </a:ext>
            </a:extLst>
          </p:cNvPr>
          <p:cNvPicPr>
            <a:picLocks noGrp="1" noChangeAspect="1"/>
          </p:cNvPicPr>
          <p:nvPr>
            <p:ph idx="1"/>
          </p:nvPr>
        </p:nvPicPr>
        <p:blipFill>
          <a:blip r:embed="rId4"/>
          <a:stretch>
            <a:fillRect/>
          </a:stretch>
        </p:blipFill>
        <p:spPr>
          <a:xfrm>
            <a:off x="297202" y="2651384"/>
            <a:ext cx="1555823" cy="1866988"/>
          </a:xfrm>
        </p:spPr>
      </p:pic>
      <p:sp>
        <p:nvSpPr>
          <p:cNvPr id="33" name="箭头: 右 32">
            <a:extLst>
              <a:ext uri="{FF2B5EF4-FFF2-40B4-BE49-F238E27FC236}">
                <a16:creationId xmlns:a16="http://schemas.microsoft.com/office/drawing/2014/main" id="{2197AB5B-E831-4AFC-8B8B-2BCD0AB51128}"/>
              </a:ext>
            </a:extLst>
          </p:cNvPr>
          <p:cNvSpPr/>
          <p:nvPr/>
        </p:nvSpPr>
        <p:spPr>
          <a:xfrm>
            <a:off x="2055839" y="3070035"/>
            <a:ext cx="1464906" cy="422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5" name="图片 34">
            <a:extLst>
              <a:ext uri="{FF2B5EF4-FFF2-40B4-BE49-F238E27FC236}">
                <a16:creationId xmlns:a16="http://schemas.microsoft.com/office/drawing/2014/main" id="{6BA2150B-5B57-4EC4-A8DC-AF6DB956C2F3}"/>
              </a:ext>
            </a:extLst>
          </p:cNvPr>
          <p:cNvPicPr>
            <a:picLocks noChangeAspect="1"/>
          </p:cNvPicPr>
          <p:nvPr/>
        </p:nvPicPr>
        <p:blipFill>
          <a:blip r:embed="rId5"/>
          <a:stretch>
            <a:fillRect/>
          </a:stretch>
        </p:blipFill>
        <p:spPr>
          <a:xfrm>
            <a:off x="3872103" y="2648195"/>
            <a:ext cx="1554531" cy="1866988"/>
          </a:xfrm>
          <a:prstGeom prst="rect">
            <a:avLst/>
          </a:prstGeom>
        </p:spPr>
      </p:pic>
      <p:sp>
        <p:nvSpPr>
          <p:cNvPr id="36" name="文本框 35">
            <a:extLst>
              <a:ext uri="{FF2B5EF4-FFF2-40B4-BE49-F238E27FC236}">
                <a16:creationId xmlns:a16="http://schemas.microsoft.com/office/drawing/2014/main" id="{A5FD274D-8667-4076-A928-0CA4FDC7CDE9}"/>
              </a:ext>
            </a:extLst>
          </p:cNvPr>
          <p:cNvSpPr txBox="1"/>
          <p:nvPr/>
        </p:nvSpPr>
        <p:spPr>
          <a:xfrm>
            <a:off x="639593" y="2189773"/>
            <a:ext cx="679508" cy="369332"/>
          </a:xfrm>
          <a:prstGeom prst="rect">
            <a:avLst/>
          </a:prstGeom>
          <a:noFill/>
        </p:spPr>
        <p:txBody>
          <a:bodyPr wrap="square" rtlCol="0">
            <a:spAutoFit/>
          </a:bodyPr>
          <a:lstStyle/>
          <a:p>
            <a:r>
              <a:rPr lang="en-AU" altLang="zh-CN" dirty="0"/>
              <a:t>Run</a:t>
            </a:r>
            <a:endParaRPr lang="zh-CN" altLang="en-US" dirty="0"/>
          </a:p>
        </p:txBody>
      </p:sp>
      <p:sp>
        <p:nvSpPr>
          <p:cNvPr id="37" name="文本框 36">
            <a:extLst>
              <a:ext uri="{FF2B5EF4-FFF2-40B4-BE49-F238E27FC236}">
                <a16:creationId xmlns:a16="http://schemas.microsoft.com/office/drawing/2014/main" id="{7B357E7C-ECD5-4031-A58F-3D65A1DABF0F}"/>
              </a:ext>
            </a:extLst>
          </p:cNvPr>
          <p:cNvSpPr txBox="1"/>
          <p:nvPr/>
        </p:nvSpPr>
        <p:spPr>
          <a:xfrm>
            <a:off x="4089055" y="2107392"/>
            <a:ext cx="747905" cy="369332"/>
          </a:xfrm>
          <a:prstGeom prst="rect">
            <a:avLst/>
          </a:prstGeom>
          <a:noFill/>
        </p:spPr>
        <p:txBody>
          <a:bodyPr wrap="square" rtlCol="0">
            <a:spAutoFit/>
          </a:bodyPr>
          <a:lstStyle/>
          <a:p>
            <a:r>
              <a:rPr lang="en-AU" altLang="zh-CN" dirty="0"/>
              <a:t>Jump</a:t>
            </a:r>
            <a:endParaRPr lang="zh-CN" altLang="en-US" dirty="0"/>
          </a:p>
        </p:txBody>
      </p:sp>
      <p:sp>
        <p:nvSpPr>
          <p:cNvPr id="38" name="文本框 37">
            <a:extLst>
              <a:ext uri="{FF2B5EF4-FFF2-40B4-BE49-F238E27FC236}">
                <a16:creationId xmlns:a16="http://schemas.microsoft.com/office/drawing/2014/main" id="{BC65BC70-E433-4592-8B29-4B45AAA698D1}"/>
              </a:ext>
            </a:extLst>
          </p:cNvPr>
          <p:cNvSpPr txBox="1"/>
          <p:nvPr/>
        </p:nvSpPr>
        <p:spPr>
          <a:xfrm>
            <a:off x="162980" y="4600753"/>
            <a:ext cx="2085269" cy="369332"/>
          </a:xfrm>
          <a:prstGeom prst="rect">
            <a:avLst/>
          </a:prstGeom>
          <a:noFill/>
        </p:spPr>
        <p:txBody>
          <a:bodyPr wrap="square" rtlCol="0">
            <a:spAutoFit/>
          </a:bodyPr>
          <a:lstStyle/>
          <a:p>
            <a:r>
              <a:rPr lang="en-AU" altLang="zh-CN" dirty="0" err="1"/>
              <a:t>PlayerState</a:t>
            </a:r>
            <a:r>
              <a:rPr lang="en-AU" altLang="zh-CN" dirty="0"/>
              <a:t> = 0</a:t>
            </a:r>
            <a:endParaRPr lang="zh-CN" altLang="en-US" dirty="0"/>
          </a:p>
        </p:txBody>
      </p:sp>
      <p:sp>
        <p:nvSpPr>
          <p:cNvPr id="39" name="文本框 38">
            <a:extLst>
              <a:ext uri="{FF2B5EF4-FFF2-40B4-BE49-F238E27FC236}">
                <a16:creationId xmlns:a16="http://schemas.microsoft.com/office/drawing/2014/main" id="{F6D156A2-F2F6-4A19-A7D0-42CD0D6A869E}"/>
              </a:ext>
            </a:extLst>
          </p:cNvPr>
          <p:cNvSpPr txBox="1"/>
          <p:nvPr/>
        </p:nvSpPr>
        <p:spPr>
          <a:xfrm>
            <a:off x="3616511" y="4592151"/>
            <a:ext cx="2085269" cy="369332"/>
          </a:xfrm>
          <a:prstGeom prst="rect">
            <a:avLst/>
          </a:prstGeom>
          <a:noFill/>
        </p:spPr>
        <p:txBody>
          <a:bodyPr wrap="square" rtlCol="0">
            <a:spAutoFit/>
          </a:bodyPr>
          <a:lstStyle/>
          <a:p>
            <a:r>
              <a:rPr lang="en-AU" altLang="zh-CN" dirty="0" err="1"/>
              <a:t>PlayerState</a:t>
            </a:r>
            <a:r>
              <a:rPr lang="en-AU" altLang="zh-CN" dirty="0"/>
              <a:t> = 2</a:t>
            </a:r>
            <a:endParaRPr lang="zh-CN" altLang="en-US" dirty="0"/>
          </a:p>
        </p:txBody>
      </p:sp>
      <p:pic>
        <p:nvPicPr>
          <p:cNvPr id="44" name="屏幕录制 5">
            <a:hlinkClick r:id="" action="ppaction://media"/>
            <a:extLst>
              <a:ext uri="{FF2B5EF4-FFF2-40B4-BE49-F238E27FC236}">
                <a16:creationId xmlns:a16="http://schemas.microsoft.com/office/drawing/2014/main" id="{0C1F623F-231B-4B06-8FB1-FD317D3DE84E}"/>
              </a:ext>
            </a:extLst>
          </p:cNvPr>
          <p:cNvPicPr>
            <a:picLocks noChangeAspect="1"/>
          </p:cNvPicPr>
          <p:nvPr>
            <a:videoFile r:link="rId1"/>
            <p:extLst>
              <p:ext uri="{DAA4B4D4-6D71-4841-9C94-3DE7FCFB9230}">
                <p14:media xmlns:p14="http://schemas.microsoft.com/office/powerpoint/2010/main" r:embed="rId2">
                  <p14:trim st="3042" end="28786.4"/>
                </p14:media>
              </p:ext>
            </p:extLst>
          </p:nvPr>
        </p:nvPicPr>
        <p:blipFill>
          <a:blip r:embed="rId6"/>
          <a:stretch>
            <a:fillRect/>
          </a:stretch>
        </p:blipFill>
        <p:spPr>
          <a:xfrm>
            <a:off x="6317089" y="1935921"/>
            <a:ext cx="5209157" cy="3205635"/>
          </a:xfrm>
          <a:prstGeom prst="rect">
            <a:avLst/>
          </a:prstGeom>
        </p:spPr>
      </p:pic>
      <p:sp>
        <p:nvSpPr>
          <p:cNvPr id="45" name="文本框 44">
            <a:extLst>
              <a:ext uri="{FF2B5EF4-FFF2-40B4-BE49-F238E27FC236}">
                <a16:creationId xmlns:a16="http://schemas.microsoft.com/office/drawing/2014/main" id="{B7595B85-C11E-439A-82C6-754846CF0A32}"/>
              </a:ext>
            </a:extLst>
          </p:cNvPr>
          <p:cNvSpPr txBox="1"/>
          <p:nvPr/>
        </p:nvSpPr>
        <p:spPr>
          <a:xfrm>
            <a:off x="7966668" y="5289792"/>
            <a:ext cx="3148745" cy="369332"/>
          </a:xfrm>
          <a:prstGeom prst="rect">
            <a:avLst/>
          </a:prstGeom>
          <a:noFill/>
        </p:spPr>
        <p:txBody>
          <a:bodyPr wrap="square" rtlCol="0">
            <a:spAutoFit/>
          </a:bodyPr>
          <a:lstStyle/>
          <a:p>
            <a:r>
              <a:rPr lang="en-AU" altLang="zh-CN" dirty="0"/>
              <a:t>Press Jump Button</a:t>
            </a:r>
            <a:endParaRPr lang="zh-CN" altLang="en-US" dirty="0"/>
          </a:p>
        </p:txBody>
      </p:sp>
    </p:spTree>
    <p:extLst>
      <p:ext uri="{BB962C8B-B14F-4D97-AF65-F5344CB8AC3E}">
        <p14:creationId xmlns:p14="http://schemas.microsoft.com/office/powerpoint/2010/main" val="28690529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4"/>
                                        </p:tgtEl>
                                      </p:cBhvr>
                                    </p:cmd>
                                  </p:childTnLst>
                                </p:cTn>
                              </p:par>
                            </p:childTnLst>
                          </p:cTn>
                        </p:par>
                      </p:childTnLst>
                    </p:cTn>
                  </p:par>
                </p:childTnLst>
              </p:cTn>
              <p:nextCondLst>
                <p:cond evt="onClick" delay="0">
                  <p:tgtEl>
                    <p:spTgt spid="44"/>
                  </p:tgtEl>
                </p:cond>
              </p:nextCondLst>
            </p:seq>
            <p:video>
              <p:cMediaNode vol="80000">
                <p:cTn id="7" fill="hold" display="0">
                  <p:stCondLst>
                    <p:cond delay="indefinite"/>
                  </p:stCondLst>
                </p:cTn>
                <p:tgtEl>
                  <p:spTgt spid="4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9F650-5656-4364-B897-B4C463470DE0}"/>
              </a:ext>
            </a:extLst>
          </p:cNvPr>
          <p:cNvSpPr>
            <a:spLocks noGrp="1"/>
          </p:cNvSpPr>
          <p:nvPr>
            <p:ph type="title"/>
          </p:nvPr>
        </p:nvSpPr>
        <p:spPr>
          <a:xfrm>
            <a:off x="740261" y="356341"/>
            <a:ext cx="3792429" cy="492595"/>
          </a:xfrm>
        </p:spPr>
        <p:txBody>
          <a:bodyPr>
            <a:normAutofit fontScale="90000"/>
          </a:bodyPr>
          <a:lstStyle/>
          <a:p>
            <a:r>
              <a:rPr lang="en-AU" altLang="zh-CN" dirty="0"/>
              <a:t>Animation</a:t>
            </a:r>
            <a:endParaRPr lang="zh-CN" altLang="en-US" dirty="0"/>
          </a:p>
        </p:txBody>
      </p:sp>
      <p:pic>
        <p:nvPicPr>
          <p:cNvPr id="5" name="图片 4">
            <a:extLst>
              <a:ext uri="{FF2B5EF4-FFF2-40B4-BE49-F238E27FC236}">
                <a16:creationId xmlns:a16="http://schemas.microsoft.com/office/drawing/2014/main" id="{1456AF46-9363-4A8B-8A38-D592698E2F39}"/>
              </a:ext>
            </a:extLst>
          </p:cNvPr>
          <p:cNvPicPr>
            <a:picLocks noChangeAspect="1"/>
          </p:cNvPicPr>
          <p:nvPr/>
        </p:nvPicPr>
        <p:blipFill>
          <a:blip r:embed="rId4"/>
          <a:stretch>
            <a:fillRect/>
          </a:stretch>
        </p:blipFill>
        <p:spPr>
          <a:xfrm>
            <a:off x="3912857" y="2592661"/>
            <a:ext cx="1555824" cy="1866988"/>
          </a:xfrm>
          <a:prstGeom prst="rect">
            <a:avLst/>
          </a:prstGeom>
        </p:spPr>
      </p:pic>
      <p:sp>
        <p:nvSpPr>
          <p:cNvPr id="8" name="文本框 7">
            <a:extLst>
              <a:ext uri="{FF2B5EF4-FFF2-40B4-BE49-F238E27FC236}">
                <a16:creationId xmlns:a16="http://schemas.microsoft.com/office/drawing/2014/main" id="{354C5F29-C0B7-4F61-BE5F-77352FFE619F}"/>
              </a:ext>
            </a:extLst>
          </p:cNvPr>
          <p:cNvSpPr txBox="1"/>
          <p:nvPr/>
        </p:nvSpPr>
        <p:spPr>
          <a:xfrm>
            <a:off x="4084429" y="2223329"/>
            <a:ext cx="1330125" cy="369332"/>
          </a:xfrm>
          <a:prstGeom prst="rect">
            <a:avLst/>
          </a:prstGeom>
          <a:noFill/>
        </p:spPr>
        <p:txBody>
          <a:bodyPr wrap="square" rtlCol="0">
            <a:spAutoFit/>
          </a:bodyPr>
          <a:lstStyle/>
          <a:p>
            <a:r>
              <a:rPr lang="en-AU" altLang="zh-CN" dirty="0"/>
              <a:t>Flip down</a:t>
            </a:r>
            <a:endParaRPr lang="zh-CN" altLang="en-US" dirty="0"/>
          </a:p>
        </p:txBody>
      </p:sp>
      <p:pic>
        <p:nvPicPr>
          <p:cNvPr id="6" name="内容占位符 30">
            <a:extLst>
              <a:ext uri="{FF2B5EF4-FFF2-40B4-BE49-F238E27FC236}">
                <a16:creationId xmlns:a16="http://schemas.microsoft.com/office/drawing/2014/main" id="{38FEE2BC-5D8E-43C9-B95D-2506461CED52}"/>
              </a:ext>
            </a:extLst>
          </p:cNvPr>
          <p:cNvPicPr>
            <a:picLocks noGrp="1" noChangeAspect="1"/>
          </p:cNvPicPr>
          <p:nvPr>
            <p:ph idx="1"/>
          </p:nvPr>
        </p:nvPicPr>
        <p:blipFill>
          <a:blip r:embed="rId5"/>
          <a:stretch>
            <a:fillRect/>
          </a:stretch>
        </p:blipFill>
        <p:spPr>
          <a:xfrm>
            <a:off x="309240" y="2592661"/>
            <a:ext cx="1555823" cy="1866988"/>
          </a:xfrm>
        </p:spPr>
      </p:pic>
      <p:sp>
        <p:nvSpPr>
          <p:cNvPr id="7" name="箭头: 右 6">
            <a:extLst>
              <a:ext uri="{FF2B5EF4-FFF2-40B4-BE49-F238E27FC236}">
                <a16:creationId xmlns:a16="http://schemas.microsoft.com/office/drawing/2014/main" id="{3F16BED4-462D-44EF-B03D-59E96DB570E3}"/>
              </a:ext>
            </a:extLst>
          </p:cNvPr>
          <p:cNvSpPr/>
          <p:nvPr/>
        </p:nvSpPr>
        <p:spPr>
          <a:xfrm>
            <a:off x="2156507" y="3090611"/>
            <a:ext cx="1464906" cy="422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342CB4F-F044-47F1-873A-9050316409CA}"/>
              </a:ext>
            </a:extLst>
          </p:cNvPr>
          <p:cNvSpPr txBox="1"/>
          <p:nvPr/>
        </p:nvSpPr>
        <p:spPr>
          <a:xfrm>
            <a:off x="740261" y="2223329"/>
            <a:ext cx="679508" cy="369332"/>
          </a:xfrm>
          <a:prstGeom prst="rect">
            <a:avLst/>
          </a:prstGeom>
          <a:noFill/>
        </p:spPr>
        <p:txBody>
          <a:bodyPr wrap="square" rtlCol="0">
            <a:spAutoFit/>
          </a:bodyPr>
          <a:lstStyle/>
          <a:p>
            <a:r>
              <a:rPr lang="en-AU" altLang="zh-CN" dirty="0"/>
              <a:t>Run</a:t>
            </a:r>
            <a:endParaRPr lang="zh-CN" altLang="en-US" dirty="0"/>
          </a:p>
        </p:txBody>
      </p:sp>
      <p:sp>
        <p:nvSpPr>
          <p:cNvPr id="10" name="文本框 9">
            <a:extLst>
              <a:ext uri="{FF2B5EF4-FFF2-40B4-BE49-F238E27FC236}">
                <a16:creationId xmlns:a16="http://schemas.microsoft.com/office/drawing/2014/main" id="{5738FBDE-396F-4C90-A99E-73460AFAB698}"/>
              </a:ext>
            </a:extLst>
          </p:cNvPr>
          <p:cNvSpPr txBox="1"/>
          <p:nvPr/>
        </p:nvSpPr>
        <p:spPr>
          <a:xfrm>
            <a:off x="263649" y="4634309"/>
            <a:ext cx="2001380" cy="369332"/>
          </a:xfrm>
          <a:prstGeom prst="rect">
            <a:avLst/>
          </a:prstGeom>
          <a:noFill/>
        </p:spPr>
        <p:txBody>
          <a:bodyPr wrap="square" rtlCol="0">
            <a:spAutoFit/>
          </a:bodyPr>
          <a:lstStyle/>
          <a:p>
            <a:r>
              <a:rPr lang="en-AU" altLang="zh-CN" dirty="0" err="1"/>
              <a:t>PlayerState</a:t>
            </a:r>
            <a:r>
              <a:rPr lang="en-AU" altLang="zh-CN" dirty="0"/>
              <a:t> = 0</a:t>
            </a:r>
            <a:endParaRPr lang="zh-CN" altLang="en-US" dirty="0"/>
          </a:p>
        </p:txBody>
      </p:sp>
      <p:sp>
        <p:nvSpPr>
          <p:cNvPr id="11" name="文本框 10">
            <a:extLst>
              <a:ext uri="{FF2B5EF4-FFF2-40B4-BE49-F238E27FC236}">
                <a16:creationId xmlns:a16="http://schemas.microsoft.com/office/drawing/2014/main" id="{5F7A97E3-FE39-45E3-AE68-D4066DD25F3E}"/>
              </a:ext>
            </a:extLst>
          </p:cNvPr>
          <p:cNvSpPr txBox="1"/>
          <p:nvPr/>
        </p:nvSpPr>
        <p:spPr>
          <a:xfrm>
            <a:off x="3748802" y="4634309"/>
            <a:ext cx="2001380" cy="369332"/>
          </a:xfrm>
          <a:prstGeom prst="rect">
            <a:avLst/>
          </a:prstGeom>
          <a:noFill/>
        </p:spPr>
        <p:txBody>
          <a:bodyPr wrap="square" rtlCol="0">
            <a:spAutoFit/>
          </a:bodyPr>
          <a:lstStyle/>
          <a:p>
            <a:r>
              <a:rPr lang="en-AU" altLang="zh-CN" dirty="0" err="1"/>
              <a:t>PlayerState</a:t>
            </a:r>
            <a:r>
              <a:rPr lang="en-AU" altLang="zh-CN" dirty="0"/>
              <a:t> = 1</a:t>
            </a:r>
            <a:endParaRPr lang="zh-CN" altLang="en-US" dirty="0"/>
          </a:p>
        </p:txBody>
      </p:sp>
      <p:pic>
        <p:nvPicPr>
          <p:cNvPr id="3" name="屏幕录制 2">
            <a:hlinkClick r:id="" action="ppaction://media"/>
            <a:extLst>
              <a:ext uri="{FF2B5EF4-FFF2-40B4-BE49-F238E27FC236}">
                <a16:creationId xmlns:a16="http://schemas.microsoft.com/office/drawing/2014/main" id="{839C74F7-5E34-451A-B0FF-2B632DEB8868}"/>
              </a:ext>
            </a:extLst>
          </p:cNvPr>
          <p:cNvPicPr>
            <a:picLocks noChangeAspect="1"/>
          </p:cNvPicPr>
          <p:nvPr>
            <a:videoFile r:link="rId1"/>
            <p:extLst>
              <p:ext uri="{DAA4B4D4-6D71-4841-9C94-3DE7FCFB9230}">
                <p14:media xmlns:p14="http://schemas.microsoft.com/office/powerpoint/2010/main" r:embed="rId2">
                  <p14:trim st="1105" end="27863.4"/>
                </p14:media>
              </p:ext>
            </p:extLst>
          </p:nvPr>
        </p:nvPicPr>
        <p:blipFill>
          <a:blip r:embed="rId6"/>
          <a:stretch>
            <a:fillRect/>
          </a:stretch>
        </p:blipFill>
        <p:spPr>
          <a:xfrm>
            <a:off x="7993840" y="470171"/>
            <a:ext cx="3419438" cy="2831722"/>
          </a:xfrm>
          <a:prstGeom prst="rect">
            <a:avLst/>
          </a:prstGeom>
        </p:spPr>
      </p:pic>
      <p:pic>
        <p:nvPicPr>
          <p:cNvPr id="14" name="屏幕录制 2">
            <a:hlinkClick r:id="" action="ppaction://media"/>
            <a:extLst>
              <a:ext uri="{FF2B5EF4-FFF2-40B4-BE49-F238E27FC236}">
                <a16:creationId xmlns:a16="http://schemas.microsoft.com/office/drawing/2014/main" id="{B52CF1AB-CDFE-4FC4-8860-63D30962DC84}"/>
              </a:ext>
            </a:extLst>
          </p:cNvPr>
          <p:cNvPicPr>
            <a:picLocks noChangeAspect="1"/>
          </p:cNvPicPr>
          <p:nvPr>
            <a:videoFile r:link="rId1"/>
            <p:extLst>
              <p:ext uri="{DAA4B4D4-6D71-4841-9C94-3DE7FCFB9230}">
                <p14:media xmlns:p14="http://schemas.microsoft.com/office/powerpoint/2010/main" r:embed="rId2">
                  <p14:trim st="4995" end="24112.4"/>
                </p14:media>
              </p:ext>
            </p:extLst>
          </p:nvPr>
        </p:nvPicPr>
        <p:blipFill>
          <a:blip r:embed="rId7"/>
          <a:stretch>
            <a:fillRect/>
          </a:stretch>
        </p:blipFill>
        <p:spPr>
          <a:xfrm>
            <a:off x="7993840" y="3587780"/>
            <a:ext cx="3419438" cy="2831722"/>
          </a:xfrm>
          <a:prstGeom prst="rect">
            <a:avLst/>
          </a:prstGeom>
        </p:spPr>
      </p:pic>
      <p:sp>
        <p:nvSpPr>
          <p:cNvPr id="15" name="文本框 14">
            <a:extLst>
              <a:ext uri="{FF2B5EF4-FFF2-40B4-BE49-F238E27FC236}">
                <a16:creationId xmlns:a16="http://schemas.microsoft.com/office/drawing/2014/main" id="{869E587E-11D5-402F-87CA-ACBAC849135D}"/>
              </a:ext>
            </a:extLst>
          </p:cNvPr>
          <p:cNvSpPr txBox="1"/>
          <p:nvPr/>
        </p:nvSpPr>
        <p:spPr>
          <a:xfrm>
            <a:off x="6071297" y="1239701"/>
            <a:ext cx="2110299" cy="646331"/>
          </a:xfrm>
          <a:prstGeom prst="rect">
            <a:avLst/>
          </a:prstGeom>
          <a:noFill/>
        </p:spPr>
        <p:txBody>
          <a:bodyPr wrap="square" rtlCol="0">
            <a:spAutoFit/>
          </a:bodyPr>
          <a:lstStyle/>
          <a:p>
            <a:r>
              <a:rPr lang="en-AU" altLang="zh-CN" dirty="0"/>
              <a:t>Press Flip Button </a:t>
            </a:r>
          </a:p>
          <a:p>
            <a:r>
              <a:rPr lang="en-AU" altLang="zh-CN" dirty="0"/>
              <a:t>Flip down</a:t>
            </a:r>
            <a:endParaRPr lang="zh-CN" altLang="en-US" dirty="0"/>
          </a:p>
        </p:txBody>
      </p:sp>
      <p:sp>
        <p:nvSpPr>
          <p:cNvPr id="17" name="文本框 16">
            <a:extLst>
              <a:ext uri="{FF2B5EF4-FFF2-40B4-BE49-F238E27FC236}">
                <a16:creationId xmlns:a16="http://schemas.microsoft.com/office/drawing/2014/main" id="{F63638C4-016F-40BE-A504-3BBF1B36EE83}"/>
              </a:ext>
            </a:extLst>
          </p:cNvPr>
          <p:cNvSpPr txBox="1"/>
          <p:nvPr/>
        </p:nvSpPr>
        <p:spPr>
          <a:xfrm>
            <a:off x="6071297" y="4357310"/>
            <a:ext cx="2110299" cy="646331"/>
          </a:xfrm>
          <a:prstGeom prst="rect">
            <a:avLst/>
          </a:prstGeom>
          <a:noFill/>
        </p:spPr>
        <p:txBody>
          <a:bodyPr wrap="square" rtlCol="0">
            <a:spAutoFit/>
          </a:bodyPr>
          <a:lstStyle/>
          <a:p>
            <a:r>
              <a:rPr lang="en-AU" altLang="zh-CN" dirty="0"/>
              <a:t>Press Flip Button </a:t>
            </a:r>
          </a:p>
          <a:p>
            <a:r>
              <a:rPr lang="en-AU" altLang="zh-CN" dirty="0"/>
              <a:t>Flip up</a:t>
            </a:r>
            <a:endParaRPr lang="zh-CN" altLang="en-US" dirty="0"/>
          </a:p>
        </p:txBody>
      </p:sp>
    </p:spTree>
    <p:extLst>
      <p:ext uri="{BB962C8B-B14F-4D97-AF65-F5344CB8AC3E}">
        <p14:creationId xmlns:p14="http://schemas.microsoft.com/office/powerpoint/2010/main" val="186969402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1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4"/>
                                        </p:tgtEl>
                                      </p:cBhvr>
                                    </p:cmd>
                                  </p:childTnLst>
                                </p:cTn>
                              </p:par>
                            </p:childTnLst>
                          </p:cTn>
                        </p:par>
                      </p:childTnLst>
                    </p:cTn>
                  </p:par>
                </p:childTnLst>
              </p:cTn>
              <p:nextCondLst>
                <p:cond evt="onClick" delay="0">
                  <p:tgtEl>
                    <p:spTgt spid="14"/>
                  </p:tgtEl>
                </p:cond>
              </p:nextCondLst>
            </p:seq>
            <p:video>
              <p:cMediaNode vol="80000">
                <p:cTn id="13" fill="hold" display="0">
                  <p:stCondLst>
                    <p:cond delay="indefinite"/>
                  </p:stCondLst>
                </p:cTn>
                <p:tgtEl>
                  <p:spTgt spid="14"/>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9F650-5656-4364-B897-B4C463470DE0}"/>
              </a:ext>
            </a:extLst>
          </p:cNvPr>
          <p:cNvSpPr>
            <a:spLocks noGrp="1"/>
          </p:cNvSpPr>
          <p:nvPr>
            <p:ph type="title"/>
          </p:nvPr>
        </p:nvSpPr>
        <p:spPr>
          <a:xfrm>
            <a:off x="913795" y="609600"/>
            <a:ext cx="10353761" cy="1326321"/>
          </a:xfrm>
        </p:spPr>
        <p:txBody>
          <a:bodyPr/>
          <a:lstStyle/>
          <a:p>
            <a:r>
              <a:rPr lang="en-AU" altLang="zh-CN" dirty="0"/>
              <a:t>Animation</a:t>
            </a:r>
            <a:endParaRPr lang="zh-CN" altLang="en-US" dirty="0"/>
          </a:p>
        </p:txBody>
      </p:sp>
      <p:pic>
        <p:nvPicPr>
          <p:cNvPr id="4" name="图片 3">
            <a:extLst>
              <a:ext uri="{FF2B5EF4-FFF2-40B4-BE49-F238E27FC236}">
                <a16:creationId xmlns:a16="http://schemas.microsoft.com/office/drawing/2014/main" id="{E1D5C7C2-6D48-441F-84C3-8998B054ADF6}"/>
              </a:ext>
            </a:extLst>
          </p:cNvPr>
          <p:cNvPicPr>
            <a:picLocks noChangeAspect="1"/>
          </p:cNvPicPr>
          <p:nvPr/>
        </p:nvPicPr>
        <p:blipFill>
          <a:blip r:embed="rId4"/>
          <a:stretch>
            <a:fillRect/>
          </a:stretch>
        </p:blipFill>
        <p:spPr>
          <a:xfrm>
            <a:off x="4033572" y="2676787"/>
            <a:ext cx="1555824" cy="1866988"/>
          </a:xfrm>
          <a:prstGeom prst="rect">
            <a:avLst/>
          </a:prstGeom>
        </p:spPr>
      </p:pic>
      <p:pic>
        <p:nvPicPr>
          <p:cNvPr id="11" name="图片 10">
            <a:extLst>
              <a:ext uri="{FF2B5EF4-FFF2-40B4-BE49-F238E27FC236}">
                <a16:creationId xmlns:a16="http://schemas.microsoft.com/office/drawing/2014/main" id="{ECAD83E3-ED6F-4405-8848-9093F72F2557}"/>
              </a:ext>
            </a:extLst>
          </p:cNvPr>
          <p:cNvPicPr>
            <a:picLocks noChangeAspect="1"/>
          </p:cNvPicPr>
          <p:nvPr/>
        </p:nvPicPr>
        <p:blipFill>
          <a:blip r:embed="rId5"/>
          <a:stretch>
            <a:fillRect/>
          </a:stretch>
        </p:blipFill>
        <p:spPr>
          <a:xfrm>
            <a:off x="438491" y="2676787"/>
            <a:ext cx="1555824" cy="1866988"/>
          </a:xfrm>
          <a:prstGeom prst="rect">
            <a:avLst/>
          </a:prstGeom>
        </p:spPr>
      </p:pic>
      <p:sp>
        <p:nvSpPr>
          <p:cNvPr id="12" name="文本框 11">
            <a:extLst>
              <a:ext uri="{FF2B5EF4-FFF2-40B4-BE49-F238E27FC236}">
                <a16:creationId xmlns:a16="http://schemas.microsoft.com/office/drawing/2014/main" id="{2DF819B5-CCF0-4552-BC05-E6C3F7F8E655}"/>
              </a:ext>
            </a:extLst>
          </p:cNvPr>
          <p:cNvSpPr txBox="1"/>
          <p:nvPr/>
        </p:nvSpPr>
        <p:spPr>
          <a:xfrm>
            <a:off x="4245625" y="2260073"/>
            <a:ext cx="1343771" cy="369332"/>
          </a:xfrm>
          <a:prstGeom prst="rect">
            <a:avLst/>
          </a:prstGeom>
          <a:noFill/>
        </p:spPr>
        <p:txBody>
          <a:bodyPr wrap="square" rtlCol="0">
            <a:spAutoFit/>
          </a:bodyPr>
          <a:lstStyle/>
          <a:p>
            <a:r>
              <a:rPr lang="en-AU" altLang="zh-CN" dirty="0"/>
              <a:t>Flip Jump</a:t>
            </a:r>
            <a:endParaRPr lang="zh-CN" altLang="en-US" dirty="0"/>
          </a:p>
        </p:txBody>
      </p:sp>
      <p:sp>
        <p:nvSpPr>
          <p:cNvPr id="13" name="箭头: 右 12">
            <a:extLst>
              <a:ext uri="{FF2B5EF4-FFF2-40B4-BE49-F238E27FC236}">
                <a16:creationId xmlns:a16="http://schemas.microsoft.com/office/drawing/2014/main" id="{A6EE25D4-E5BB-4AC0-9FF0-E46A32A8959E}"/>
              </a:ext>
            </a:extLst>
          </p:cNvPr>
          <p:cNvSpPr/>
          <p:nvPr/>
        </p:nvSpPr>
        <p:spPr>
          <a:xfrm>
            <a:off x="2331349" y="3094842"/>
            <a:ext cx="1464906" cy="422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D560FBA-EA01-4D5A-B7DD-455D15BB4DF0}"/>
              </a:ext>
            </a:extLst>
          </p:cNvPr>
          <p:cNvSpPr txBox="1"/>
          <p:nvPr/>
        </p:nvSpPr>
        <p:spPr>
          <a:xfrm>
            <a:off x="676797" y="2269987"/>
            <a:ext cx="1079212" cy="369332"/>
          </a:xfrm>
          <a:prstGeom prst="rect">
            <a:avLst/>
          </a:prstGeom>
          <a:noFill/>
        </p:spPr>
        <p:txBody>
          <a:bodyPr wrap="square" rtlCol="0">
            <a:spAutoFit/>
          </a:bodyPr>
          <a:lstStyle/>
          <a:p>
            <a:r>
              <a:rPr lang="en-AU" altLang="zh-CN" dirty="0"/>
              <a:t>Flip Run</a:t>
            </a:r>
            <a:endParaRPr lang="zh-CN" altLang="en-US" dirty="0"/>
          </a:p>
        </p:txBody>
      </p:sp>
      <p:sp>
        <p:nvSpPr>
          <p:cNvPr id="15" name="文本框 14">
            <a:extLst>
              <a:ext uri="{FF2B5EF4-FFF2-40B4-BE49-F238E27FC236}">
                <a16:creationId xmlns:a16="http://schemas.microsoft.com/office/drawing/2014/main" id="{62262F71-7102-44A1-A1DA-73390DD2A2E8}"/>
              </a:ext>
            </a:extLst>
          </p:cNvPr>
          <p:cNvSpPr txBox="1"/>
          <p:nvPr/>
        </p:nvSpPr>
        <p:spPr>
          <a:xfrm>
            <a:off x="438491" y="4638540"/>
            <a:ext cx="2001380" cy="369332"/>
          </a:xfrm>
          <a:prstGeom prst="rect">
            <a:avLst/>
          </a:prstGeom>
          <a:noFill/>
        </p:spPr>
        <p:txBody>
          <a:bodyPr wrap="square" rtlCol="0">
            <a:spAutoFit/>
          </a:bodyPr>
          <a:lstStyle/>
          <a:p>
            <a:r>
              <a:rPr lang="en-AU" altLang="zh-CN" dirty="0" err="1"/>
              <a:t>PlayerState</a:t>
            </a:r>
            <a:r>
              <a:rPr lang="en-AU" altLang="zh-CN" dirty="0"/>
              <a:t> = 1</a:t>
            </a:r>
            <a:endParaRPr lang="zh-CN" altLang="en-US" dirty="0"/>
          </a:p>
        </p:txBody>
      </p:sp>
      <p:sp>
        <p:nvSpPr>
          <p:cNvPr id="16" name="文本框 15">
            <a:extLst>
              <a:ext uri="{FF2B5EF4-FFF2-40B4-BE49-F238E27FC236}">
                <a16:creationId xmlns:a16="http://schemas.microsoft.com/office/drawing/2014/main" id="{C1548DFF-0892-4EF0-90D3-AF667294B9A0}"/>
              </a:ext>
            </a:extLst>
          </p:cNvPr>
          <p:cNvSpPr txBox="1"/>
          <p:nvPr/>
        </p:nvSpPr>
        <p:spPr>
          <a:xfrm>
            <a:off x="3923644" y="4638540"/>
            <a:ext cx="2001380" cy="369332"/>
          </a:xfrm>
          <a:prstGeom prst="rect">
            <a:avLst/>
          </a:prstGeom>
          <a:noFill/>
        </p:spPr>
        <p:txBody>
          <a:bodyPr wrap="square" rtlCol="0">
            <a:spAutoFit/>
          </a:bodyPr>
          <a:lstStyle/>
          <a:p>
            <a:r>
              <a:rPr lang="en-AU" altLang="zh-CN" dirty="0" err="1"/>
              <a:t>PlayerState</a:t>
            </a:r>
            <a:r>
              <a:rPr lang="en-AU" altLang="zh-CN" dirty="0"/>
              <a:t> = 2</a:t>
            </a:r>
            <a:endParaRPr lang="zh-CN" altLang="en-US" dirty="0"/>
          </a:p>
        </p:txBody>
      </p:sp>
      <p:pic>
        <p:nvPicPr>
          <p:cNvPr id="9" name="屏幕录制 8">
            <a:hlinkClick r:id="" action="ppaction://media"/>
            <a:extLst>
              <a:ext uri="{FF2B5EF4-FFF2-40B4-BE49-F238E27FC236}">
                <a16:creationId xmlns:a16="http://schemas.microsoft.com/office/drawing/2014/main" id="{BE3E8A09-4DC8-4122-9627-07FFB876DE87}"/>
              </a:ext>
            </a:extLst>
          </p:cNvPr>
          <p:cNvPicPr>
            <a:picLocks noChangeAspect="1"/>
          </p:cNvPicPr>
          <p:nvPr>
            <a:videoFile r:link="rId1"/>
            <p:extLst>
              <p:ext uri="{DAA4B4D4-6D71-4841-9C94-3DE7FCFB9230}">
                <p14:media xmlns:p14="http://schemas.microsoft.com/office/powerpoint/2010/main" r:embed="rId2">
                  <p14:trim st="21939" end="8938.9977"/>
                </p14:media>
              </p:ext>
            </p:extLst>
          </p:nvPr>
        </p:nvPicPr>
        <p:blipFill>
          <a:blip r:embed="rId6"/>
          <a:stretch>
            <a:fillRect/>
          </a:stretch>
        </p:blipFill>
        <p:spPr>
          <a:xfrm>
            <a:off x="6090674" y="1854821"/>
            <a:ext cx="5176881" cy="3185773"/>
          </a:xfrm>
          <a:prstGeom prst="rect">
            <a:avLst/>
          </a:prstGeom>
        </p:spPr>
      </p:pic>
      <p:sp>
        <p:nvSpPr>
          <p:cNvPr id="17" name="文本框 16">
            <a:extLst>
              <a:ext uri="{FF2B5EF4-FFF2-40B4-BE49-F238E27FC236}">
                <a16:creationId xmlns:a16="http://schemas.microsoft.com/office/drawing/2014/main" id="{671C54FB-D2F6-4DFC-8126-0FDB64F60C6A}"/>
              </a:ext>
            </a:extLst>
          </p:cNvPr>
          <p:cNvSpPr txBox="1"/>
          <p:nvPr/>
        </p:nvSpPr>
        <p:spPr>
          <a:xfrm>
            <a:off x="7345882" y="5264625"/>
            <a:ext cx="3148745" cy="369332"/>
          </a:xfrm>
          <a:prstGeom prst="rect">
            <a:avLst/>
          </a:prstGeom>
          <a:noFill/>
        </p:spPr>
        <p:txBody>
          <a:bodyPr wrap="square" rtlCol="0">
            <a:spAutoFit/>
          </a:bodyPr>
          <a:lstStyle/>
          <a:p>
            <a:r>
              <a:rPr lang="en-AU" altLang="zh-CN" dirty="0"/>
              <a:t>Press Jump Button</a:t>
            </a:r>
            <a:endParaRPr lang="zh-CN" altLang="en-US" dirty="0"/>
          </a:p>
        </p:txBody>
      </p:sp>
    </p:spTree>
    <p:extLst>
      <p:ext uri="{BB962C8B-B14F-4D97-AF65-F5344CB8AC3E}">
        <p14:creationId xmlns:p14="http://schemas.microsoft.com/office/powerpoint/2010/main" val="3806584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vol="80000">
                <p:cTn id="7" fill="hold" display="0">
                  <p:stCondLst>
                    <p:cond delay="indefinite"/>
                  </p:stCondLst>
                </p:cTn>
                <p:tgtEl>
                  <p:spTgt spid="9"/>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F79F650-5656-4364-B897-B4C463470DE0}"/>
              </a:ext>
            </a:extLst>
          </p:cNvPr>
          <p:cNvSpPr>
            <a:spLocks noGrp="1"/>
          </p:cNvSpPr>
          <p:nvPr>
            <p:ph type="title"/>
          </p:nvPr>
        </p:nvSpPr>
        <p:spPr>
          <a:xfrm>
            <a:off x="913795" y="609600"/>
            <a:ext cx="10353761" cy="1326321"/>
          </a:xfrm>
        </p:spPr>
        <p:txBody>
          <a:bodyPr/>
          <a:lstStyle/>
          <a:p>
            <a:r>
              <a:rPr lang="en-AU" altLang="zh-CN" dirty="0"/>
              <a:t>Bad blocks</a:t>
            </a:r>
            <a:endParaRPr lang="zh-CN" altLang="en-US" dirty="0"/>
          </a:p>
        </p:txBody>
      </p:sp>
      <p:pic>
        <p:nvPicPr>
          <p:cNvPr id="5" name="Picture 4"/>
          <p:cNvPicPr>
            <a:picLocks noChangeAspect="1"/>
          </p:cNvPicPr>
          <p:nvPr/>
        </p:nvPicPr>
        <p:blipFill>
          <a:blip r:embed="rId2"/>
          <a:stretch>
            <a:fillRect/>
          </a:stretch>
        </p:blipFill>
        <p:spPr>
          <a:xfrm>
            <a:off x="146712" y="156911"/>
            <a:ext cx="2166307" cy="3144640"/>
          </a:xfrm>
          <a:prstGeom prst="rect">
            <a:avLst/>
          </a:prstGeom>
        </p:spPr>
      </p:pic>
      <p:pic>
        <p:nvPicPr>
          <p:cNvPr id="6" name="Picture 5"/>
          <p:cNvPicPr>
            <a:picLocks noChangeAspect="1"/>
          </p:cNvPicPr>
          <p:nvPr/>
        </p:nvPicPr>
        <p:blipFill>
          <a:blip r:embed="rId3"/>
          <a:stretch>
            <a:fillRect/>
          </a:stretch>
        </p:blipFill>
        <p:spPr>
          <a:xfrm>
            <a:off x="5332442" y="2065394"/>
            <a:ext cx="6655202" cy="4613936"/>
          </a:xfrm>
          <a:prstGeom prst="rect">
            <a:avLst/>
          </a:prstGeom>
        </p:spPr>
      </p:pic>
      <p:pic>
        <p:nvPicPr>
          <p:cNvPr id="7" name="Picture 6"/>
          <p:cNvPicPr>
            <a:picLocks noChangeAspect="1"/>
          </p:cNvPicPr>
          <p:nvPr/>
        </p:nvPicPr>
        <p:blipFill>
          <a:blip r:embed="rId4"/>
          <a:stretch>
            <a:fillRect/>
          </a:stretch>
        </p:blipFill>
        <p:spPr>
          <a:xfrm>
            <a:off x="146712" y="4199766"/>
            <a:ext cx="5105288" cy="2479564"/>
          </a:xfrm>
          <a:prstGeom prst="rect">
            <a:avLst/>
          </a:prstGeom>
        </p:spPr>
      </p:pic>
      <p:sp>
        <p:nvSpPr>
          <p:cNvPr id="9" name="TextBox 8"/>
          <p:cNvSpPr txBox="1"/>
          <p:nvPr/>
        </p:nvSpPr>
        <p:spPr>
          <a:xfrm>
            <a:off x="2370966" y="156911"/>
            <a:ext cx="3633324" cy="523220"/>
          </a:xfrm>
          <a:prstGeom prst="rect">
            <a:avLst/>
          </a:prstGeom>
          <a:noFill/>
        </p:spPr>
        <p:txBody>
          <a:bodyPr wrap="square" rtlCol="0">
            <a:spAutoFit/>
          </a:bodyPr>
          <a:lstStyle/>
          <a:p>
            <a:r>
              <a:rPr lang="en-AU" sz="1400" dirty="0"/>
              <a:t>This code declares and instantiates the arrays which store the bad blocks</a:t>
            </a:r>
          </a:p>
        </p:txBody>
      </p:sp>
      <p:sp>
        <p:nvSpPr>
          <p:cNvPr id="10" name="TextBox 9"/>
          <p:cNvSpPr txBox="1"/>
          <p:nvPr/>
        </p:nvSpPr>
        <p:spPr>
          <a:xfrm>
            <a:off x="8558676" y="1527798"/>
            <a:ext cx="3633324" cy="523220"/>
          </a:xfrm>
          <a:prstGeom prst="rect">
            <a:avLst/>
          </a:prstGeom>
          <a:noFill/>
        </p:spPr>
        <p:txBody>
          <a:bodyPr wrap="square" rtlCol="0">
            <a:spAutoFit/>
          </a:bodyPr>
          <a:lstStyle/>
          <a:p>
            <a:r>
              <a:rPr lang="en-AU" sz="1400" dirty="0"/>
              <a:t>This code places data into the arrays which is later used to create bad blocks</a:t>
            </a:r>
          </a:p>
        </p:txBody>
      </p:sp>
      <p:sp>
        <p:nvSpPr>
          <p:cNvPr id="11" name="TextBox 10"/>
          <p:cNvSpPr txBox="1"/>
          <p:nvPr/>
        </p:nvSpPr>
        <p:spPr>
          <a:xfrm>
            <a:off x="66270" y="3709734"/>
            <a:ext cx="5185730" cy="523220"/>
          </a:xfrm>
          <a:prstGeom prst="rect">
            <a:avLst/>
          </a:prstGeom>
          <a:noFill/>
        </p:spPr>
        <p:txBody>
          <a:bodyPr wrap="square" rtlCol="0">
            <a:spAutoFit/>
          </a:bodyPr>
          <a:lstStyle/>
          <a:p>
            <a:r>
              <a:rPr lang="en-AU" sz="1400" dirty="0"/>
              <a:t>This code moves the blocks up and down on the ‘x’ axis. In relation to the top of the screen and the platform</a:t>
            </a:r>
          </a:p>
        </p:txBody>
      </p:sp>
    </p:spTree>
    <p:extLst>
      <p:ext uri="{BB962C8B-B14F-4D97-AF65-F5344CB8AC3E}">
        <p14:creationId xmlns:p14="http://schemas.microsoft.com/office/powerpoint/2010/main" val="3372372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F79F650-5656-4364-B897-B4C463470DE0}"/>
              </a:ext>
            </a:extLst>
          </p:cNvPr>
          <p:cNvSpPr>
            <a:spLocks noGrp="1"/>
          </p:cNvSpPr>
          <p:nvPr>
            <p:ph type="title"/>
          </p:nvPr>
        </p:nvSpPr>
        <p:spPr>
          <a:xfrm>
            <a:off x="913795" y="609600"/>
            <a:ext cx="10353761" cy="1326321"/>
          </a:xfrm>
        </p:spPr>
        <p:txBody>
          <a:bodyPr/>
          <a:lstStyle/>
          <a:p>
            <a:r>
              <a:rPr lang="en-AU" altLang="zh-CN" dirty="0"/>
              <a:t>Bad blocks</a:t>
            </a:r>
            <a:endParaRPr lang="zh-CN" altLang="en-US" dirty="0"/>
          </a:p>
        </p:txBody>
      </p:sp>
      <p:pic>
        <p:nvPicPr>
          <p:cNvPr id="5" name="Picture 4"/>
          <p:cNvPicPr>
            <a:picLocks noChangeAspect="1"/>
          </p:cNvPicPr>
          <p:nvPr/>
        </p:nvPicPr>
        <p:blipFill>
          <a:blip r:embed="rId2"/>
          <a:stretch>
            <a:fillRect/>
          </a:stretch>
        </p:blipFill>
        <p:spPr>
          <a:xfrm>
            <a:off x="3362788" y="4435657"/>
            <a:ext cx="8743950" cy="2362200"/>
          </a:xfrm>
          <a:prstGeom prst="rect">
            <a:avLst/>
          </a:prstGeom>
        </p:spPr>
      </p:pic>
      <p:pic>
        <p:nvPicPr>
          <p:cNvPr id="6" name="Picture 5"/>
          <p:cNvPicPr>
            <a:picLocks noChangeAspect="1"/>
          </p:cNvPicPr>
          <p:nvPr/>
        </p:nvPicPr>
        <p:blipFill>
          <a:blip r:embed="rId3"/>
          <a:stretch>
            <a:fillRect/>
          </a:stretch>
        </p:blipFill>
        <p:spPr>
          <a:xfrm>
            <a:off x="7688361" y="2529698"/>
            <a:ext cx="4248150" cy="200025"/>
          </a:xfrm>
          <a:prstGeom prst="rect">
            <a:avLst/>
          </a:prstGeom>
        </p:spPr>
      </p:pic>
      <p:pic>
        <p:nvPicPr>
          <p:cNvPr id="7" name="Picture 6"/>
          <p:cNvPicPr>
            <a:picLocks noChangeAspect="1"/>
          </p:cNvPicPr>
          <p:nvPr/>
        </p:nvPicPr>
        <p:blipFill>
          <a:blip r:embed="rId4"/>
          <a:stretch>
            <a:fillRect/>
          </a:stretch>
        </p:blipFill>
        <p:spPr>
          <a:xfrm>
            <a:off x="190711" y="297803"/>
            <a:ext cx="4029988" cy="2665778"/>
          </a:xfrm>
          <a:prstGeom prst="rect">
            <a:avLst/>
          </a:prstGeom>
        </p:spPr>
      </p:pic>
      <p:pic>
        <p:nvPicPr>
          <p:cNvPr id="8" name="Picture 7"/>
          <p:cNvPicPr>
            <a:picLocks noChangeAspect="1"/>
          </p:cNvPicPr>
          <p:nvPr/>
        </p:nvPicPr>
        <p:blipFill>
          <a:blip r:embed="rId5"/>
          <a:stretch>
            <a:fillRect/>
          </a:stretch>
        </p:blipFill>
        <p:spPr>
          <a:xfrm>
            <a:off x="7999665" y="297803"/>
            <a:ext cx="3990975" cy="1019175"/>
          </a:xfrm>
          <a:prstGeom prst="rect">
            <a:avLst/>
          </a:prstGeom>
        </p:spPr>
      </p:pic>
      <p:sp>
        <p:nvSpPr>
          <p:cNvPr id="9" name="TextBox 8"/>
          <p:cNvSpPr txBox="1"/>
          <p:nvPr/>
        </p:nvSpPr>
        <p:spPr>
          <a:xfrm>
            <a:off x="149800" y="3013768"/>
            <a:ext cx="3633324" cy="1169551"/>
          </a:xfrm>
          <a:prstGeom prst="rect">
            <a:avLst/>
          </a:prstGeom>
          <a:noFill/>
        </p:spPr>
        <p:txBody>
          <a:bodyPr wrap="square" rtlCol="0">
            <a:spAutoFit/>
          </a:bodyPr>
          <a:lstStyle/>
          <a:p>
            <a:r>
              <a:rPr lang="en-AU" sz="1400" dirty="0"/>
              <a:t>This code increases the speed at which blocks are created based upon the amount of renders, also seen above that, I clean up the arrays whenever a block goes off the screen</a:t>
            </a:r>
          </a:p>
        </p:txBody>
      </p:sp>
      <p:sp>
        <p:nvSpPr>
          <p:cNvPr id="10" name="TextBox 9"/>
          <p:cNvSpPr txBox="1"/>
          <p:nvPr/>
        </p:nvSpPr>
        <p:spPr>
          <a:xfrm>
            <a:off x="7995774" y="1341755"/>
            <a:ext cx="3633324" cy="738664"/>
          </a:xfrm>
          <a:prstGeom prst="rect">
            <a:avLst/>
          </a:prstGeom>
          <a:noFill/>
        </p:spPr>
        <p:txBody>
          <a:bodyPr wrap="square" rtlCol="0">
            <a:spAutoFit/>
          </a:bodyPr>
          <a:lstStyle/>
          <a:p>
            <a:r>
              <a:rPr lang="en-AU" sz="1400" dirty="0"/>
              <a:t>This code checks whether or not the game is over.. Completely unrelated to bad blocks</a:t>
            </a:r>
          </a:p>
        </p:txBody>
      </p:sp>
      <p:sp>
        <p:nvSpPr>
          <p:cNvPr id="11" name="TextBox 10"/>
          <p:cNvSpPr txBox="1"/>
          <p:nvPr/>
        </p:nvSpPr>
        <p:spPr>
          <a:xfrm>
            <a:off x="7634232" y="2787130"/>
            <a:ext cx="3633324" cy="523220"/>
          </a:xfrm>
          <a:prstGeom prst="rect">
            <a:avLst/>
          </a:prstGeom>
          <a:noFill/>
        </p:spPr>
        <p:txBody>
          <a:bodyPr wrap="square" rtlCol="0">
            <a:spAutoFit/>
          </a:bodyPr>
          <a:lstStyle/>
          <a:p>
            <a:r>
              <a:rPr lang="en-AU" sz="1400" dirty="0"/>
              <a:t>This code draws the bad block sprites on the screen at their updated position</a:t>
            </a:r>
          </a:p>
        </p:txBody>
      </p:sp>
      <p:sp>
        <p:nvSpPr>
          <p:cNvPr id="12" name="TextBox 11"/>
          <p:cNvSpPr txBox="1"/>
          <p:nvPr/>
        </p:nvSpPr>
        <p:spPr>
          <a:xfrm>
            <a:off x="4325656" y="3855030"/>
            <a:ext cx="7340235" cy="523220"/>
          </a:xfrm>
          <a:prstGeom prst="rect">
            <a:avLst/>
          </a:prstGeom>
          <a:noFill/>
        </p:spPr>
        <p:txBody>
          <a:bodyPr wrap="square" rtlCol="0">
            <a:spAutoFit/>
          </a:bodyPr>
          <a:lstStyle/>
          <a:p>
            <a:r>
              <a:rPr lang="en-AU" sz="1400" dirty="0"/>
              <a:t>This code gives the blocks a realistic feel as they move up and down the screen, and makes it seem as if they’re bouncing.  (I repeated this for each four possible directions)</a:t>
            </a:r>
          </a:p>
        </p:txBody>
      </p:sp>
    </p:spTree>
    <p:extLst>
      <p:ext uri="{BB962C8B-B14F-4D97-AF65-F5344CB8AC3E}">
        <p14:creationId xmlns:p14="http://schemas.microsoft.com/office/powerpoint/2010/main" val="171289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74734"/>
            <a:ext cx="10353761" cy="1326321"/>
          </a:xfrm>
        </p:spPr>
        <p:txBody>
          <a:bodyPr/>
          <a:lstStyle/>
          <a:p>
            <a:r>
              <a:rPr lang="en-AU" dirty="0"/>
              <a:t>Touch detection</a:t>
            </a:r>
          </a:p>
        </p:txBody>
      </p:sp>
      <p:pic>
        <p:nvPicPr>
          <p:cNvPr id="4" name="Picture 3"/>
          <p:cNvPicPr>
            <a:picLocks noChangeAspect="1"/>
          </p:cNvPicPr>
          <p:nvPr/>
        </p:nvPicPr>
        <p:blipFill>
          <a:blip r:embed="rId2"/>
          <a:stretch>
            <a:fillRect/>
          </a:stretch>
        </p:blipFill>
        <p:spPr>
          <a:xfrm>
            <a:off x="4418418" y="2350694"/>
            <a:ext cx="7711541" cy="3391122"/>
          </a:xfrm>
          <a:prstGeom prst="rect">
            <a:avLst/>
          </a:prstGeom>
        </p:spPr>
      </p:pic>
      <p:sp>
        <p:nvSpPr>
          <p:cNvPr id="5" name="TextBox 4"/>
          <p:cNvSpPr txBox="1"/>
          <p:nvPr/>
        </p:nvSpPr>
        <p:spPr>
          <a:xfrm>
            <a:off x="4418417" y="5865953"/>
            <a:ext cx="7885001" cy="954107"/>
          </a:xfrm>
          <a:prstGeom prst="rect">
            <a:avLst/>
          </a:prstGeom>
          <a:noFill/>
        </p:spPr>
        <p:txBody>
          <a:bodyPr wrap="square" rtlCol="0">
            <a:spAutoFit/>
          </a:bodyPr>
          <a:lstStyle/>
          <a:p>
            <a:r>
              <a:rPr lang="en-AU" sz="1400" dirty="0"/>
              <a:t>This code first checks whether the screen has been touched, if it has then it will create rectangles around where the flip button and jump button sprites are. If the space which was touched was the same as the space occupied by either of these rectangles, then the user has touched a button.</a:t>
            </a:r>
          </a:p>
        </p:txBody>
      </p:sp>
      <p:pic>
        <p:nvPicPr>
          <p:cNvPr id="6" name="Picture 5"/>
          <p:cNvPicPr>
            <a:picLocks noChangeAspect="1"/>
          </p:cNvPicPr>
          <p:nvPr/>
        </p:nvPicPr>
        <p:blipFill>
          <a:blip r:embed="rId3"/>
          <a:stretch>
            <a:fillRect/>
          </a:stretch>
        </p:blipFill>
        <p:spPr>
          <a:xfrm>
            <a:off x="167066" y="650326"/>
            <a:ext cx="4914900" cy="1638300"/>
          </a:xfrm>
          <a:prstGeom prst="rect">
            <a:avLst/>
          </a:prstGeom>
        </p:spPr>
      </p:pic>
      <p:sp>
        <p:nvSpPr>
          <p:cNvPr id="8" name="TextBox 7"/>
          <p:cNvSpPr txBox="1"/>
          <p:nvPr/>
        </p:nvSpPr>
        <p:spPr>
          <a:xfrm>
            <a:off x="167066" y="2330422"/>
            <a:ext cx="4121713" cy="1384995"/>
          </a:xfrm>
          <a:prstGeom prst="rect">
            <a:avLst/>
          </a:prstGeom>
          <a:noFill/>
        </p:spPr>
        <p:txBody>
          <a:bodyPr wrap="square" rtlCol="0">
            <a:spAutoFit/>
          </a:bodyPr>
          <a:lstStyle/>
          <a:p>
            <a:r>
              <a:rPr lang="en-AU" sz="1400" dirty="0"/>
              <a:t>In this code I made sure that the user can only flip or jump by a user defined increment based on an amount of renders. In the example of this assignment, I set it to 20 as this felt nice. Doing this stopped the game from continuously flipping or jumping when you tap the button.</a:t>
            </a:r>
          </a:p>
        </p:txBody>
      </p:sp>
    </p:spTree>
    <p:extLst>
      <p:ext uri="{BB962C8B-B14F-4D97-AF65-F5344CB8AC3E}">
        <p14:creationId xmlns:p14="http://schemas.microsoft.com/office/powerpoint/2010/main" val="1604867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TM04033921[[fn=花纹]]</Template>
  <TotalTime>252</TotalTime>
  <Words>420</Words>
  <Application>Microsoft Office PowerPoint</Application>
  <PresentationFormat>Widescreen</PresentationFormat>
  <Paragraphs>47</Paragraphs>
  <Slides>22</Slides>
  <Notes>0</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宋体</vt:lpstr>
      <vt:lpstr>Arial</vt:lpstr>
      <vt:lpstr>Bookman Old Style</vt:lpstr>
      <vt:lpstr>Rockwell</vt:lpstr>
      <vt:lpstr>Damask</vt:lpstr>
      <vt:lpstr>Runner </vt:lpstr>
      <vt:lpstr>User Experience Goals</vt:lpstr>
      <vt:lpstr>Animation</vt:lpstr>
      <vt:lpstr>Animation</vt:lpstr>
      <vt:lpstr>Animation</vt:lpstr>
      <vt:lpstr>Animation</vt:lpstr>
      <vt:lpstr>Bad blocks</vt:lpstr>
      <vt:lpstr>Bad blocks</vt:lpstr>
      <vt:lpstr>Touch detection</vt:lpstr>
      <vt:lpstr>Collision detection</vt:lpstr>
      <vt:lpstr>Camera</vt:lpstr>
      <vt:lpstr>GAME Score</vt:lpstr>
      <vt:lpstr>Backgrounds &amp; platform</vt:lpstr>
      <vt:lpstr>BACKGROUNDs (repeating)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Runner</dc:title>
  <dc:creator>toby zhang</dc:creator>
  <cp:lastModifiedBy>Callum Rosewarne</cp:lastModifiedBy>
  <cp:revision>24</cp:revision>
  <dcterms:created xsi:type="dcterms:W3CDTF">2017-06-03T06:32:24Z</dcterms:created>
  <dcterms:modified xsi:type="dcterms:W3CDTF">2017-06-06T14:21:13Z</dcterms:modified>
</cp:coreProperties>
</file>