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8"/>
    <p:restoredTop sz="79538"/>
  </p:normalViewPr>
  <p:slideViewPr>
    <p:cSldViewPr snapToGrid="0" snapToObjects="1">
      <p:cViewPr>
        <p:scale>
          <a:sx n="83" d="100"/>
          <a:sy n="83" d="100"/>
        </p:scale>
        <p:origin x="3456" y="1120"/>
      </p:cViewPr>
      <p:guideLst/>
    </p:cSldViewPr>
  </p:slideViewPr>
  <p:notesTextViewPr>
    <p:cViewPr>
      <p:scale>
        <a:sx n="120" d="100"/>
        <a:sy n="1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92E-18E1-2748-AFC6-877A7263B830}" type="datetimeFigureOut">
              <a:rPr lang="en-KR" smtClean="0"/>
              <a:t>2021/06/16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4A8FA-44FB-E14A-B747-85C920BED82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8549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저는 의과학과에서 공부를 하고 있는 </a:t>
            </a:r>
            <a:r>
              <a:rPr lang="ko-KR" altLang="en-US" dirty="0" err="1"/>
              <a:t>김예린입니다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진행한 프로젝트 소개해드리도록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제목은 다음과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KR" sz="1200" b="1" dirty="0">
                <a:latin typeface="Arial" panose="020B0604020202020204" pitchFamily="34" charset="0"/>
                <a:cs typeface="Arial" panose="020B0604020202020204" pitchFamily="34" charset="0"/>
              </a:rPr>
              <a:t>Metastatic Prostate Cancer Subtype Prognosis with Artificial Neural Network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79816-3619-8E47-88F5-1E0A9AB13B55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218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경청해주셔서 감사합니다</a:t>
            </a:r>
            <a:r>
              <a:rPr lang="en-US" altLang="ko-KR" dirty="0"/>
              <a:t>.</a:t>
            </a:r>
          </a:p>
          <a:p>
            <a:r>
              <a:rPr lang="en-US" dirty="0" err="1"/>
              <a:t>학기</a:t>
            </a:r>
            <a:r>
              <a:rPr lang="en-US" dirty="0"/>
              <a:t> </a:t>
            </a:r>
            <a:r>
              <a:rPr lang="en-US" dirty="0" err="1"/>
              <a:t>잘</a:t>
            </a:r>
            <a:r>
              <a:rPr lang="en-US" dirty="0"/>
              <a:t> </a:t>
            </a:r>
            <a:r>
              <a:rPr lang="en-US" dirty="0" err="1"/>
              <a:t>마무리</a:t>
            </a:r>
            <a:r>
              <a:rPr lang="en-US" dirty="0"/>
              <a:t> </a:t>
            </a:r>
            <a:r>
              <a:rPr lang="en-US" dirty="0" err="1"/>
              <a:t>하시길</a:t>
            </a:r>
            <a:r>
              <a:rPr lang="en-US" dirty="0"/>
              <a:t> </a:t>
            </a:r>
            <a:r>
              <a:rPr lang="en-US" dirty="0" err="1"/>
              <a:t>바랍니다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A8FA-44FB-E14A-B747-85C920BED82D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644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b="0" dirty="0">
                <a:latin typeface="Arial" panose="020B0604020202020204" pitchFamily="34" charset="0"/>
                <a:cs typeface="Arial" panose="020B0604020202020204" pitchFamily="34" charset="0"/>
              </a:rPr>
              <a:t>Metastatic Prostate Cancer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의 경우 미국에서는 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cancer 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로 사망하는 요인의 그 두번째를 차지합니다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그 만큼 굉장히 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하다고 할 수 있습니다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특히 뼈로 전이가 되는 경우 그 예후가 굉장히 안 좋고 환자가 많은 고통을 겪게 됩니다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주로 영상을 통해 진단을 하게 되는데 다음의 사진은 뼈로 전이된 </a:t>
            </a:r>
            <a:r>
              <a:rPr lang="en-KR" b="0" dirty="0">
                <a:latin typeface="Arial" panose="020B0604020202020204" pitchFamily="34" charset="0"/>
                <a:cs typeface="Arial" panose="020B0604020202020204" pitchFamily="34" charset="0"/>
              </a:rPr>
              <a:t>Metastatic Prostate Cancer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 케이스에 해당합니다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KR" b="0" dirty="0">
                <a:latin typeface="Arial" panose="020B0604020202020204" pitchFamily="34" charset="0"/>
                <a:cs typeface="Arial" panose="020B0604020202020204" pitchFamily="34" charset="0"/>
              </a:rPr>
              <a:t>Prostate Cancer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환자 중 절반 정도는 전이가 일어나기 때문에 조기 진단과 조기 치료가 매우 중요하다고 할 수 있습니다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저는 이로부터 </a:t>
            </a:r>
            <a:r>
              <a:rPr lang="en-KR" b="0" dirty="0">
                <a:latin typeface="Arial" panose="020B0604020202020204" pitchFamily="34" charset="0"/>
                <a:cs typeface="Arial" panose="020B0604020202020204" pitchFamily="34" charset="0"/>
              </a:rPr>
              <a:t>Metastatic Prostate Cancer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의 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subtyping 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과 같은 조기 진단의 필요성을 느끼게 되었습니다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79816-3619-8E47-88F5-1E0A9AB13B55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5138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</a:t>
            </a:r>
            <a:r>
              <a:rPr lang="en-KR" b="0" dirty="0">
                <a:latin typeface="Arial" panose="020B0604020202020204" pitchFamily="34" charset="0"/>
                <a:cs typeface="Arial" panose="020B0604020202020204" pitchFamily="34" charset="0"/>
              </a:rPr>
              <a:t>Metastatic Prostate Cancer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의 데이터를 얻은 곳은 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cancer </a:t>
            </a:r>
            <a:r>
              <a:rPr lang="ko-KR" alt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공공데이터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베이스인 </a:t>
            </a:r>
            <a:r>
              <a:rPr lang="en-US" altLang="ko-KR" b="0" dirty="0" err="1">
                <a:latin typeface="Arial" panose="020B0604020202020204" pitchFamily="34" charset="0"/>
                <a:cs typeface="Arial" panose="020B0604020202020204" pitchFamily="34" charset="0"/>
              </a:rPr>
              <a:t>cBioportal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입니다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년도에 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stand up to cancer 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라는 암 프로젝트 중의 하나로 </a:t>
            </a:r>
            <a:r>
              <a:rPr lang="en-KR" b="0" dirty="0">
                <a:latin typeface="Arial" panose="020B0604020202020204" pitchFamily="34" charset="0"/>
                <a:cs typeface="Arial" panose="020B0604020202020204" pitchFamily="34" charset="0"/>
              </a:rPr>
              <a:t>Metastatic Prostate Cancer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연구가 진행되었는데요 </a:t>
            </a:r>
            <a:endParaRPr lang="en-US" altLang="ko-KR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이 연구로부터 나온 데이터가 </a:t>
            </a:r>
            <a:r>
              <a:rPr lang="en-US" altLang="ko-KR" b="0" dirty="0" err="1">
                <a:latin typeface="Arial" panose="020B0604020202020204" pitchFamily="34" charset="0"/>
                <a:cs typeface="Arial" panose="020B0604020202020204" pitchFamily="34" charset="0"/>
              </a:rPr>
              <a:t>cBioportal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데이터베이스에 업로드 되어있습니다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총 </a:t>
            </a:r>
            <a:r>
              <a:rPr lang="en-US" altLang="ko-KR" dirty="0"/>
              <a:t>429</a:t>
            </a:r>
            <a:r>
              <a:rPr lang="ko-KR" altLang="en-US" dirty="0"/>
              <a:t>명의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metastatic prostate cancer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환자에서부터 얻은 샘플을 가지고 차세대 염기 서열 분석을 진행했습니다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기존의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서열 분석 데이터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조직학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데이터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그리고 차세대 염기 서열 데이터를 활용하여 그 당시에 가장 많은 환자의 샘플을 모아 분석했다는 점에서 그 의의가 있습니다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A8FA-44FB-E14A-B747-85C920BED82D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6099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그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연구에서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부터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나온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논문의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일부인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Table1을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가지고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왔습니다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KR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metastatic prostate cancer 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의 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chemotherapy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로는 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Androgen receptor signaling inhibitor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사용하게 됩니다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Table1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에서는 반복적으로 변이가 나타난 유전자 중 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Androgen receptor signaling inhibitor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처리했을 때 </a:t>
            </a:r>
            <a:r>
              <a:rPr lang="ko-KR" alt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생존률과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chemotherapy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기간의 유의한 관계를 통계적으로 분석한 결과입니다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특히 통계적으로 유의한 경우 굵은 글씨로 표시가 되어있습니다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RB1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에서의 변이가 있을 때 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chemotherapy 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시 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이 좋지 않다는 것을 알 수 있고 </a:t>
            </a:r>
            <a:endParaRPr lang="en-US" altLang="ko-KR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RB1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 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TP53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유전자에서의 변이가 있을 때  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chemotherapy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기간이 짧을 수 있다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즉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더 예후가 좋다라는 것을 알 수 있습니다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결과적으로 저는 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metastatic prostate cancer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에서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중요한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가지의 유전자 후보인 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RB1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그리고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TP53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ko-KR" alt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추릴 수 있었습니다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altLang="ko-KR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저는 이 결과를 바탕으로 특정 유전자의 변이에 따른 </a:t>
            </a:r>
            <a:r>
              <a:rPr lang="en-KR" b="0" dirty="0">
                <a:latin typeface="Arial" panose="020B0604020202020204" pitchFamily="34" charset="0"/>
                <a:cs typeface="Arial" panose="020B0604020202020204" pitchFamily="34" charset="0"/>
              </a:rPr>
              <a:t>Metastatic Prostate Cancer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subtyping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이라는 아이디어를 얻을 수 있었습니다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altLang="ko-KR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A8FA-44FB-E14A-B747-85C920BED82D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616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cance</a:t>
            </a:r>
            <a:r>
              <a:rPr lang="en-US" altLang="ko-KR" dirty="0"/>
              <a:t>r</a:t>
            </a:r>
            <a:r>
              <a:rPr lang="ko-KR" altLang="en-US" dirty="0"/>
              <a:t> 분야에서는 </a:t>
            </a:r>
            <a:r>
              <a:rPr lang="en-US" altLang="ko-KR" dirty="0" err="1"/>
              <a:t>gleason</a:t>
            </a:r>
            <a:r>
              <a:rPr lang="en-US" altLang="ko-KR" dirty="0"/>
              <a:t> score </a:t>
            </a:r>
            <a:r>
              <a:rPr lang="ko-KR" altLang="en-US" dirty="0"/>
              <a:t>라는 것이 있습니다</a:t>
            </a:r>
            <a:r>
              <a:rPr lang="en-US" altLang="ko-KR" dirty="0"/>
              <a:t>.    </a:t>
            </a:r>
          </a:p>
          <a:p>
            <a:r>
              <a:rPr lang="en-US" dirty="0"/>
              <a:t>Gleason </a:t>
            </a:r>
            <a:r>
              <a:rPr lang="en-US" dirty="0" err="1"/>
              <a:t>score란</a:t>
            </a:r>
            <a:r>
              <a:rPr lang="en-US" dirty="0"/>
              <a:t> </a:t>
            </a:r>
            <a:r>
              <a:rPr lang="en-US" dirty="0" err="1"/>
              <a:t>현미경</a:t>
            </a:r>
            <a:r>
              <a:rPr lang="en-US" dirty="0"/>
              <a:t> </a:t>
            </a:r>
            <a:r>
              <a:rPr lang="en-US" dirty="0" err="1"/>
              <a:t>상으로</a:t>
            </a:r>
            <a:r>
              <a:rPr lang="en-US" dirty="0"/>
              <a:t> </a:t>
            </a:r>
            <a:r>
              <a:rPr lang="en-US" dirty="0" err="1"/>
              <a:t>관찰</a:t>
            </a:r>
            <a:r>
              <a:rPr lang="en-US" dirty="0"/>
              <a:t> </a:t>
            </a:r>
            <a:r>
              <a:rPr lang="en-US" dirty="0" err="1"/>
              <a:t>시</a:t>
            </a:r>
            <a:r>
              <a:rPr lang="en-US" dirty="0"/>
              <a:t> </a:t>
            </a:r>
            <a:r>
              <a:rPr lang="en-US" dirty="0" err="1"/>
              <a:t>암세포가</a:t>
            </a:r>
            <a:r>
              <a:rPr lang="en-US" dirty="0"/>
              <a:t> </a:t>
            </a:r>
            <a:r>
              <a:rPr lang="en-US" dirty="0" err="1"/>
              <a:t>얼마나</a:t>
            </a:r>
            <a:r>
              <a:rPr lang="en-US" dirty="0"/>
              <a:t> </a:t>
            </a:r>
            <a:r>
              <a:rPr lang="en-US" dirty="0" err="1"/>
              <a:t>정상</a:t>
            </a:r>
            <a:r>
              <a:rPr lang="en-US" dirty="0"/>
              <a:t> </a:t>
            </a:r>
            <a:r>
              <a:rPr lang="en-US" dirty="0" err="1"/>
              <a:t>세포와</a:t>
            </a:r>
            <a:r>
              <a:rPr lang="en-US" dirty="0"/>
              <a:t> </a:t>
            </a:r>
            <a:r>
              <a:rPr lang="en-US" dirty="0" err="1"/>
              <a:t>유사하게</a:t>
            </a:r>
            <a:r>
              <a:rPr lang="en-US" dirty="0"/>
              <a:t> </a:t>
            </a:r>
            <a:r>
              <a:rPr lang="en-US" dirty="0" err="1"/>
              <a:t>보이느냐에</a:t>
            </a:r>
            <a:r>
              <a:rPr lang="en-US" dirty="0"/>
              <a:t> </a:t>
            </a:r>
            <a:r>
              <a:rPr lang="en-US" dirty="0" err="1"/>
              <a:t>따라</a:t>
            </a:r>
            <a:r>
              <a:rPr lang="en-US" dirty="0"/>
              <a:t> </a:t>
            </a:r>
            <a:r>
              <a:rPr lang="en-US" dirty="0" err="1"/>
              <a:t>매겨지는</a:t>
            </a:r>
            <a:r>
              <a:rPr lang="en-US" dirty="0"/>
              <a:t> </a:t>
            </a:r>
            <a:r>
              <a:rPr lang="en-US" dirty="0" err="1"/>
              <a:t>점수입니다</a:t>
            </a:r>
            <a:r>
              <a:rPr lang="en-US" altLang="ko-KR" dirty="0"/>
              <a:t>.</a:t>
            </a:r>
          </a:p>
          <a:p>
            <a:r>
              <a:rPr lang="en-KR" dirty="0"/>
              <a:t>덜 공격적인 암종은 일반적으로 정상 세포와 유사하며 공격적이고 심각한 암종은 정상 세포와는 매우 다르게 보인다고 할 수 있습니다</a:t>
            </a:r>
            <a:r>
              <a:rPr lang="en-US" altLang="ko-KR" dirty="0"/>
              <a:t>.</a:t>
            </a:r>
          </a:p>
          <a:p>
            <a:r>
              <a:rPr lang="en-KR" dirty="0"/>
              <a:t>정상 세포와 유사한 모습을 보이는 암종의 경우 낮은 점수를 보이며 </a:t>
            </a:r>
          </a:p>
          <a:p>
            <a:r>
              <a:rPr lang="en-KR" dirty="0"/>
              <a:t>정상 세포의 모습과 많이 다른 모습을 보이는 암종의 경우 높은 점수를 보이게 됩니다</a:t>
            </a:r>
            <a:r>
              <a:rPr lang="en-US" altLang="ko-KR" dirty="0"/>
              <a:t>.</a:t>
            </a:r>
          </a:p>
          <a:p>
            <a:r>
              <a:rPr lang="en-KR" dirty="0"/>
              <a:t>이 점수 체계는 병리학자들과 임상의들과의 공동 작업을 통해 체계화되며 </a:t>
            </a:r>
            <a:r>
              <a:rPr lang="en-US" altLang="ko-KR" dirty="0"/>
              <a:t>6</a:t>
            </a:r>
            <a:r>
              <a:rPr lang="ko-KR" altLang="en-US" dirty="0"/>
              <a:t>에서 </a:t>
            </a:r>
            <a:r>
              <a:rPr lang="en-US" altLang="ko-KR" dirty="0"/>
              <a:t>10 </a:t>
            </a:r>
            <a:r>
              <a:rPr lang="ko-KR" altLang="en-US" dirty="0"/>
              <a:t>사이의 점수를 띄게 됩니다</a:t>
            </a:r>
            <a:r>
              <a:rPr lang="en-US" altLang="ko-KR" dirty="0"/>
              <a:t>. </a:t>
            </a:r>
          </a:p>
          <a:p>
            <a:r>
              <a:rPr lang="en-US" dirty="0"/>
              <a:t>Gleason score 6은 </a:t>
            </a:r>
            <a:r>
              <a:rPr lang="en-US" dirty="0" err="1"/>
              <a:t>낮은</a:t>
            </a:r>
            <a:r>
              <a:rPr lang="en-US" dirty="0"/>
              <a:t> </a:t>
            </a:r>
            <a:r>
              <a:rPr lang="en-US" dirty="0" err="1"/>
              <a:t>점수</a:t>
            </a:r>
            <a:r>
              <a:rPr lang="en-US" altLang="ko-KR" dirty="0"/>
              <a:t>, </a:t>
            </a:r>
            <a:r>
              <a:rPr lang="en-US" dirty="0"/>
              <a:t>Gleason score </a:t>
            </a:r>
            <a:r>
              <a:rPr lang="en-US" altLang="ko-KR" dirty="0"/>
              <a:t>7</a:t>
            </a:r>
            <a:r>
              <a:rPr lang="ko-KR" altLang="en-US" dirty="0"/>
              <a:t>은 중간 정도의 점수</a:t>
            </a:r>
            <a:r>
              <a:rPr lang="en-US" altLang="ko-KR" dirty="0"/>
              <a:t>, </a:t>
            </a:r>
            <a:r>
              <a:rPr lang="en-US" dirty="0"/>
              <a:t>Gleason score  </a:t>
            </a:r>
            <a:r>
              <a:rPr lang="en-US" altLang="ko-KR" dirty="0"/>
              <a:t>8,9,10</a:t>
            </a:r>
            <a:r>
              <a:rPr lang="ko-KR" altLang="en-US" dirty="0"/>
              <a:t>은 높은 점수에 해당합니다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A8FA-44FB-E14A-B747-85C920BED82D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649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이</a:t>
            </a:r>
            <a:r>
              <a:rPr lang="en-US" dirty="0"/>
              <a:t> </a:t>
            </a:r>
            <a:r>
              <a:rPr lang="en-US" dirty="0" err="1"/>
              <a:t>논문의</a:t>
            </a:r>
            <a:r>
              <a:rPr lang="en-US" dirty="0"/>
              <a:t> </a:t>
            </a:r>
            <a:r>
              <a:rPr lang="en-US" dirty="0" err="1"/>
              <a:t>연구</a:t>
            </a:r>
            <a:r>
              <a:rPr lang="en-US" dirty="0"/>
              <a:t> </a:t>
            </a:r>
            <a:r>
              <a:rPr lang="en-US" dirty="0" err="1"/>
              <a:t>결과가</a:t>
            </a:r>
            <a:r>
              <a:rPr lang="en-US" dirty="0"/>
              <a:t> </a:t>
            </a:r>
            <a:r>
              <a:rPr lang="en-US" dirty="0" err="1"/>
              <a:t>저장되어있는</a:t>
            </a:r>
            <a:r>
              <a:rPr lang="en-US" dirty="0"/>
              <a:t> </a:t>
            </a:r>
            <a:r>
              <a:rPr lang="en-US" dirty="0" err="1"/>
              <a:t>cBioportal</a:t>
            </a:r>
            <a:r>
              <a:rPr lang="en-US" dirty="0"/>
              <a:t> </a:t>
            </a:r>
            <a:r>
              <a:rPr lang="en-KR" dirty="0"/>
              <a:t>상에서 데이터를 불러들여와 데이터 전처리하여 다음과 같은 데이터 구조를 만들었습니다</a:t>
            </a:r>
            <a:r>
              <a:rPr lang="en-US" altLang="ko-KR" dirty="0"/>
              <a:t>.</a:t>
            </a:r>
          </a:p>
          <a:p>
            <a:r>
              <a:rPr lang="en-US" dirty="0" err="1"/>
              <a:t>각각의</a:t>
            </a:r>
            <a:r>
              <a:rPr lang="en-US" dirty="0"/>
              <a:t> samp</a:t>
            </a:r>
            <a:r>
              <a:rPr lang="en-US" altLang="ko-KR" dirty="0"/>
              <a:t>le </a:t>
            </a:r>
            <a:r>
              <a:rPr lang="ko-KR" altLang="en-US" dirty="0"/>
              <a:t>에 대한 </a:t>
            </a:r>
            <a:r>
              <a:rPr lang="en-US" altLang="ko-KR" dirty="0" err="1"/>
              <a:t>gleason</a:t>
            </a:r>
            <a:r>
              <a:rPr lang="en-US" altLang="ko-KR" dirty="0"/>
              <a:t> score 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개의 주요 유전자의 변이 정보를 함께 정리한 결과입니다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인간의</a:t>
            </a:r>
            <a:r>
              <a:rPr lang="en-US" dirty="0"/>
              <a:t> </a:t>
            </a:r>
            <a:r>
              <a:rPr lang="en-US" dirty="0" err="1"/>
              <a:t>유전체는</a:t>
            </a:r>
            <a:r>
              <a:rPr lang="en-US" dirty="0"/>
              <a:t> </a:t>
            </a:r>
            <a:r>
              <a:rPr lang="en-US" dirty="0" err="1"/>
              <a:t>상동염색체로</a:t>
            </a:r>
            <a:r>
              <a:rPr lang="en-US" dirty="0"/>
              <a:t> </a:t>
            </a:r>
            <a:r>
              <a:rPr lang="en-US" dirty="0" err="1"/>
              <a:t>구성되어있기</a:t>
            </a:r>
            <a:r>
              <a:rPr lang="en-US" dirty="0"/>
              <a:t> </a:t>
            </a:r>
            <a:r>
              <a:rPr lang="en-US" dirty="0" err="1"/>
              <a:t>때문에</a:t>
            </a:r>
            <a:r>
              <a:rPr lang="en-US" dirty="0"/>
              <a:t> </a:t>
            </a:r>
            <a:r>
              <a:rPr lang="en-US" dirty="0" err="1"/>
              <a:t>유전자는</a:t>
            </a:r>
            <a:r>
              <a:rPr lang="en-US" dirty="0"/>
              <a:t> </a:t>
            </a:r>
            <a:r>
              <a:rPr lang="en-US" dirty="0" err="1"/>
              <a:t>총</a:t>
            </a:r>
            <a:r>
              <a:rPr 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copy</a:t>
            </a:r>
            <a:r>
              <a:rPr lang="ko-KR" altLang="en-US" dirty="0"/>
              <a:t>로 구성되어있습니다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정상 </a:t>
            </a:r>
            <a:r>
              <a:rPr lang="en-US" altLang="ko-KR" dirty="0"/>
              <a:t>copy</a:t>
            </a:r>
            <a:r>
              <a:rPr lang="ko-KR" altLang="en-US" dirty="0" err="1"/>
              <a:t>를</a:t>
            </a:r>
            <a:r>
              <a:rPr lang="ko-KR" altLang="en-US" dirty="0"/>
              <a:t> 가지고 있는 경우 </a:t>
            </a:r>
            <a:r>
              <a:rPr lang="en-US" altLang="ko-KR" dirty="0"/>
              <a:t>0</a:t>
            </a:r>
          </a:p>
          <a:p>
            <a:r>
              <a:rPr lang="en-US" dirty="0" err="1"/>
              <a:t>정상</a:t>
            </a:r>
            <a:r>
              <a:rPr lang="en-US" dirty="0"/>
              <a:t> </a:t>
            </a:r>
            <a:r>
              <a:rPr lang="en-US" dirty="0" err="1"/>
              <a:t>보다</a:t>
            </a:r>
            <a:r>
              <a:rPr lang="en-US" dirty="0"/>
              <a:t> </a:t>
            </a:r>
            <a:r>
              <a:rPr lang="en-US" altLang="ko-KR" dirty="0"/>
              <a:t>1 copy </a:t>
            </a:r>
            <a:r>
              <a:rPr lang="ko-KR" altLang="en-US" dirty="0"/>
              <a:t>적을 때 </a:t>
            </a:r>
            <a:r>
              <a:rPr lang="en-US" altLang="ko-KR" dirty="0"/>
              <a:t>-1 </a:t>
            </a:r>
          </a:p>
          <a:p>
            <a:r>
              <a:rPr lang="en-US" dirty="0" err="1"/>
              <a:t>정상보다</a:t>
            </a:r>
            <a:r>
              <a:rPr lang="en-US" dirty="0"/>
              <a:t> </a:t>
            </a:r>
            <a:r>
              <a:rPr lang="en-US" altLang="ko-KR" dirty="0"/>
              <a:t>2 copy </a:t>
            </a:r>
            <a:r>
              <a:rPr lang="ko-KR" altLang="en-US" dirty="0"/>
              <a:t>적을 때 </a:t>
            </a:r>
            <a:r>
              <a:rPr lang="en-US" altLang="ko-KR" dirty="0"/>
              <a:t>-2</a:t>
            </a:r>
          </a:p>
          <a:p>
            <a:r>
              <a:rPr lang="en-US" dirty="0" err="1"/>
              <a:t>정상</a:t>
            </a:r>
            <a:r>
              <a:rPr lang="en-US" dirty="0"/>
              <a:t> </a:t>
            </a:r>
            <a:r>
              <a:rPr lang="en-US" dirty="0" err="1"/>
              <a:t>보다</a:t>
            </a:r>
            <a:r>
              <a:rPr lang="en-US" dirty="0"/>
              <a:t> </a:t>
            </a:r>
            <a:r>
              <a:rPr lang="en-US" altLang="ko-KR" dirty="0"/>
              <a:t>1 copy </a:t>
            </a:r>
            <a:r>
              <a:rPr lang="ko-KR" altLang="en-US" dirty="0"/>
              <a:t>많을 때 </a:t>
            </a:r>
            <a:r>
              <a:rPr lang="en-US" altLang="ko-KR" dirty="0"/>
              <a:t>+1 </a:t>
            </a:r>
          </a:p>
          <a:p>
            <a:r>
              <a:rPr lang="en-US" dirty="0" err="1"/>
              <a:t>정상보다</a:t>
            </a:r>
            <a:r>
              <a:rPr lang="en-US" dirty="0"/>
              <a:t> </a:t>
            </a:r>
            <a:r>
              <a:rPr lang="en-US" altLang="ko-KR" dirty="0"/>
              <a:t>2 copy </a:t>
            </a:r>
            <a:r>
              <a:rPr lang="ko-KR" altLang="en-US" dirty="0"/>
              <a:t>많을 때 </a:t>
            </a:r>
            <a:r>
              <a:rPr lang="en-US" altLang="ko-KR" dirty="0"/>
              <a:t>+2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띈다고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A8FA-44FB-E14A-B747-85C920BED82D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313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저는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Metastatic prostate cancer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유전자인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dirty="0">
                <a:latin typeface="Arial" panose="020B0604020202020204" pitchFamily="34" charset="0"/>
                <a:cs typeface="Arial" panose="020B0604020202020204" pitchFamily="34" charset="0"/>
              </a:rPr>
              <a:t>RB1, AR, TP53 </a:t>
            </a:r>
            <a:r>
              <a:rPr lang="en-US" sz="12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변이</a:t>
            </a:r>
            <a:r>
              <a:rPr lang="en-US" sz="1200" b="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정보를</a:t>
            </a:r>
            <a:r>
              <a:rPr lang="en-US" sz="1200" b="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input으로</a:t>
            </a:r>
            <a:r>
              <a:rPr lang="en-US" sz="1200" b="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넣어</a:t>
            </a:r>
            <a:r>
              <a:rPr lang="en-US" sz="1200" b="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gleason</a:t>
            </a:r>
            <a:r>
              <a:rPr lang="en-US" sz="1200" b="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score를</a:t>
            </a:r>
            <a:r>
              <a:rPr lang="en-US" sz="1200" b="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예측하는</a:t>
            </a:r>
            <a:r>
              <a:rPr lang="en-US" sz="1200" b="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모델을</a:t>
            </a:r>
            <a:r>
              <a:rPr lang="en-US" sz="1200" b="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만들었습니다</a:t>
            </a:r>
            <a:r>
              <a:rPr lang="en-US" altLang="ko-KR" sz="1200" b="0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실제로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임상에서는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gleason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score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따라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치료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방법을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결정하기도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하기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때문에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임상적으로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가지는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의의가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있다고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수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A8FA-44FB-E14A-B747-85C920BED82D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7315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모델의 구조는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가지 유전자의 변이 정보를 </a:t>
            </a:r>
            <a:r>
              <a:rPr lang="en-US" altLang="ko-KR" dirty="0"/>
              <a:t>input </a:t>
            </a:r>
            <a:r>
              <a:rPr lang="ko-KR" altLang="en-US" dirty="0" err="1"/>
              <a:t>으로</a:t>
            </a:r>
            <a:r>
              <a:rPr lang="ko-KR" altLang="en-US" dirty="0"/>
              <a:t> 넣기 위해 </a:t>
            </a:r>
            <a:r>
              <a:rPr lang="en-US" altLang="ko-KR" dirty="0"/>
              <a:t>input node</a:t>
            </a:r>
            <a:r>
              <a:rPr lang="ko-KR" altLang="en-US" dirty="0"/>
              <a:t>의 수는 </a:t>
            </a:r>
            <a:r>
              <a:rPr lang="en-US" altLang="ko-KR" dirty="0"/>
              <a:t>3</a:t>
            </a:r>
            <a:r>
              <a:rPr lang="ko-KR" altLang="en-US" dirty="0" err="1"/>
              <a:t>으로</a:t>
            </a:r>
            <a:endParaRPr lang="en-US" altLang="ko-KR" dirty="0"/>
          </a:p>
          <a:p>
            <a:r>
              <a:rPr lang="en-US" dirty="0"/>
              <a:t>5부터 </a:t>
            </a:r>
            <a:r>
              <a:rPr lang="en-US" altLang="ko-KR" dirty="0"/>
              <a:t>9</a:t>
            </a:r>
            <a:r>
              <a:rPr lang="ko-KR" altLang="en-US" dirty="0" err="1"/>
              <a:t>까지의</a:t>
            </a:r>
            <a:r>
              <a:rPr lang="ko-KR" altLang="en-US" dirty="0"/>
              <a:t> </a:t>
            </a:r>
            <a:r>
              <a:rPr lang="en-US" dirty="0"/>
              <a:t>Gleason score </a:t>
            </a:r>
            <a:r>
              <a:rPr lang="en-US" dirty="0" err="1"/>
              <a:t>를</a:t>
            </a:r>
            <a:r>
              <a:rPr lang="en-US" dirty="0"/>
              <a:t> output </a:t>
            </a:r>
            <a:r>
              <a:rPr lang="en-US" dirty="0" err="1"/>
              <a:t>으로</a:t>
            </a:r>
            <a:r>
              <a:rPr lang="en-US" dirty="0"/>
              <a:t> </a:t>
            </a:r>
            <a:r>
              <a:rPr lang="en-US" dirty="0" err="1"/>
              <a:t>얻기위해</a:t>
            </a:r>
            <a:r>
              <a:rPr lang="en-US" dirty="0"/>
              <a:t> output </a:t>
            </a:r>
            <a:r>
              <a:rPr lang="en-US" dirty="0" err="1"/>
              <a:t>node의</a:t>
            </a:r>
            <a:r>
              <a:rPr lang="en-US" dirty="0"/>
              <a:t> </a:t>
            </a:r>
            <a:r>
              <a:rPr lang="en-US" dirty="0" err="1"/>
              <a:t>수는</a:t>
            </a:r>
            <a:r>
              <a:rPr 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로 구성했습니다</a:t>
            </a:r>
            <a:r>
              <a:rPr lang="en-US" altLang="ko-KR" dirty="0"/>
              <a:t>.</a:t>
            </a:r>
          </a:p>
          <a:p>
            <a:r>
              <a:rPr lang="en-US" dirty="0" err="1"/>
              <a:t>다범주</a:t>
            </a:r>
            <a:r>
              <a:rPr lang="en-US" dirty="0"/>
              <a:t> </a:t>
            </a:r>
            <a:r>
              <a:rPr lang="en-US" dirty="0" err="1"/>
              <a:t>분류를</a:t>
            </a:r>
            <a:r>
              <a:rPr lang="en-US" dirty="0"/>
              <a:t> </a:t>
            </a:r>
            <a:r>
              <a:rPr lang="en-US" dirty="0" err="1"/>
              <a:t>하기</a:t>
            </a:r>
            <a:r>
              <a:rPr lang="en-US" dirty="0"/>
              <a:t> </a:t>
            </a:r>
            <a:r>
              <a:rPr lang="en-US" dirty="0" err="1"/>
              <a:t>위해</a:t>
            </a:r>
            <a:r>
              <a:rPr lang="en-US" dirty="0"/>
              <a:t> </a:t>
            </a:r>
            <a:r>
              <a:rPr lang="en-US" altLang="ko-KR" dirty="0"/>
              <a:t>output layer </a:t>
            </a:r>
            <a:r>
              <a:rPr lang="ko-KR" altLang="en-US" dirty="0"/>
              <a:t>의 </a:t>
            </a:r>
            <a:r>
              <a:rPr lang="en-US" altLang="ko-KR" dirty="0"/>
              <a:t>activation function</a:t>
            </a:r>
            <a:r>
              <a:rPr lang="ko-KR" altLang="en-US" dirty="0"/>
              <a:t>은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사용하고 </a:t>
            </a:r>
            <a:endParaRPr lang="en-US" altLang="ko-KR" dirty="0"/>
          </a:p>
          <a:p>
            <a:r>
              <a:rPr lang="en-US" altLang="ko-KR" dirty="0"/>
              <a:t>One-hot</a:t>
            </a:r>
            <a:r>
              <a:rPr lang="ko-KR" altLang="en-US" dirty="0"/>
              <a:t> </a:t>
            </a:r>
            <a:r>
              <a:rPr lang="en-US" altLang="ko-KR" dirty="0" err="1"/>
              <a:t>enconding</a:t>
            </a:r>
            <a:r>
              <a:rPr lang="ko-KR" altLang="en-US" dirty="0"/>
              <a:t>을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Hidden layer </a:t>
            </a:r>
            <a:r>
              <a:rPr lang="ko-KR" altLang="en-US" dirty="0"/>
              <a:t>의 수는 </a:t>
            </a:r>
            <a:r>
              <a:rPr lang="en-US" altLang="ko-KR" dirty="0"/>
              <a:t>10</a:t>
            </a:r>
            <a:r>
              <a:rPr lang="ko-KR" altLang="en-US" dirty="0"/>
              <a:t>개를 사용하였고 </a:t>
            </a:r>
            <a:endParaRPr lang="en-US" altLang="ko-KR" dirty="0"/>
          </a:p>
          <a:p>
            <a:r>
              <a:rPr lang="en-US" altLang="ko-KR" dirty="0"/>
              <a:t>Hidden layer node</a:t>
            </a:r>
            <a:r>
              <a:rPr lang="ko-KR" altLang="en-US" dirty="0"/>
              <a:t>의 수는 </a:t>
            </a:r>
            <a:r>
              <a:rPr lang="en-US" altLang="ko-KR" dirty="0"/>
              <a:t>20</a:t>
            </a:r>
            <a:r>
              <a:rPr lang="ko-KR" altLang="en-US" dirty="0"/>
              <a:t>개를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각각의 </a:t>
            </a:r>
            <a:r>
              <a:rPr lang="en-US" altLang="ko-KR" dirty="0"/>
              <a:t>node</a:t>
            </a:r>
            <a:r>
              <a:rPr lang="ko-KR" altLang="en-US" dirty="0"/>
              <a:t>에서의 </a:t>
            </a:r>
            <a:r>
              <a:rPr lang="en-US" altLang="ko-KR" dirty="0"/>
              <a:t>activation function</a:t>
            </a:r>
            <a:r>
              <a:rPr lang="ko-KR" altLang="en-US" dirty="0"/>
              <a:t>은 </a:t>
            </a:r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r>
              <a:rPr lang="ko-KR" altLang="en-US" dirty="0" err="1"/>
              <a:t>를</a:t>
            </a:r>
            <a:r>
              <a:rPr lang="ko-KR" altLang="en-US" dirty="0"/>
              <a:t>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A8FA-44FB-E14A-B747-85C920BED82D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76790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i="0" dirty="0"/>
              <a:t>예측을 잘 하지 못하는 다양한 원인을 생각해보았습니다</a:t>
            </a:r>
            <a:r>
              <a:rPr lang="en-US" altLang="ko-KR" i="0" dirty="0"/>
              <a:t>.</a:t>
            </a:r>
          </a:p>
          <a:p>
            <a:r>
              <a:rPr lang="en-US" i="0" dirty="0" err="1"/>
              <a:t>첫번째로</a:t>
            </a:r>
            <a:r>
              <a:rPr lang="en-US" i="0" dirty="0"/>
              <a:t> training data </a:t>
            </a:r>
            <a:r>
              <a:rPr lang="en-US" i="0" dirty="0" err="1"/>
              <a:t>set이</a:t>
            </a:r>
            <a:r>
              <a:rPr lang="en-US" i="0" dirty="0"/>
              <a:t> </a:t>
            </a:r>
            <a:r>
              <a:rPr lang="en-US" i="0" dirty="0" err="1"/>
              <a:t>충분하지</a:t>
            </a:r>
            <a:r>
              <a:rPr lang="en-US" i="0" dirty="0"/>
              <a:t> </a:t>
            </a:r>
            <a:r>
              <a:rPr lang="en-US" i="0" dirty="0" err="1"/>
              <a:t>못했다는</a:t>
            </a:r>
            <a:r>
              <a:rPr lang="en-US" i="0" dirty="0"/>
              <a:t> </a:t>
            </a:r>
            <a:r>
              <a:rPr lang="en-US" i="0" dirty="0" err="1"/>
              <a:t>점</a:t>
            </a:r>
            <a:r>
              <a:rPr lang="en-US" i="0" dirty="0"/>
              <a:t> </a:t>
            </a:r>
          </a:p>
          <a:p>
            <a:r>
              <a:rPr lang="en-US" i="0" dirty="0" err="1"/>
              <a:t>두번째로</a:t>
            </a:r>
            <a:r>
              <a:rPr lang="en-US" i="0" dirty="0"/>
              <a:t> </a:t>
            </a:r>
            <a:r>
              <a:rPr lang="en-US" i="0" dirty="0" err="1"/>
              <a:t>생물학적인</a:t>
            </a:r>
            <a:r>
              <a:rPr lang="en-US" i="0" dirty="0"/>
              <a:t> </a:t>
            </a:r>
            <a:r>
              <a:rPr lang="en-US" i="0" dirty="0" err="1"/>
              <a:t>현상은</a:t>
            </a:r>
            <a:r>
              <a:rPr lang="en-US" i="0" dirty="0"/>
              <a:t> </a:t>
            </a:r>
            <a:r>
              <a:rPr lang="en-US" i="0" dirty="0" err="1"/>
              <a:t>매우</a:t>
            </a:r>
            <a:r>
              <a:rPr lang="en-US" i="0" dirty="0"/>
              <a:t> </a:t>
            </a:r>
            <a:r>
              <a:rPr lang="en-US" i="0" dirty="0" err="1"/>
              <a:t>복잡하기</a:t>
            </a:r>
            <a:r>
              <a:rPr lang="en-US" i="0" dirty="0"/>
              <a:t> </a:t>
            </a:r>
            <a:r>
              <a:rPr lang="en-US" i="0" dirty="0" err="1"/>
              <a:t>때문에</a:t>
            </a:r>
            <a:r>
              <a:rPr lang="en-US" i="0" dirty="0"/>
              <a:t> metastatic prostate cancer </a:t>
            </a:r>
            <a:r>
              <a:rPr lang="en-US" i="0" dirty="0" err="1"/>
              <a:t>에</a:t>
            </a:r>
            <a:r>
              <a:rPr lang="en-US" i="0" dirty="0"/>
              <a:t> </a:t>
            </a:r>
            <a:r>
              <a:rPr lang="en-US" i="0" dirty="0" err="1"/>
              <a:t>대해</a:t>
            </a:r>
            <a:r>
              <a:rPr lang="en-US" i="0" dirty="0"/>
              <a:t> </a:t>
            </a:r>
            <a:r>
              <a:rPr lang="en-US" i="0" dirty="0" err="1"/>
              <a:t>알기</a:t>
            </a:r>
            <a:r>
              <a:rPr lang="en-US" i="0" dirty="0"/>
              <a:t> </a:t>
            </a:r>
            <a:r>
              <a:rPr lang="en-US" i="0" dirty="0" err="1"/>
              <a:t>위해</a:t>
            </a:r>
            <a:r>
              <a:rPr lang="en-US" i="0" dirty="0"/>
              <a:t> 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RB1, AR, and TP53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유전자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이외에도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고려해야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할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점이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많다는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세번째로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gleason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score에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영향을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미치는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요인은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RB1, AR, and TP53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유전자의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변이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이외에도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많을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있다는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네번째로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gleason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score는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병리학자들이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현미경상을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들여다보고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매긴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점수이기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때문에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온전히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객관적이지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않고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병리학자들의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주관이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들어갈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있다는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등이</a:t>
            </a:r>
            <a:r>
              <a:rPr lang="en-US" sz="1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0" dirty="0" err="1">
                <a:latin typeface="Arial" panose="020B0604020202020204" pitchFamily="34" charset="0"/>
                <a:cs typeface="Arial" panose="020B0604020202020204" pitchFamily="34" charset="0"/>
              </a:rPr>
              <a:t>있겠습니다</a:t>
            </a: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KR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4A8FA-44FB-E14A-B747-85C920BED82D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097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C99F-D9A6-FB43-9FA8-6B98945C2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A2D7F-69CA-F24F-9AD2-00F0CEDBD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5F63B-FFEC-2A4C-BFF9-E7680720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AB8F-87BD-1A4A-BEDB-9B819804EEEB}" type="datetimeFigureOut">
              <a:rPr lang="en-KR" smtClean="0"/>
              <a:t>2021/06/16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CAC4-E455-0943-814B-9E7A0C2B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13722-66C6-2541-BAD2-3FD3238A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5E9-562D-9B41-AF26-D55B56C945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7308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118B-BDEC-794F-AB69-CD3F1B3A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DD605-8CB9-B741-ADD7-5C212E33F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8A98C-4049-2849-AFAC-C4AACD14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AB8F-87BD-1A4A-BEDB-9B819804EEEB}" type="datetimeFigureOut">
              <a:rPr lang="en-KR" smtClean="0"/>
              <a:t>2021/06/16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E87F-EFC1-A94E-8C5B-59C74127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E585-A228-3B43-8D9A-F17A10B8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5E9-562D-9B41-AF26-D55B56C945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702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EA013-1C23-4C4C-B970-DA162EA68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3BF2F-3102-2E47-BFF6-4FF73D6EA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9F016-A594-2248-B34B-77EDF13C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AB8F-87BD-1A4A-BEDB-9B819804EEEB}" type="datetimeFigureOut">
              <a:rPr lang="en-KR" smtClean="0"/>
              <a:t>2021/06/16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E4589-3EB4-414B-A924-0E4F5135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C09D4-B6E3-DB44-AEBD-BA7CF1CB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5E9-562D-9B41-AF26-D55B56C945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86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A5E8-F41A-E448-B653-F7A1715E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18AA-36BB-9149-8FAB-CD8545AD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5B4AE-BF2E-0C44-8E83-7567394B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AB8F-87BD-1A4A-BEDB-9B819804EEEB}" type="datetimeFigureOut">
              <a:rPr lang="en-KR" smtClean="0"/>
              <a:t>2021/06/16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CE49-60C1-DF42-AE20-48202069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C8FA-FE72-5341-9D01-2785442B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5E9-562D-9B41-AF26-D55B56C945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66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02C9-104C-FE4A-A86C-FBDB235F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8D0A8-4CC9-E640-8954-E3683B9C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1E2D3-5877-6E46-ABFB-3823B4A7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AB8F-87BD-1A4A-BEDB-9B819804EEEB}" type="datetimeFigureOut">
              <a:rPr lang="en-KR" smtClean="0"/>
              <a:t>2021/06/16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DEC2-3D8E-DE43-91C5-52A2B667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28BE-B4C7-1841-8829-6B415DFB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5E9-562D-9B41-AF26-D55B56C945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221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20FA-3F46-F94B-A334-77459DB0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94AF-4D74-FF43-8EEE-91F519BAA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FC21E-A4C0-0D43-8B8B-F74F4A77E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DC8AC-EFF6-8F4B-B84A-3E7743F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AB8F-87BD-1A4A-BEDB-9B819804EEEB}" type="datetimeFigureOut">
              <a:rPr lang="en-KR" smtClean="0"/>
              <a:t>2021/06/16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97F04-3391-1649-8CD7-E4DD68F6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384F-A294-8043-8F89-C35F8C32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5E9-562D-9B41-AF26-D55B56C945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880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DE4D-BDC6-DD41-BBC9-7E87EECB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FA4D9-070E-6C4A-9A9E-1CD917CB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DF5F9-58BC-0B4D-807B-05735245B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6C2E7-BB40-714A-8A67-DA3D860B5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BF1F1-2C85-9C4F-BFC3-F77792F6B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5F393-05C1-6547-89DC-80959853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AB8F-87BD-1A4A-BEDB-9B819804EEEB}" type="datetimeFigureOut">
              <a:rPr lang="en-KR" smtClean="0"/>
              <a:t>2021/06/16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881B0-550B-7F41-83E1-0117FEE8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5D9B0-CDE2-D843-84DE-68A642EB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5E9-562D-9B41-AF26-D55B56C945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7091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E18F-7BE1-C340-975C-A09DAE93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B4DFF-3994-1E4A-9CBF-5E974C06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AB8F-87BD-1A4A-BEDB-9B819804EEEB}" type="datetimeFigureOut">
              <a:rPr lang="en-KR" smtClean="0"/>
              <a:t>2021/06/16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AA949-77E8-0F49-BC74-8F6B2743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6A248-9A6A-9044-8547-F1DA4D7F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5E9-562D-9B41-AF26-D55B56C945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592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C3E2C-CE02-7E47-B023-2F783B24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AB8F-87BD-1A4A-BEDB-9B819804EEEB}" type="datetimeFigureOut">
              <a:rPr lang="en-KR" smtClean="0"/>
              <a:t>2021/06/16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AAACA-D46F-9744-AE21-D15FBB92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B78A2-3821-8F4C-ADCF-FBD5BB73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5E9-562D-9B41-AF26-D55B56C945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435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D941-895B-1C41-BC04-3CBE89EC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D45AE-D496-5746-BC8C-40582DE7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EDAD7-E634-4C49-9C6E-85141C16E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E6ED0-A802-D746-8A63-8275F615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AB8F-87BD-1A4A-BEDB-9B819804EEEB}" type="datetimeFigureOut">
              <a:rPr lang="en-KR" smtClean="0"/>
              <a:t>2021/06/16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06D79-A762-BF42-90EE-15DB2B44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8E89F-9B64-C64B-98EE-3EBA86D5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5E9-562D-9B41-AF26-D55B56C945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590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DCE6-C0E5-434F-BB35-CB372A71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8DD4E-7B50-2D43-BFD5-8FD79A3FF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72CBA-08BB-F444-9D1F-5FD7EA4CB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671C3-277A-CB40-B019-79F6C54C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AB8F-87BD-1A4A-BEDB-9B819804EEEB}" type="datetimeFigureOut">
              <a:rPr lang="en-KR" smtClean="0"/>
              <a:t>2021/06/16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F0410-D4F4-B64A-8D54-C5775DBB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E7B01-AD80-0D43-8BE9-D3DFCAA0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5E9-562D-9B41-AF26-D55B56C945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3394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12DFB-B8F8-BB47-80FD-885CC43A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BC093-34F0-5B40-9861-DDD9C5EA3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F771-C834-8542-9C9C-A98D3AE7D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9AB8F-87BD-1A4A-BEDB-9B819804EEEB}" type="datetimeFigureOut">
              <a:rPr lang="en-KR" smtClean="0"/>
              <a:t>2021/06/16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7138-6EAD-C24B-B59A-B184A1BE6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1FF69-5752-9F42-8452-11BA3BD7F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45E9-562D-9B41-AF26-D55B56C945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6826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1C8F-F36A-5A4E-B439-A128146F6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KR" sz="4000" b="1" dirty="0">
                <a:latin typeface="Arial" panose="020B0604020202020204" pitchFamily="34" charset="0"/>
                <a:cs typeface="Arial" panose="020B0604020202020204" pitchFamily="34" charset="0"/>
              </a:rPr>
              <a:t>Metastatic Prostate Cancer </a:t>
            </a:r>
            <a:br>
              <a:rPr lang="en-K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KR" sz="4000" b="1" dirty="0">
                <a:latin typeface="Arial" panose="020B0604020202020204" pitchFamily="34" charset="0"/>
                <a:cs typeface="Arial" panose="020B0604020202020204" pitchFamily="34" charset="0"/>
              </a:rPr>
              <a:t>Subtype Prognosis with </a:t>
            </a:r>
            <a:br>
              <a:rPr lang="en-K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KR" sz="4000" b="1" dirty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30E59-05A5-414C-B8AF-AE1048FCF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772"/>
            <a:ext cx="9144000" cy="917028"/>
          </a:xfrm>
        </p:spPr>
        <p:txBody>
          <a:bodyPr>
            <a:normAutofit/>
          </a:bodyPr>
          <a:lstStyle/>
          <a:p>
            <a:r>
              <a:rPr lang="en-KR" sz="2800" dirty="0">
                <a:latin typeface="Arial" panose="020B0604020202020204" pitchFamily="34" charset="0"/>
                <a:cs typeface="Arial" panose="020B0604020202020204" pitchFamily="34" charset="0"/>
              </a:rPr>
              <a:t>Yerin Kim</a:t>
            </a:r>
          </a:p>
        </p:txBody>
      </p:sp>
    </p:spTree>
    <p:extLst>
      <p:ext uri="{BB962C8B-B14F-4D97-AF65-F5344CB8AC3E}">
        <p14:creationId xmlns:p14="http://schemas.microsoft.com/office/powerpoint/2010/main" val="320319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BD7-D179-E544-A322-F1C01A5F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BB685-3BB4-EE4D-B690-7675897C5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840" b="25626"/>
          <a:stretch/>
        </p:blipFill>
        <p:spPr>
          <a:xfrm>
            <a:off x="2878190" y="887639"/>
            <a:ext cx="9313810" cy="59703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C48861-5BBE-9F4E-9E84-9EDCDC376C8F}"/>
              </a:ext>
            </a:extLst>
          </p:cNvPr>
          <p:cNvSpPr txBox="1"/>
          <p:nvPr/>
        </p:nvSpPr>
        <p:spPr>
          <a:xfrm>
            <a:off x="574431" y="1890036"/>
            <a:ext cx="3030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KR" dirty="0">
                <a:latin typeface="Arial" panose="020B0604020202020204" pitchFamily="34" charset="0"/>
                <a:cs typeface="Arial" panose="020B0604020202020204" pitchFamily="34" charset="0"/>
              </a:rPr>
              <a:t>esult of 10000 iteration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KR" dirty="0">
                <a:latin typeface="Arial" panose="020B0604020202020204" pitchFamily="34" charset="0"/>
                <a:cs typeface="Arial" panose="020B0604020202020204" pitchFamily="34" charset="0"/>
              </a:rPr>
              <a:t>oor prognosis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KR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doesn’t converge to 0 most of the time </a:t>
            </a:r>
            <a:endParaRPr lang="en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0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66A3-95E8-364C-85DD-7E6F6FB7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>
                <a:latin typeface="Arial" panose="020B0604020202020204" pitchFamily="34" charset="0"/>
                <a:cs typeface="Arial" panose="020B0604020202020204" pitchFamily="34" charset="0"/>
              </a:rPr>
              <a:t>Trouble 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090F-0B48-FC45-8656-8C853A249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R" dirty="0">
                <a:latin typeface="Arial" panose="020B0604020202020204" pitchFamily="34" charset="0"/>
                <a:cs typeface="Arial" panose="020B0604020202020204" pitchFamily="34" charset="0"/>
              </a:rPr>
              <a:t>Potential causes of poor prognosis </a:t>
            </a:r>
          </a:p>
          <a:p>
            <a:pPr marL="0" indent="0">
              <a:buNone/>
            </a:pPr>
            <a:r>
              <a:rPr lang="en-KR" dirty="0">
                <a:latin typeface="Arial" panose="020B0604020202020204" pitchFamily="34" charset="0"/>
                <a:cs typeface="Arial" panose="020B0604020202020204" pitchFamily="34" charset="0"/>
              </a:rPr>
              <a:t>1. More training data set</a:t>
            </a:r>
          </a:p>
          <a:p>
            <a:pPr marL="0" indent="0">
              <a:buNone/>
            </a:pPr>
            <a:r>
              <a:rPr lang="en-KR" dirty="0">
                <a:latin typeface="Arial" panose="020B0604020202020204" pitchFamily="34" charset="0"/>
                <a:cs typeface="Arial" panose="020B0604020202020204" pitchFamily="34" charset="0"/>
              </a:rPr>
              <a:t>2. Biological phenomenon is complicated </a:t>
            </a:r>
          </a:p>
          <a:p>
            <a:pPr marL="0" indent="0">
              <a:buNone/>
            </a:pPr>
            <a:r>
              <a:rPr lang="en-KR" dirty="0">
                <a:latin typeface="Arial" panose="020B0604020202020204" pitchFamily="34" charset="0"/>
                <a:cs typeface="Arial" panose="020B0604020202020204" pitchFamily="34" charset="0"/>
              </a:rPr>
              <a:t>3. Other factors affecting Gleason score</a:t>
            </a:r>
          </a:p>
          <a:p>
            <a:pPr marL="0" indent="0">
              <a:buNone/>
            </a:pPr>
            <a:r>
              <a:rPr lang="en-KR" dirty="0">
                <a:latin typeface="Arial" panose="020B0604020202020204" pitchFamily="34" charset="0"/>
                <a:cs typeface="Arial" panose="020B0604020202020204" pitchFamily="34" charset="0"/>
              </a:rPr>
              <a:t>4. Gleason score could be subjective </a:t>
            </a:r>
          </a:p>
          <a:p>
            <a:pPr marL="514350" indent="-514350">
              <a:buAutoNum type="arabicPeriod"/>
            </a:pPr>
            <a:endParaRPr lang="en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4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E525-83BD-A743-B1AE-C4212E67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3074" name="Picture 2" descr="Facebook">
            <a:extLst>
              <a:ext uri="{FF2B5EF4-FFF2-40B4-BE49-F238E27FC236}">
                <a16:creationId xmlns:a16="http://schemas.microsoft.com/office/drawing/2014/main" id="{345694E3-9A6D-8E4C-BD76-D110D3451C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101" y="118819"/>
            <a:ext cx="4681436" cy="31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YOUR FACE WHEN YOU REALIZE ITS ALMOST SUMMER BREAK | Meme Factory |  Funnyism Funny Pictures">
            <a:extLst>
              <a:ext uri="{FF2B5EF4-FFF2-40B4-BE49-F238E27FC236}">
                <a16:creationId xmlns:a16="http://schemas.microsoft.com/office/drawing/2014/main" id="{72F27378-DCA5-6E41-AF2D-B030119D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168" y="3309908"/>
            <a:ext cx="3429001" cy="354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ANKYOU FOR LISTENING - Hi | Make a Meme">
            <a:extLst>
              <a:ext uri="{FF2B5EF4-FFF2-40B4-BE49-F238E27FC236}">
                <a16:creationId xmlns:a16="http://schemas.microsoft.com/office/drawing/2014/main" id="{11732F34-EBFA-DF48-926C-28A06C2D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3" y="0"/>
            <a:ext cx="5343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5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A025-F5EB-BE41-8AAF-3E1E5315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>
                <a:latin typeface="Arial" panose="020B0604020202020204" pitchFamily="34" charset="0"/>
                <a:cs typeface="Arial" panose="020B0604020202020204" pitchFamily="34" charset="0"/>
              </a:rPr>
              <a:t>Metasta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tic</a:t>
            </a:r>
            <a:r>
              <a:rPr lang="en-KR" b="1" dirty="0">
                <a:latin typeface="Arial" panose="020B0604020202020204" pitchFamily="34" charset="0"/>
                <a:cs typeface="Arial" panose="020B0604020202020204" pitchFamily="34" charset="0"/>
              </a:rPr>
              <a:t> Prostate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CBB6-C12B-FF44-BF1B-2D9F1FCA5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second leading cause of cancer deaths among US men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About 50% of men diagnosed with local prostate cancer will get metastatic cancer during their lifetime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Finding cancer early and treating it can lower that rate</a:t>
            </a:r>
            <a:endParaRPr lang="en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rontiers | Imaging for Metastasis in Prostate Cancer: A Review of the  Literature | Oncology">
            <a:extLst>
              <a:ext uri="{FF2B5EF4-FFF2-40B4-BE49-F238E27FC236}">
                <a16:creationId xmlns:a16="http://schemas.microsoft.com/office/drawing/2014/main" id="{E9125E2E-AD41-534D-B2F8-EAB05AB3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2280444"/>
            <a:ext cx="50800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67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57FA-D340-554B-B791-FEA86C81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b="1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F3BF-6268-E74F-8798-56D05788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Genomic correlates of clinical outcome in advanced prostate cancer</a:t>
            </a:r>
          </a:p>
          <a:p>
            <a:r>
              <a:rPr lang="en-US" dirty="0" err="1"/>
              <a:t>Abida</a:t>
            </a:r>
            <a:r>
              <a:rPr lang="en-US" dirty="0"/>
              <a:t>, W. et al. (2019). Genomic correlates of clinical outcome in advanced prostate cancer. </a:t>
            </a:r>
            <a:r>
              <a:rPr lang="en-US" i="1" dirty="0"/>
              <a:t>Proceedings of the national academy of sciences</a:t>
            </a:r>
            <a:r>
              <a:rPr lang="en-US" dirty="0"/>
              <a:t>, </a:t>
            </a:r>
            <a:r>
              <a:rPr lang="en-US" i="1" dirty="0"/>
              <a:t>116</a:t>
            </a:r>
            <a:r>
              <a:rPr lang="en-US" dirty="0"/>
              <a:t> (23), s. 11428–11436. doi:10.1073/pnas.1902651116</a:t>
            </a:r>
          </a:p>
          <a:p>
            <a:endParaRPr lang="en-KR" dirty="0"/>
          </a:p>
        </p:txBody>
      </p:sp>
      <p:pic>
        <p:nvPicPr>
          <p:cNvPr id="4" name="Picture 2" descr="cBioPortal | Health-RI">
            <a:extLst>
              <a:ext uri="{FF2B5EF4-FFF2-40B4-BE49-F238E27FC236}">
                <a16:creationId xmlns:a16="http://schemas.microsoft.com/office/drawing/2014/main" id="{7E656113-07F3-8C41-8990-D67F08A6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96" y="4605338"/>
            <a:ext cx="6491204" cy="20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7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1873-0CE9-EE44-80E5-C9BDB747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9FD9-AAE8-914A-94CB-A94CE4231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7816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Androgen receptor signaling inhibitor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(ARSI; abiraterone or enzalutamide)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RB1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alteration was with poor survival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RB1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TP53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alterations were associated with shorter time on treatment with an ARSI</a:t>
            </a:r>
          </a:p>
          <a:p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RB1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, and 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TP53</a:t>
            </a:r>
            <a:endParaRPr lang="en-KR" sz="2400" b="1" u="sng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73EDF97-FC5C-F04F-B602-C7611FC5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017" y="24786"/>
            <a:ext cx="4929258" cy="683321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5F60D009-EF3B-F14B-A561-23F172DD5DEA}"/>
              </a:ext>
            </a:extLst>
          </p:cNvPr>
          <p:cNvSpPr/>
          <p:nvPr/>
        </p:nvSpPr>
        <p:spPr>
          <a:xfrm>
            <a:off x="6986016" y="1825625"/>
            <a:ext cx="4929259" cy="28695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9E66A579-C383-9F46-A8E2-BC3F60AE99DE}"/>
              </a:ext>
            </a:extLst>
          </p:cNvPr>
          <p:cNvSpPr/>
          <p:nvPr/>
        </p:nvSpPr>
        <p:spPr>
          <a:xfrm>
            <a:off x="6986015" y="2083578"/>
            <a:ext cx="4929259" cy="28695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83CBC5F-A276-514C-9E1A-58A380B447FF}"/>
              </a:ext>
            </a:extLst>
          </p:cNvPr>
          <p:cNvSpPr/>
          <p:nvPr/>
        </p:nvSpPr>
        <p:spPr>
          <a:xfrm>
            <a:off x="6986014" y="3986793"/>
            <a:ext cx="4929259" cy="28695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6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AC46-66B5-9343-8F2F-E716A95A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>
                <a:latin typeface="Arial" panose="020B0604020202020204" pitchFamily="34" charset="0"/>
                <a:cs typeface="Arial" panose="020B0604020202020204" pitchFamily="34" charset="0"/>
              </a:rPr>
              <a:t>Gleason Score</a:t>
            </a:r>
          </a:p>
        </p:txBody>
      </p:sp>
      <p:pic>
        <p:nvPicPr>
          <p:cNvPr id="1026" name="Picture 2" descr="Gleason">
            <a:extLst>
              <a:ext uri="{FF2B5EF4-FFF2-40B4-BE49-F238E27FC236}">
                <a16:creationId xmlns:a16="http://schemas.microsoft.com/office/drawing/2014/main" id="{6C2E989A-DECC-2E45-AD52-2929121041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3418"/>
            <a:ext cx="6809560" cy="217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B01C35-700B-EC43-984C-D00649C7A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60" y="1477736"/>
            <a:ext cx="5203371" cy="390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3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EF17-5ABF-0E44-ACEF-AB96C9E8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KR" b="1" dirty="0">
                <a:latin typeface="Arial" panose="020B0604020202020204" pitchFamily="34" charset="0"/>
                <a:cs typeface="Arial" panose="020B0604020202020204" pitchFamily="34" charset="0"/>
              </a:rPr>
              <a:t>ata structure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3A30DE6-6039-464F-9875-785F84A51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95113"/>
              </p:ext>
            </p:extLst>
          </p:nvPr>
        </p:nvGraphicFramePr>
        <p:xfrm>
          <a:off x="838200" y="2143593"/>
          <a:ext cx="8040451" cy="4189314"/>
        </p:xfrm>
        <a:graphic>
          <a:graphicData uri="http://schemas.openxmlformats.org/drawingml/2006/table">
            <a:tbl>
              <a:tblPr/>
              <a:tblGrid>
                <a:gridCol w="379650">
                  <a:extLst>
                    <a:ext uri="{9D8B030D-6E8A-4147-A177-3AD203B41FA5}">
                      <a16:colId xmlns:a16="http://schemas.microsoft.com/office/drawing/2014/main" val="3662463418"/>
                    </a:ext>
                  </a:extLst>
                </a:gridCol>
                <a:gridCol w="4176153">
                  <a:extLst>
                    <a:ext uri="{9D8B030D-6E8A-4147-A177-3AD203B41FA5}">
                      <a16:colId xmlns:a16="http://schemas.microsoft.com/office/drawing/2014/main" val="2778329645"/>
                    </a:ext>
                  </a:extLst>
                </a:gridCol>
                <a:gridCol w="1884693">
                  <a:extLst>
                    <a:ext uri="{9D8B030D-6E8A-4147-A177-3AD203B41FA5}">
                      <a16:colId xmlns:a16="http://schemas.microsoft.com/office/drawing/2014/main" val="2356610027"/>
                    </a:ext>
                  </a:extLst>
                </a:gridCol>
                <a:gridCol w="420327">
                  <a:extLst>
                    <a:ext uri="{9D8B030D-6E8A-4147-A177-3AD203B41FA5}">
                      <a16:colId xmlns:a16="http://schemas.microsoft.com/office/drawing/2014/main" val="2103235950"/>
                    </a:ext>
                  </a:extLst>
                </a:gridCol>
                <a:gridCol w="528799">
                  <a:extLst>
                    <a:ext uri="{9D8B030D-6E8A-4147-A177-3AD203B41FA5}">
                      <a16:colId xmlns:a16="http://schemas.microsoft.com/office/drawing/2014/main" val="978096570"/>
                    </a:ext>
                  </a:extLst>
                </a:gridCol>
                <a:gridCol w="650829">
                  <a:extLst>
                    <a:ext uri="{9D8B030D-6E8A-4147-A177-3AD203B41FA5}">
                      <a16:colId xmlns:a16="http://schemas.microsoft.com/office/drawing/2014/main" val="1523467800"/>
                    </a:ext>
                  </a:extLst>
                </a:gridCol>
              </a:tblGrid>
              <a:tr h="419724">
                <a:tc>
                  <a:txBody>
                    <a:bodyPr/>
                    <a:lstStyle/>
                    <a:p>
                      <a:pPr algn="ctr" fontAlgn="b"/>
                      <a:endParaRPr lang="en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SAMPLE_ID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GLEASON_SCORE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RB1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TP53 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847690"/>
                  </a:ext>
                </a:extLst>
              </a:tr>
              <a:tr h="376959"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DFCI_11_104_02_Tumor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574826"/>
                  </a:ext>
                </a:extLst>
              </a:tr>
              <a:tr h="376959"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DFCI_11_104_13_Tumor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096377"/>
                  </a:ext>
                </a:extLst>
              </a:tr>
              <a:tr h="376959"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MO_1008_Tumor_Dura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637508"/>
                  </a:ext>
                </a:extLst>
              </a:tr>
              <a:tr h="376959"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MO_1012_Tumor_Subcutaneous_nodule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761302"/>
                  </a:ext>
                </a:extLst>
              </a:tr>
              <a:tr h="376959"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MO_1013_Tumor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416995"/>
                  </a:ext>
                </a:extLst>
              </a:tr>
              <a:tr h="376959"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MO_1014_Tumor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763166"/>
                  </a:ext>
                </a:extLst>
              </a:tr>
              <a:tr h="376959"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MO_1015_Tumor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919252"/>
                  </a:ext>
                </a:extLst>
              </a:tr>
              <a:tr h="376959"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MO_1020_Tumor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288633"/>
                  </a:ext>
                </a:extLst>
              </a:tr>
              <a:tr h="376959"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MO_1040_Tumor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7709"/>
                  </a:ext>
                </a:extLst>
              </a:tr>
              <a:tr h="376959"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MO_1054_Tumor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401" marR="9401" marT="94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984634"/>
                  </a:ext>
                </a:extLst>
              </a:tr>
            </a:tbl>
          </a:graphicData>
        </a:graphic>
      </p:graphicFrame>
      <p:pic>
        <p:nvPicPr>
          <p:cNvPr id="9" name="Picture 2" descr="cBioPortal | Health-RI">
            <a:extLst>
              <a:ext uri="{FF2B5EF4-FFF2-40B4-BE49-F238E27FC236}">
                <a16:creationId xmlns:a16="http://schemas.microsoft.com/office/drawing/2014/main" id="{E475DD44-AE7F-EF47-876E-51E9CE10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24" y="-3175"/>
            <a:ext cx="4606976" cy="146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0BCD8E9A-F9CE-5848-9D8C-127B54B0DF32}"/>
              </a:ext>
            </a:extLst>
          </p:cNvPr>
          <p:cNvSpPr/>
          <p:nvPr/>
        </p:nvSpPr>
        <p:spPr>
          <a:xfrm>
            <a:off x="7270230" y="2143593"/>
            <a:ext cx="1608421" cy="4189314"/>
          </a:xfrm>
          <a:prstGeom prst="frame">
            <a:avLst>
              <a:gd name="adj1" fmla="val 41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F2D2CE41-8AA8-FC40-818D-95F0D251E47B}"/>
              </a:ext>
            </a:extLst>
          </p:cNvPr>
          <p:cNvSpPr/>
          <p:nvPr/>
        </p:nvSpPr>
        <p:spPr>
          <a:xfrm>
            <a:off x="8074441" y="1435644"/>
            <a:ext cx="2793428" cy="684318"/>
          </a:xfrm>
          <a:prstGeom prst="uturnArrow">
            <a:avLst>
              <a:gd name="adj1" fmla="val 25000"/>
              <a:gd name="adj2" fmla="val 25000"/>
              <a:gd name="adj3" fmla="val 31571"/>
              <a:gd name="adj4" fmla="val 43750"/>
              <a:gd name="adj5" fmla="val 79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445EA2E-1A78-6544-956B-CAC49BB81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95942"/>
              </p:ext>
            </p:extLst>
          </p:nvPr>
        </p:nvGraphicFramePr>
        <p:xfrm>
          <a:off x="9325549" y="2143593"/>
          <a:ext cx="257497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812">
                  <a:extLst>
                    <a:ext uri="{9D8B030D-6E8A-4147-A177-3AD203B41FA5}">
                      <a16:colId xmlns:a16="http://schemas.microsoft.com/office/drawing/2014/main" val="3348068784"/>
                    </a:ext>
                  </a:extLst>
                </a:gridCol>
                <a:gridCol w="1782164">
                  <a:extLst>
                    <a:ext uri="{9D8B030D-6E8A-4147-A177-3AD203B41FA5}">
                      <a16:colId xmlns:a16="http://schemas.microsoft.com/office/drawing/2014/main" val="1095416198"/>
                    </a:ext>
                  </a:extLst>
                </a:gridCol>
              </a:tblGrid>
              <a:tr h="265944">
                <a:tc>
                  <a:txBody>
                    <a:bodyPr/>
                    <a:lstStyle/>
                    <a:p>
                      <a:pPr algn="ctr"/>
                      <a:endParaRPr lang="en-K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Alteration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96932"/>
                  </a:ext>
                </a:extLst>
              </a:tr>
              <a:tr h="265944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duplication</a:t>
                      </a:r>
                      <a:endParaRPr lang="en-K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91081"/>
                  </a:ext>
                </a:extLst>
              </a:tr>
              <a:tr h="265944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</a:t>
                      </a:r>
                      <a:endParaRPr lang="en-K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10133"/>
                  </a:ext>
                </a:extLst>
              </a:tr>
              <a:tr h="265944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deletion</a:t>
                      </a:r>
                      <a:endParaRPr lang="en-K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1523"/>
                  </a:ext>
                </a:extLst>
              </a:tr>
            </a:tbl>
          </a:graphicData>
        </a:graphic>
      </p:graphicFrame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6F6CC98E-0B57-7045-98F7-EC0EB9B5E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323" y="4039459"/>
            <a:ext cx="2793428" cy="25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4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A44B-8FFD-D543-A92D-4EC6EEDF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D1EE-477E-1041-8A33-73D57B659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“Prediction of Gleason score by gene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RB1, AR, and TP53 </a:t>
            </a:r>
            <a:r>
              <a:rPr lang="en-K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alteration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K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4" name="Picture 8" descr="The Most Intuitive and Easiest Guide for Artificial Neural Network | by  Jiwon Jeong | Towards Data Science">
            <a:extLst>
              <a:ext uri="{FF2B5EF4-FFF2-40B4-BE49-F238E27FC236}">
                <a16:creationId xmlns:a16="http://schemas.microsoft.com/office/drawing/2014/main" id="{554662DC-30DE-0443-8CF0-B58B4C7C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40" y="2605633"/>
            <a:ext cx="5029119" cy="388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22754ED3-FD4D-3246-9D91-CD1EDF4BF86A}"/>
              </a:ext>
            </a:extLst>
          </p:cNvPr>
          <p:cNvSpPr/>
          <p:nvPr/>
        </p:nvSpPr>
        <p:spPr>
          <a:xfrm>
            <a:off x="1452837" y="3335311"/>
            <a:ext cx="2128603" cy="2132351"/>
          </a:xfrm>
          <a:prstGeom prst="donut">
            <a:avLst>
              <a:gd name="adj" fmla="val 8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E778A34B-F864-8E43-A72B-70A8D50C5AF0}"/>
              </a:ext>
            </a:extLst>
          </p:cNvPr>
          <p:cNvSpPr/>
          <p:nvPr/>
        </p:nvSpPr>
        <p:spPr>
          <a:xfrm>
            <a:off x="8610558" y="3150644"/>
            <a:ext cx="2128603" cy="2132351"/>
          </a:xfrm>
          <a:prstGeom prst="donut">
            <a:avLst>
              <a:gd name="adj" fmla="val 8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BA926B-50B4-5A44-96FD-6F5D4B31AB64}"/>
              </a:ext>
            </a:extLst>
          </p:cNvPr>
          <p:cNvSpPr txBox="1"/>
          <p:nvPr/>
        </p:nvSpPr>
        <p:spPr>
          <a:xfrm>
            <a:off x="1569892" y="4170770"/>
            <a:ext cx="1894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b="1" dirty="0">
                <a:latin typeface="Arial" panose="020B0604020202020204" pitchFamily="34" charset="0"/>
                <a:cs typeface="Arial" panose="020B0604020202020204" pitchFamily="34" charset="0"/>
              </a:rPr>
              <a:t>Gene Alteration</a:t>
            </a:r>
          </a:p>
          <a:p>
            <a:pPr algn="ctr"/>
            <a:r>
              <a:rPr lang="en-KR" b="1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B85A7-15C1-8048-8216-501A71BFC057}"/>
              </a:ext>
            </a:extLst>
          </p:cNvPr>
          <p:cNvSpPr txBox="1"/>
          <p:nvPr/>
        </p:nvSpPr>
        <p:spPr>
          <a:xfrm>
            <a:off x="8774613" y="40970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" panose="020B0604020202020204" pitchFamily="34" charset="0"/>
                <a:cs typeface="Arial" panose="020B0604020202020204" pitchFamily="34" charset="0"/>
              </a:rPr>
              <a:t>Gleason Score</a:t>
            </a: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9FD371C9-B115-9548-B02D-4A038AEB0902}"/>
              </a:ext>
            </a:extLst>
          </p:cNvPr>
          <p:cNvSpPr/>
          <p:nvPr/>
        </p:nvSpPr>
        <p:spPr>
          <a:xfrm>
            <a:off x="2398054" y="2628716"/>
            <a:ext cx="1894493" cy="71893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4E06DD3A-027B-9043-87D3-80CA24126966}"/>
              </a:ext>
            </a:extLst>
          </p:cNvPr>
          <p:cNvSpPr/>
          <p:nvPr/>
        </p:nvSpPr>
        <p:spPr>
          <a:xfrm>
            <a:off x="7711224" y="2601858"/>
            <a:ext cx="2128603" cy="71893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9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BB21-879A-1647-8C0A-10FF6065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>
                <a:latin typeface="Arial" panose="020B0604020202020204" pitchFamily="34" charset="0"/>
                <a:cs typeface="Arial" panose="020B0604020202020204" pitchFamily="34" charset="0"/>
              </a:rPr>
              <a:t>Model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A4D9-3BB2-8C41-88EF-FDE8CCAE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 I</a:t>
            </a:r>
            <a:r>
              <a:rPr lang="en-KR" sz="2400" dirty="0">
                <a:latin typeface="Arial" panose="020B0604020202020204" pitchFamily="34" charset="0"/>
                <a:cs typeface="Arial" panose="020B0604020202020204" pitchFamily="34" charset="0"/>
              </a:rPr>
              <a:t>nput node = 3 ; </a:t>
            </a:r>
          </a:p>
          <a:p>
            <a:pPr marL="0" indent="0">
              <a:buNone/>
            </a:pPr>
            <a:r>
              <a:rPr lang="en-KR" sz="2400" dirty="0">
                <a:latin typeface="Arial" panose="020B0604020202020204" pitchFamily="34" charset="0"/>
                <a:cs typeface="Arial" panose="020B0604020202020204" pitchFamily="34" charset="0"/>
              </a:rPr>
              <a:t>   Alteration information of each gene,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RB1, AR, and TP53 </a:t>
            </a:r>
            <a:r>
              <a:rPr lang="en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KR" sz="2400" dirty="0">
                <a:latin typeface="Arial" panose="020B0604020202020204" pitchFamily="34" charset="0"/>
                <a:cs typeface="Arial" panose="020B0604020202020204" pitchFamily="34" charset="0"/>
              </a:rPr>
              <a:t># Output node = 5;</a:t>
            </a:r>
          </a:p>
          <a:p>
            <a:pPr marL="0" indent="0">
              <a:buNone/>
            </a:pPr>
            <a:r>
              <a:rPr lang="en-KR" sz="2400" dirty="0">
                <a:latin typeface="Arial" panose="020B0604020202020204" pitchFamily="34" charset="0"/>
                <a:cs typeface="Arial" panose="020B0604020202020204" pitchFamily="34" charset="0"/>
              </a:rPr>
              <a:t>   Gleason score 5,6,7,8,9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(Multiple Classification)</a:t>
            </a:r>
            <a:endParaRPr lang="en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KR" sz="2400" dirty="0">
                <a:latin typeface="Arial" panose="020B0604020202020204" pitchFamily="34" charset="0"/>
                <a:cs typeface="Arial" panose="020B0604020202020204" pitchFamily="34" charset="0"/>
              </a:rPr>
              <a:t>   One-hot encoding</a:t>
            </a:r>
          </a:p>
          <a:p>
            <a:pPr marL="0" indent="0">
              <a:buNone/>
            </a:pPr>
            <a:r>
              <a:rPr lang="en-KR" sz="2400" dirty="0">
                <a:latin typeface="Arial" panose="020B0604020202020204" pitchFamily="34" charset="0"/>
                <a:cs typeface="Arial" panose="020B0604020202020204" pitchFamily="34" charset="0"/>
              </a:rPr>
              <a:t>   Output layer activation function = Softmax </a:t>
            </a:r>
          </a:p>
          <a:p>
            <a:endParaRPr lang="en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KR" sz="2400" dirty="0">
                <a:latin typeface="Arial" panose="020B0604020202020204" pitchFamily="34" charset="0"/>
                <a:cs typeface="Arial" panose="020B0604020202020204" pitchFamily="34" charset="0"/>
              </a:rPr>
              <a:t># Hidden layer = 10</a:t>
            </a:r>
          </a:p>
          <a:p>
            <a:r>
              <a:rPr lang="en-KR" sz="2400" dirty="0">
                <a:latin typeface="Arial" panose="020B0604020202020204" pitchFamily="34" charset="0"/>
                <a:cs typeface="Arial" panose="020B0604020202020204" pitchFamily="34" charset="0"/>
              </a:rPr>
              <a:t># Hidden layer nodes =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KR" sz="2400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</a:p>
          <a:p>
            <a:r>
              <a:rPr lang="en-KR" sz="2400" dirty="0">
                <a:latin typeface="Arial" panose="020B0604020202020204" pitchFamily="34" charset="0"/>
                <a:cs typeface="Arial" panose="020B0604020202020204" pitchFamily="34" charset="0"/>
              </a:rPr>
              <a:t>Hidden layer activation function = Leaky ReLU</a:t>
            </a:r>
          </a:p>
        </p:txBody>
      </p:sp>
    </p:spTree>
    <p:extLst>
      <p:ext uri="{BB962C8B-B14F-4D97-AF65-F5344CB8AC3E}">
        <p14:creationId xmlns:p14="http://schemas.microsoft.com/office/powerpoint/2010/main" val="329365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62CA-EB0C-324A-BF94-1FBA3D8E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>
                <a:latin typeface="Arial" panose="020B0604020202020204" pitchFamily="34" charset="0"/>
                <a:cs typeface="Arial" panose="020B0604020202020204" pitchFamily="34" charset="0"/>
              </a:rPr>
              <a:t>Matlab Code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D68692-D11F-A842-A1C6-6BA824FB3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3329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1212</Words>
  <Application>Microsoft Macintosh PowerPoint</Application>
  <PresentationFormat>Widescreen</PresentationFormat>
  <Paragraphs>194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Metastatic Prostate Cancer  Subtype Prognosis with  Deep Learning</vt:lpstr>
      <vt:lpstr>Metastatic Prostate Cancer</vt:lpstr>
      <vt:lpstr>Data Source</vt:lpstr>
      <vt:lpstr>Data description</vt:lpstr>
      <vt:lpstr>Gleason Score</vt:lpstr>
      <vt:lpstr>Data structure</vt:lpstr>
      <vt:lpstr>Hypothesis</vt:lpstr>
      <vt:lpstr>Model structure</vt:lpstr>
      <vt:lpstr>Matlab Code</vt:lpstr>
      <vt:lpstr>Result</vt:lpstr>
      <vt:lpstr>Trouble Shooting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Metastatic Prostate Cancer  Subtype Prognosis with  Artificial Neural Network </dc:title>
  <dc:creator>김예린[ 대학원석·박사통합과정재학 / 의과학과 ]</dc:creator>
  <cp:lastModifiedBy>김예린[ 대학원석·박사통합과정재학 / 의과학과 ]</cp:lastModifiedBy>
  <cp:revision>29</cp:revision>
  <dcterms:created xsi:type="dcterms:W3CDTF">2021-06-16T13:09:07Z</dcterms:created>
  <dcterms:modified xsi:type="dcterms:W3CDTF">2021-06-17T06:46:21Z</dcterms:modified>
</cp:coreProperties>
</file>