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Roboto Slab" pitchFamily="2" charset="0"/>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1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ed75ccf_0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baec01e6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baec01e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baec01e6_1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baec01e6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baec01e6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baec01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baec01e6_1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baec01e6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9baec01e6_1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9baec01e6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728ed3a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728ed3a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728ed3a28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728ed3a2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baec01e6_1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9baec01e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9baec01e6_1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9baec01e6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728ed3a28_2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728ed3a2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28ed3a28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28ed3a28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728ed3a28_2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728ed3a2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28ed3a28_2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28ed3a28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ed75ccf_0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934213f5c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934213f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34213f5c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34213f5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34213f5c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34213f5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baec01e6_1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baec01e6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934213f5c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934213f5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Google Shape;31;p4"/>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600200"/>
            <a:ext cx="24198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Google Shape;52;p7"/>
          <p:cNvSpPr txBox="1">
            <a:spLocks noGrp="1"/>
          </p:cNvSpPr>
          <p:nvPr>
            <p:ph type="body" idx="2"/>
          </p:nvPr>
        </p:nvSpPr>
        <p:spPr>
          <a:xfrm>
            <a:off x="3329992" y="1600200"/>
            <a:ext cx="24198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3"/>
          </p:nvPr>
        </p:nvSpPr>
        <p:spPr>
          <a:xfrm>
            <a:off x="5873834" y="1600200"/>
            <a:ext cx="24198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insideairbnb.com/get-the-data.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idx="4294967295"/>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6000" b="1"/>
              <a:t>Airbnb </a:t>
            </a:r>
            <a:endParaRPr sz="6000" b="1"/>
          </a:p>
          <a:p>
            <a:pPr marL="0" lvl="0" indent="0" algn="ctr" rtl="0">
              <a:spcBef>
                <a:spcPts val="0"/>
              </a:spcBef>
              <a:spcAft>
                <a:spcPts val="0"/>
              </a:spcAft>
              <a:buClr>
                <a:schemeClr val="dk1"/>
              </a:buClr>
              <a:buSzPts val="1100"/>
              <a:buFont typeface="Arial"/>
              <a:buNone/>
            </a:pPr>
            <a:r>
              <a:rPr lang="en" sz="6000" b="1"/>
              <a:t>Listing Prices</a:t>
            </a:r>
            <a:endParaRPr sz="9600" b="1"/>
          </a:p>
        </p:txBody>
      </p:sp>
      <p:sp>
        <p:nvSpPr>
          <p:cNvPr id="71" name="Google Shape;71;p12"/>
          <p:cNvSpPr txBox="1">
            <a:spLocks noGrp="1"/>
          </p:cNvSpPr>
          <p:nvPr>
            <p:ph type="subTitle" idx="4294967295"/>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a:solidFill>
                  <a:srgbClr val="595959"/>
                </a:solidFill>
                <a:latin typeface="Arial"/>
                <a:ea typeface="Arial"/>
                <a:cs typeface="Arial"/>
                <a:sym typeface="Arial"/>
              </a:rPr>
              <a:t>Keqin Cao</a:t>
            </a:r>
            <a:endParaRPr/>
          </a:p>
        </p:txBody>
      </p:sp>
      <p:sp>
        <p:nvSpPr>
          <p:cNvPr id="72" name="Google Shape;72;p1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0" y="0"/>
            <a:ext cx="4634706" cy="3175574"/>
          </a:xfrm>
          <a:prstGeom prst="rect">
            <a:avLst/>
          </a:prstGeom>
          <a:noFill/>
          <a:ln>
            <a:noFill/>
          </a:ln>
        </p:spPr>
      </p:pic>
      <p:pic>
        <p:nvPicPr>
          <p:cNvPr id="137" name="Google Shape;137;p21"/>
          <p:cNvPicPr preferRelativeResize="0"/>
          <p:nvPr/>
        </p:nvPicPr>
        <p:blipFill>
          <a:blip r:embed="rId4">
            <a:alphaModFix/>
          </a:blip>
          <a:stretch>
            <a:fillRect/>
          </a:stretch>
        </p:blipFill>
        <p:spPr>
          <a:xfrm>
            <a:off x="3629925" y="3877625"/>
            <a:ext cx="4817249" cy="2903301"/>
          </a:xfrm>
          <a:prstGeom prst="rect">
            <a:avLst/>
          </a:prstGeom>
          <a:noFill/>
          <a:ln>
            <a:noFill/>
          </a:ln>
        </p:spPr>
      </p:pic>
      <p:sp>
        <p:nvSpPr>
          <p:cNvPr id="138" name="Google Shape;138;p2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a:t>
            </a:r>
            <a:endParaRPr/>
          </a:p>
        </p:txBody>
      </p:sp>
      <p:sp>
        <p:nvSpPr>
          <p:cNvPr id="139" name="Google Shape;139;p21"/>
          <p:cNvSpPr/>
          <p:nvPr/>
        </p:nvSpPr>
        <p:spPr>
          <a:xfrm>
            <a:off x="476250" y="3175570"/>
            <a:ext cx="8191507" cy="506602"/>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Checking linear model assumption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p:nvPr/>
        </p:nvSpPr>
        <p:spPr>
          <a:xfrm>
            <a:off x="4860600" y="1220175"/>
            <a:ext cx="2470200" cy="2470200"/>
          </a:xfrm>
          <a:prstGeom prst="ellipse">
            <a:avLst/>
          </a:prstGeom>
          <a:noFill/>
          <a:ln w="19050"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a:spLocks noGrp="1"/>
          </p:cNvSpPr>
          <p:nvPr>
            <p:ph type="ctrTitle" idx="4294967295"/>
          </p:nvPr>
        </p:nvSpPr>
        <p:spPr>
          <a:xfrm>
            <a:off x="533400" y="1882525"/>
            <a:ext cx="4015800"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Biggest obstacles</a:t>
            </a:r>
            <a:endParaRPr sz="6000" b="1"/>
          </a:p>
        </p:txBody>
      </p:sp>
      <p:sp>
        <p:nvSpPr>
          <p:cNvPr id="146" name="Google Shape;146;p22"/>
          <p:cNvSpPr txBox="1">
            <a:spLocks noGrp="1"/>
          </p:cNvSpPr>
          <p:nvPr>
            <p:ph type="subTitle" idx="4294967295"/>
          </p:nvPr>
        </p:nvSpPr>
        <p:spPr>
          <a:xfrm>
            <a:off x="533400" y="3593775"/>
            <a:ext cx="5142900" cy="1232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 “Duplicate” listings</a:t>
            </a:r>
            <a:endParaRPr/>
          </a:p>
          <a:p>
            <a:pPr marL="0" lvl="0" indent="0" algn="ctr" rtl="0">
              <a:spcBef>
                <a:spcPts val="600"/>
              </a:spcBef>
              <a:spcAft>
                <a:spcPts val="0"/>
              </a:spcAft>
              <a:buNone/>
            </a:pPr>
            <a:r>
              <a:rPr lang="en"/>
              <a:t>- Finding a suitable error metric</a:t>
            </a:r>
            <a:endParaRPr/>
          </a:p>
        </p:txBody>
      </p:sp>
      <p:cxnSp>
        <p:nvCxnSpPr>
          <p:cNvPr id="147" name="Google Shape;147;p22"/>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148" name="Google Shape;148;p22"/>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149" name="Google Shape;149;p22"/>
          <p:cNvCxnSpPr>
            <a:endCxn id="144" idx="6"/>
          </p:cNvCxnSpPr>
          <p:nvPr/>
        </p:nvCxnSpPr>
        <p:spPr>
          <a:xfrm flipH="1">
            <a:off x="7330800" y="2447475"/>
            <a:ext cx="1124100" cy="7800"/>
          </a:xfrm>
          <a:prstGeom prst="straightConnector1">
            <a:avLst/>
          </a:prstGeom>
          <a:noFill/>
          <a:ln w="9525" cap="flat" cmpd="sng">
            <a:solidFill>
              <a:srgbClr val="CFD8DC"/>
            </a:solidFill>
            <a:prstDash val="solid"/>
            <a:round/>
            <a:headEnd type="none" w="med" len="med"/>
            <a:tailEnd type="none" w="med" len="med"/>
          </a:ln>
        </p:spPr>
      </p:cxnSp>
      <p:sp>
        <p:nvSpPr>
          <p:cNvPr id="150" name="Google Shape;150;p2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51" name="Google Shape;151;p22"/>
          <p:cNvSpPr txBox="1"/>
          <p:nvPr/>
        </p:nvSpPr>
        <p:spPr>
          <a:xfrm>
            <a:off x="5053200" y="1509825"/>
            <a:ext cx="2085000" cy="189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0">
                <a:solidFill>
                  <a:srgbClr val="607D8B"/>
                </a:solidFill>
                <a:latin typeface="Source Sans Pro"/>
                <a:ea typeface="Source Sans Pro"/>
                <a:cs typeface="Source Sans Pro"/>
                <a:sym typeface="Source Sans Pro"/>
              </a:rPr>
              <a:t>😭</a:t>
            </a:r>
            <a:endParaRPr sz="1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p:nvPr/>
        </p:nvSpPr>
        <p:spPr>
          <a:xfrm>
            <a:off x="4860600" y="1220175"/>
            <a:ext cx="2470200" cy="2470200"/>
          </a:xfrm>
          <a:prstGeom prst="ellipse">
            <a:avLst/>
          </a:prstGeom>
          <a:noFill/>
          <a:ln w="19050"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a:spLocks noGrp="1"/>
          </p:cNvSpPr>
          <p:nvPr>
            <p:ph type="ctrTitle" idx="4294967295"/>
          </p:nvPr>
        </p:nvSpPr>
        <p:spPr>
          <a:xfrm>
            <a:off x="533400" y="1882525"/>
            <a:ext cx="4015800"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Solutions</a:t>
            </a:r>
            <a:endParaRPr sz="6000" b="1"/>
          </a:p>
        </p:txBody>
      </p:sp>
      <p:cxnSp>
        <p:nvCxnSpPr>
          <p:cNvPr id="158" name="Google Shape;158;p23"/>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159" name="Google Shape;159;p23"/>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160" name="Google Shape;160;p23"/>
          <p:cNvCxnSpPr>
            <a:endCxn id="156" idx="6"/>
          </p:cNvCxnSpPr>
          <p:nvPr/>
        </p:nvCxnSpPr>
        <p:spPr>
          <a:xfrm flipH="1">
            <a:off x="7330800" y="2447475"/>
            <a:ext cx="1124100" cy="7800"/>
          </a:xfrm>
          <a:prstGeom prst="straightConnector1">
            <a:avLst/>
          </a:prstGeom>
          <a:noFill/>
          <a:ln w="9525" cap="flat" cmpd="sng">
            <a:solidFill>
              <a:srgbClr val="CFD8DC"/>
            </a:solidFill>
            <a:prstDash val="solid"/>
            <a:round/>
            <a:headEnd type="none" w="med" len="med"/>
            <a:tailEnd type="none" w="med" len="med"/>
          </a:ln>
        </p:spPr>
      </p:cxnSp>
      <p:sp>
        <p:nvSpPr>
          <p:cNvPr id="161" name="Google Shape;161;p2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62" name="Google Shape;162;p23"/>
          <p:cNvSpPr txBox="1"/>
          <p:nvPr/>
        </p:nvSpPr>
        <p:spPr>
          <a:xfrm>
            <a:off x="5053200" y="1509825"/>
            <a:ext cx="2085000" cy="189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0"/>
              <a:t>😌</a:t>
            </a:r>
            <a:endParaRPr sz="11000"/>
          </a:p>
        </p:txBody>
      </p:sp>
      <p:sp>
        <p:nvSpPr>
          <p:cNvPr id="163" name="Google Shape;163;p23"/>
          <p:cNvSpPr txBox="1"/>
          <p:nvPr/>
        </p:nvSpPr>
        <p:spPr>
          <a:xfrm>
            <a:off x="807425" y="3429025"/>
            <a:ext cx="8283300" cy="3000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rgbClr val="263238"/>
                </a:solidFill>
                <a:latin typeface="Source Sans Pro"/>
                <a:ea typeface="Source Sans Pro"/>
                <a:cs typeface="Source Sans Pro"/>
                <a:sym typeface="Source Sans Pro"/>
              </a:rPr>
              <a:t>-Separate train/validation/test sets by UserID</a:t>
            </a:r>
            <a:endParaRPr sz="2400" b="1">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 sz="2400">
                <a:solidFill>
                  <a:srgbClr val="263238"/>
                </a:solidFill>
                <a:latin typeface="Source Sans Pro"/>
                <a:ea typeface="Source Sans Pro"/>
                <a:cs typeface="Source Sans Pro"/>
                <a:sym typeface="Source Sans Pro"/>
              </a:rPr>
              <a:t>-Split dataset by location (geographically split SF in half)</a:t>
            </a:r>
            <a:endParaRPr sz="240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 sz="2400">
                <a:solidFill>
                  <a:srgbClr val="263238"/>
                </a:solidFill>
                <a:latin typeface="Source Sans Pro"/>
                <a:ea typeface="Source Sans Pro"/>
                <a:cs typeface="Source Sans Pro"/>
                <a:sym typeface="Source Sans Pro"/>
              </a:rPr>
              <a:t>-Stratify by neighborhoods</a:t>
            </a:r>
            <a:endParaRPr sz="240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 sz="2400">
                <a:solidFill>
                  <a:srgbClr val="263238"/>
                </a:solidFill>
                <a:latin typeface="Source Sans Pro"/>
                <a:ea typeface="Source Sans Pro"/>
                <a:cs typeface="Source Sans Pro"/>
                <a:sym typeface="Source Sans Pro"/>
              </a:rPr>
              <a:t>-Train on data points from within one month</a:t>
            </a:r>
            <a:endParaRPr sz="240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sz="240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r>
              <a:rPr lang="en" sz="2400">
                <a:solidFill>
                  <a:srgbClr val="263238"/>
                </a:solidFill>
                <a:latin typeface="Source Sans Pro"/>
                <a:ea typeface="Source Sans Pro"/>
                <a:cs typeface="Source Sans Pro"/>
                <a:sym typeface="Source Sans Pro"/>
              </a:rPr>
              <a:t>-</a:t>
            </a:r>
            <a:r>
              <a:rPr lang="en" sz="2400" b="1">
                <a:solidFill>
                  <a:srgbClr val="263238"/>
                </a:solidFill>
                <a:latin typeface="Source Sans Pro"/>
                <a:ea typeface="Source Sans Pro"/>
                <a:cs typeface="Source Sans Pro"/>
                <a:sym typeface="Source Sans Pro"/>
              </a:rPr>
              <a:t>Separate validation/test sets into two price ranges(&lt;=300 and &gt;300)</a:t>
            </a:r>
            <a:endParaRPr sz="3000" b="1">
              <a:solidFill>
                <a:srgbClr val="263238"/>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ctrTitle"/>
          </p:nvPr>
        </p:nvSpPr>
        <p:spPr>
          <a:xfrm>
            <a:off x="1546025" y="1017525"/>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Neural Network</a:t>
            </a:r>
            <a:endParaRPr/>
          </a:p>
        </p:txBody>
      </p:sp>
      <p:sp>
        <p:nvSpPr>
          <p:cNvPr id="169" name="Google Shape;169;p24"/>
          <p:cNvSpPr txBox="1">
            <a:spLocks noGrp="1"/>
          </p:cNvSpPr>
          <p:nvPr>
            <p:ph type="subTitle" idx="1"/>
          </p:nvPr>
        </p:nvSpPr>
        <p:spPr>
          <a:xfrm>
            <a:off x="1493075" y="5037623"/>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8 epochs</a:t>
            </a:r>
            <a:endParaRPr sz="2400"/>
          </a:p>
          <a:p>
            <a:pPr marL="0" lvl="0" indent="0" algn="l" rtl="0">
              <a:spcBef>
                <a:spcPts val="0"/>
              </a:spcBef>
              <a:spcAft>
                <a:spcPts val="0"/>
              </a:spcAft>
              <a:buNone/>
            </a:pPr>
            <a:r>
              <a:rPr lang="en" sz="2400"/>
              <a:t>Training MAE: 105.3914</a:t>
            </a:r>
            <a:endParaRPr sz="2400"/>
          </a:p>
          <a:p>
            <a:pPr marL="0" lvl="0" indent="0" algn="l" rtl="0">
              <a:spcBef>
                <a:spcPts val="0"/>
              </a:spcBef>
              <a:spcAft>
                <a:spcPts val="0"/>
              </a:spcAft>
              <a:buNone/>
            </a:pPr>
            <a:endParaRPr sz="2400"/>
          </a:p>
        </p:txBody>
      </p:sp>
      <p:pic>
        <p:nvPicPr>
          <p:cNvPr id="170" name="Google Shape;170;p24"/>
          <p:cNvPicPr preferRelativeResize="0"/>
          <p:nvPr/>
        </p:nvPicPr>
        <p:blipFill>
          <a:blip r:embed="rId3">
            <a:alphaModFix/>
          </a:blip>
          <a:stretch>
            <a:fillRect/>
          </a:stretch>
        </p:blipFill>
        <p:spPr>
          <a:xfrm>
            <a:off x="1569200" y="2659925"/>
            <a:ext cx="4774705" cy="2151148"/>
          </a:xfrm>
          <a:prstGeom prst="rect">
            <a:avLst/>
          </a:prstGeom>
          <a:noFill/>
          <a:ln>
            <a:noFill/>
          </a:ln>
        </p:spPr>
      </p:pic>
      <p:sp>
        <p:nvSpPr>
          <p:cNvPr id="171" name="Google Shape;171;p24"/>
          <p:cNvSpPr txBox="1"/>
          <p:nvPr/>
        </p:nvSpPr>
        <p:spPr>
          <a:xfrm>
            <a:off x="3334800" y="3202900"/>
            <a:ext cx="1243500" cy="13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ctrTitle"/>
          </p:nvPr>
        </p:nvSpPr>
        <p:spPr>
          <a:xfrm>
            <a:off x="1546025" y="555925"/>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Gradient Boosting</a:t>
            </a:r>
            <a:endParaRPr/>
          </a:p>
        </p:txBody>
      </p:sp>
      <p:sp>
        <p:nvSpPr>
          <p:cNvPr id="177" name="Google Shape;177;p25"/>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 MAE:</a:t>
            </a:r>
            <a:endParaRPr/>
          </a:p>
          <a:p>
            <a:pPr marL="0" lvl="0" indent="0" algn="l" rtl="0">
              <a:spcBef>
                <a:spcPts val="0"/>
              </a:spcBef>
              <a:spcAft>
                <a:spcPts val="0"/>
              </a:spcAft>
              <a:buNone/>
            </a:pPr>
            <a:r>
              <a:rPr lang="en"/>
              <a:t>	Combined: 61.40</a:t>
            </a:r>
            <a:endParaRPr/>
          </a:p>
          <a:p>
            <a:pPr marL="0" lvl="0" indent="0" algn="l" rtl="0">
              <a:spcBef>
                <a:spcPts val="0"/>
              </a:spcBef>
              <a:spcAft>
                <a:spcPts val="0"/>
              </a:spcAft>
              <a:buNone/>
            </a:pPr>
            <a:r>
              <a:rPr lang="en"/>
              <a:t>	For prices &lt;=300: 42.37</a:t>
            </a:r>
            <a:endParaRPr/>
          </a:p>
          <a:p>
            <a:pPr marL="0" lvl="0" indent="0" algn="l" rtl="0">
              <a:spcBef>
                <a:spcPts val="0"/>
              </a:spcBef>
              <a:spcAft>
                <a:spcPts val="0"/>
              </a:spcAft>
              <a:buNone/>
            </a:pPr>
            <a:r>
              <a:rPr lang="en"/>
              <a:t>					&gt;300: 168.26</a:t>
            </a:r>
            <a:endParaRPr/>
          </a:p>
          <a:p>
            <a:pPr marL="0" lvl="0" indent="0" algn="l" rtl="0">
              <a:spcBef>
                <a:spcPts val="0"/>
              </a:spcBef>
              <a:spcAft>
                <a:spcPts val="0"/>
              </a:spcAft>
              <a:buNone/>
            </a:pPr>
            <a:endParaRPr/>
          </a:p>
        </p:txBody>
      </p:sp>
      <p:pic>
        <p:nvPicPr>
          <p:cNvPr id="178" name="Google Shape;178;p25"/>
          <p:cNvPicPr preferRelativeResize="0"/>
          <p:nvPr/>
        </p:nvPicPr>
        <p:blipFill>
          <a:blip r:embed="rId3">
            <a:alphaModFix/>
          </a:blip>
          <a:stretch>
            <a:fillRect/>
          </a:stretch>
        </p:blipFill>
        <p:spPr>
          <a:xfrm>
            <a:off x="1546027" y="2238187"/>
            <a:ext cx="6514576" cy="133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ctrTitle"/>
          </p:nvPr>
        </p:nvSpPr>
        <p:spPr>
          <a:xfrm>
            <a:off x="1546025" y="263900"/>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
        <p:nvSpPr>
          <p:cNvPr id="184" name="Google Shape;184;p26"/>
          <p:cNvSpPr txBox="1">
            <a:spLocks noGrp="1"/>
          </p:cNvSpPr>
          <p:nvPr>
            <p:ph type="subTitle" idx="1"/>
          </p:nvPr>
        </p:nvSpPr>
        <p:spPr>
          <a:xfrm>
            <a:off x="1546025" y="1663023"/>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Without Feature Selections</a:t>
            </a:r>
            <a:endParaRPr sz="2400"/>
          </a:p>
        </p:txBody>
      </p:sp>
      <p:sp>
        <p:nvSpPr>
          <p:cNvPr id="185" name="Google Shape;185;p26"/>
          <p:cNvSpPr txBox="1">
            <a:spLocks noGrp="1"/>
          </p:cNvSpPr>
          <p:nvPr>
            <p:ph type="subTitle" idx="1"/>
          </p:nvPr>
        </p:nvSpPr>
        <p:spPr>
          <a:xfrm>
            <a:off x="1546025" y="4271073"/>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 MAE:</a:t>
            </a:r>
            <a:endParaRPr/>
          </a:p>
          <a:p>
            <a:pPr marL="0" lvl="0" indent="0" algn="l" rtl="0">
              <a:spcBef>
                <a:spcPts val="0"/>
              </a:spcBef>
              <a:spcAft>
                <a:spcPts val="0"/>
              </a:spcAft>
              <a:buClr>
                <a:schemeClr val="dk1"/>
              </a:buClr>
              <a:buSzPts val="1100"/>
              <a:buFont typeface="Arial"/>
              <a:buNone/>
            </a:pPr>
            <a:r>
              <a:rPr lang="en"/>
              <a:t>	Combined: 61.69</a:t>
            </a:r>
            <a:endParaRPr/>
          </a:p>
          <a:p>
            <a:pPr marL="0" lvl="0" indent="0" algn="l" rtl="0">
              <a:spcBef>
                <a:spcPts val="0"/>
              </a:spcBef>
              <a:spcAft>
                <a:spcPts val="0"/>
              </a:spcAft>
              <a:buClr>
                <a:schemeClr val="dk1"/>
              </a:buClr>
              <a:buSzPts val="1100"/>
              <a:buFont typeface="Arial"/>
              <a:buNone/>
            </a:pPr>
            <a:r>
              <a:rPr lang="en"/>
              <a:t>	For prices &lt;=300: 41.58</a:t>
            </a:r>
            <a:endParaRPr/>
          </a:p>
          <a:p>
            <a:pPr marL="0" lvl="0" indent="0" algn="l" rtl="0">
              <a:spcBef>
                <a:spcPts val="0"/>
              </a:spcBef>
              <a:spcAft>
                <a:spcPts val="0"/>
              </a:spcAft>
              <a:buClr>
                <a:schemeClr val="dk1"/>
              </a:buClr>
              <a:buSzPts val="1100"/>
              <a:buFont typeface="Arial"/>
              <a:buNone/>
            </a:pPr>
            <a:r>
              <a:rPr lang="en"/>
              <a:t>					&gt;300: 174.55</a:t>
            </a:r>
            <a:endParaRPr/>
          </a:p>
        </p:txBody>
      </p:sp>
      <p:pic>
        <p:nvPicPr>
          <p:cNvPr id="186" name="Google Shape;186;p26"/>
          <p:cNvPicPr preferRelativeResize="0"/>
          <p:nvPr/>
        </p:nvPicPr>
        <p:blipFill>
          <a:blip r:embed="rId3">
            <a:alphaModFix/>
          </a:blip>
          <a:stretch>
            <a:fillRect/>
          </a:stretch>
        </p:blipFill>
        <p:spPr>
          <a:xfrm>
            <a:off x="1673175" y="2808337"/>
            <a:ext cx="3037000" cy="1462725"/>
          </a:xfrm>
          <a:prstGeom prst="rect">
            <a:avLst/>
          </a:prstGeom>
          <a:noFill/>
          <a:ln>
            <a:noFill/>
          </a:ln>
        </p:spPr>
      </p:pic>
      <p:sp>
        <p:nvSpPr>
          <p:cNvPr id="187" name="Google Shape;187;p26"/>
          <p:cNvSpPr txBox="1"/>
          <p:nvPr/>
        </p:nvSpPr>
        <p:spPr>
          <a:xfrm>
            <a:off x="1546025" y="2204350"/>
            <a:ext cx="7054800" cy="63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ource Sans Pro"/>
                <a:ea typeface="Source Sans Pro"/>
                <a:cs typeface="Source Sans Pro"/>
                <a:sym typeface="Source Sans Pro"/>
              </a:rPr>
              <a:t>Tuned hyperparameters using RandomizedSearchCV</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ctrTitle"/>
          </p:nvPr>
        </p:nvSpPr>
        <p:spPr>
          <a:xfrm>
            <a:off x="1546025" y="263900"/>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
        <p:nvSpPr>
          <p:cNvPr id="193" name="Google Shape;193;p27"/>
          <p:cNvSpPr txBox="1">
            <a:spLocks noGrp="1"/>
          </p:cNvSpPr>
          <p:nvPr>
            <p:ph type="subTitle" idx="1"/>
          </p:nvPr>
        </p:nvSpPr>
        <p:spPr>
          <a:xfrm>
            <a:off x="1546025" y="1663023"/>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With Feature Selections</a:t>
            </a:r>
            <a:endParaRPr sz="2400"/>
          </a:p>
        </p:txBody>
      </p:sp>
      <p:pic>
        <p:nvPicPr>
          <p:cNvPr id="194" name="Google Shape;194;p27"/>
          <p:cNvPicPr preferRelativeResize="0"/>
          <p:nvPr/>
        </p:nvPicPr>
        <p:blipFill>
          <a:blip r:embed="rId3">
            <a:alphaModFix/>
          </a:blip>
          <a:stretch>
            <a:fillRect/>
          </a:stretch>
        </p:blipFill>
        <p:spPr>
          <a:xfrm>
            <a:off x="1546025" y="2134119"/>
            <a:ext cx="5832601" cy="3788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subTitle" idx="1"/>
          </p:nvPr>
        </p:nvSpPr>
        <p:spPr>
          <a:xfrm>
            <a:off x="1546025" y="2834448"/>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 MAE:</a:t>
            </a:r>
            <a:endParaRPr/>
          </a:p>
          <a:p>
            <a:pPr marL="0" lvl="0" indent="0" algn="l" rtl="0">
              <a:spcBef>
                <a:spcPts val="0"/>
              </a:spcBef>
              <a:spcAft>
                <a:spcPts val="0"/>
              </a:spcAft>
              <a:buClr>
                <a:schemeClr val="dk1"/>
              </a:buClr>
              <a:buSzPts val="1100"/>
              <a:buFont typeface="Arial"/>
              <a:buNone/>
            </a:pPr>
            <a:r>
              <a:rPr lang="en"/>
              <a:t>	Combined: 61.72</a:t>
            </a:r>
            <a:endParaRPr/>
          </a:p>
          <a:p>
            <a:pPr marL="0" lvl="0" indent="0" algn="l" rtl="0">
              <a:spcBef>
                <a:spcPts val="0"/>
              </a:spcBef>
              <a:spcAft>
                <a:spcPts val="0"/>
              </a:spcAft>
              <a:buClr>
                <a:schemeClr val="dk1"/>
              </a:buClr>
              <a:buSzPts val="1100"/>
              <a:buFont typeface="Arial"/>
              <a:buNone/>
            </a:pPr>
            <a:r>
              <a:rPr lang="en"/>
              <a:t>	For prices &lt;=300: 41.54</a:t>
            </a:r>
            <a:endParaRPr/>
          </a:p>
          <a:p>
            <a:pPr marL="0" lvl="0" indent="0" algn="l" rtl="0">
              <a:spcBef>
                <a:spcPts val="0"/>
              </a:spcBef>
              <a:spcAft>
                <a:spcPts val="0"/>
              </a:spcAft>
              <a:buClr>
                <a:schemeClr val="dk1"/>
              </a:buClr>
              <a:buSzPts val="1100"/>
              <a:buFont typeface="Arial"/>
              <a:buNone/>
            </a:pPr>
            <a:r>
              <a:rPr lang="en"/>
              <a:t>					&gt;300: 175.03</a:t>
            </a:r>
            <a:endParaRPr/>
          </a:p>
        </p:txBody>
      </p:sp>
      <p:sp>
        <p:nvSpPr>
          <p:cNvPr id="200" name="Google Shape;200;p28"/>
          <p:cNvSpPr txBox="1">
            <a:spLocks noGrp="1"/>
          </p:cNvSpPr>
          <p:nvPr>
            <p:ph type="ctrTitle"/>
          </p:nvPr>
        </p:nvSpPr>
        <p:spPr>
          <a:xfrm>
            <a:off x="1546025" y="263900"/>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
        <p:nvSpPr>
          <p:cNvPr id="201" name="Google Shape;201;p28"/>
          <p:cNvSpPr txBox="1">
            <a:spLocks noGrp="1"/>
          </p:cNvSpPr>
          <p:nvPr>
            <p:ph type="subTitle" idx="1"/>
          </p:nvPr>
        </p:nvSpPr>
        <p:spPr>
          <a:xfrm>
            <a:off x="1546025" y="1663023"/>
            <a:ext cx="5832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With Top 50 Important Features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ctrTitle"/>
          </p:nvPr>
        </p:nvSpPr>
        <p:spPr>
          <a:xfrm>
            <a:off x="1668310" y="1748150"/>
            <a:ext cx="5807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Test Results</a:t>
            </a:r>
            <a:endParaRPr/>
          </a:p>
        </p:txBody>
      </p:sp>
      <p:sp>
        <p:nvSpPr>
          <p:cNvPr id="207" name="Google Shape;207;p29"/>
          <p:cNvSpPr txBox="1">
            <a:spLocks noGrp="1"/>
          </p:cNvSpPr>
          <p:nvPr>
            <p:ph type="subTitle" idx="4294967295"/>
          </p:nvPr>
        </p:nvSpPr>
        <p:spPr>
          <a:xfrm>
            <a:off x="1168125" y="2905800"/>
            <a:ext cx="7658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Best random forest model with feature selection:</a:t>
            </a:r>
            <a:endParaRPr/>
          </a:p>
          <a:p>
            <a:pPr marL="0" lvl="0" indent="0" algn="l" rtl="0">
              <a:spcBef>
                <a:spcPts val="600"/>
              </a:spcBef>
              <a:spcAft>
                <a:spcPts val="0"/>
              </a:spcAft>
              <a:buNone/>
            </a:pPr>
            <a:r>
              <a:rPr lang="en"/>
              <a:t>Combined MAE for test set: 66.87</a:t>
            </a:r>
            <a:endParaRPr/>
          </a:p>
          <a:p>
            <a:pPr marL="0" lvl="0" indent="0" algn="l" rtl="0">
              <a:spcBef>
                <a:spcPts val="600"/>
              </a:spcBef>
              <a:spcAft>
                <a:spcPts val="0"/>
              </a:spcAft>
              <a:buNone/>
            </a:pPr>
            <a:r>
              <a:rPr lang="en"/>
              <a:t>For prices &lt;= 300: 46.43</a:t>
            </a:r>
            <a:endParaRPr/>
          </a:p>
          <a:p>
            <a:pPr marL="0" lvl="0" indent="0" algn="l" rtl="0">
              <a:spcBef>
                <a:spcPts val="600"/>
              </a:spcBef>
              <a:spcAft>
                <a:spcPts val="0"/>
              </a:spcAft>
              <a:buNone/>
            </a:pPr>
            <a:r>
              <a:rPr lang="en"/>
              <a:t>				&gt;300: 171.06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Conclusion</a:t>
            </a:r>
            <a:endParaRPr/>
          </a:p>
        </p:txBody>
      </p:sp>
      <p:sp>
        <p:nvSpPr>
          <p:cNvPr id="213" name="Google Shape;213;p30"/>
          <p:cNvSpPr txBox="1"/>
          <p:nvPr/>
        </p:nvSpPr>
        <p:spPr>
          <a:xfrm>
            <a:off x="2490075" y="2714625"/>
            <a:ext cx="4470000" cy="27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Source Sans Pro"/>
                <a:ea typeface="Source Sans Pro"/>
                <a:cs typeface="Source Sans Pro"/>
                <a:sym typeface="Source Sans Pro"/>
              </a:rPr>
              <a:t>Is it ready to be used?</a:t>
            </a:r>
            <a:endParaRPr sz="3600" dirty="0">
              <a:latin typeface="Source Sans Pro"/>
              <a:ea typeface="Source Sans Pro"/>
              <a:cs typeface="Source Sans Pro"/>
              <a:sym typeface="Source Sans Pro"/>
            </a:endParaRPr>
          </a:p>
          <a:p>
            <a:pPr marL="0" lvl="0" indent="0" algn="l" rtl="0">
              <a:spcBef>
                <a:spcPts val="0"/>
              </a:spcBef>
              <a:spcAft>
                <a:spcPts val="0"/>
              </a:spcAft>
              <a:buNone/>
            </a:pPr>
            <a:endParaRPr sz="3600" dirty="0">
              <a:latin typeface="Source Sans Pro"/>
              <a:ea typeface="Source Sans Pro"/>
              <a:cs typeface="Source Sans Pro"/>
              <a:sym typeface="Source Sans Pro"/>
            </a:endParaRPr>
          </a:p>
          <a:p>
            <a:pPr marL="0" lvl="0" indent="0" algn="l" rtl="0">
              <a:spcBef>
                <a:spcPts val="0"/>
              </a:spcBef>
              <a:spcAft>
                <a:spcPts val="0"/>
              </a:spcAft>
              <a:buNone/>
            </a:pPr>
            <a:r>
              <a:rPr lang="en" sz="3600" dirty="0">
                <a:latin typeface="Source Sans Pro"/>
                <a:ea typeface="Source Sans Pro"/>
                <a:cs typeface="Source Sans Pro"/>
                <a:sym typeface="Source Sans Pro"/>
              </a:rPr>
              <a:t>I</a:t>
            </a:r>
            <a:r>
              <a:rPr lang="zh-CN" altLang="en-US" sz="3600" dirty="0">
                <a:latin typeface="Source Sans Pro"/>
                <a:ea typeface="Source Sans Pro"/>
                <a:cs typeface="Source Sans Pro"/>
                <a:sym typeface="Source Sans Pro"/>
              </a:rPr>
              <a:t> </a:t>
            </a:r>
            <a:r>
              <a:rPr lang="en-US" altLang="zh-CN" sz="3600" dirty="0">
                <a:latin typeface="Source Sans Pro"/>
                <a:ea typeface="Source Sans Pro"/>
                <a:cs typeface="Source Sans Pro"/>
                <a:sym typeface="Source Sans Pro"/>
              </a:rPr>
              <a:t>am</a:t>
            </a:r>
            <a:r>
              <a:rPr lang="zh-CN" altLang="en-US" sz="3600" dirty="0">
                <a:latin typeface="Source Sans Pro"/>
                <a:ea typeface="Source Sans Pro"/>
                <a:cs typeface="Source Sans Pro"/>
                <a:sym typeface="Source Sans Pro"/>
              </a:rPr>
              <a:t> </a:t>
            </a:r>
            <a:r>
              <a:rPr lang="en-US" altLang="zh-CN" sz="3600" dirty="0">
                <a:latin typeface="Source Sans Pro"/>
                <a:ea typeface="Source Sans Pro"/>
                <a:cs typeface="Source Sans Pro"/>
                <a:sym typeface="Source Sans Pro"/>
              </a:rPr>
              <a:t>not</a:t>
            </a:r>
            <a:r>
              <a:rPr lang="zh-CN" altLang="en-US" sz="3600" dirty="0">
                <a:latin typeface="Source Sans Pro"/>
                <a:ea typeface="Source Sans Pro"/>
                <a:cs typeface="Source Sans Pro"/>
                <a:sym typeface="Source Sans Pro"/>
              </a:rPr>
              <a:t> </a:t>
            </a:r>
            <a:r>
              <a:rPr lang="en" sz="3600" dirty="0">
                <a:latin typeface="Source Sans Pro"/>
                <a:ea typeface="Source Sans Pro"/>
                <a:cs typeface="Source Sans Pro"/>
                <a:sym typeface="Source Sans Pro"/>
              </a:rPr>
              <a:t>satisfied.</a:t>
            </a:r>
            <a:endParaRPr sz="3600" dirty="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p>
            <a:pPr marL="457200" lvl="0" indent="-609600" algn="l" rtl="0">
              <a:spcBef>
                <a:spcPts val="0"/>
              </a:spcBef>
              <a:spcAft>
                <a:spcPts val="0"/>
              </a:spcAft>
              <a:buSzPts val="6000"/>
              <a:buAutoNum type="arabicPeriod"/>
            </a:pPr>
            <a:r>
              <a:rPr lang="en"/>
              <a:t>Introduction</a:t>
            </a:r>
            <a:endParaRPr/>
          </a:p>
        </p:txBody>
      </p:sp>
      <p:sp>
        <p:nvSpPr>
          <p:cNvPr id="78" name="Google Shape;78;p13"/>
          <p:cNvSpPr txBox="1">
            <a:spLocks noGrp="1"/>
          </p:cNvSpPr>
          <p:nvPr>
            <p:ph type="subTitle" idx="4294967295"/>
          </p:nvPr>
        </p:nvSpPr>
        <p:spPr>
          <a:xfrm>
            <a:off x="905900" y="3444450"/>
            <a:ext cx="75111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Goal: Create a model that can predict the listing price of an Airbnb listing for hosts in San Francisco.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Further Improvements</a:t>
            </a:r>
            <a:endParaRPr/>
          </a:p>
        </p:txBody>
      </p:sp>
      <p:sp>
        <p:nvSpPr>
          <p:cNvPr id="219" name="Google Shape;219;p31"/>
          <p:cNvSpPr txBox="1"/>
          <p:nvPr/>
        </p:nvSpPr>
        <p:spPr>
          <a:xfrm>
            <a:off x="877675" y="3408600"/>
            <a:ext cx="7266300" cy="25104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rgbClr val="607D8B"/>
              </a:buClr>
              <a:buSzPts val="3000"/>
              <a:buFont typeface="Source Sans Pro"/>
              <a:buChar char="●"/>
            </a:pPr>
            <a:r>
              <a:rPr lang="en" sz="3000">
                <a:solidFill>
                  <a:srgbClr val="607D8B"/>
                </a:solidFill>
                <a:latin typeface="Source Sans Pro"/>
                <a:ea typeface="Source Sans Pro"/>
                <a:cs typeface="Source Sans Pro"/>
                <a:sym typeface="Source Sans Pro"/>
              </a:rPr>
              <a:t>more data to see possible cyclical trends</a:t>
            </a:r>
            <a:endParaRPr sz="3000">
              <a:solidFill>
                <a:srgbClr val="607D8B"/>
              </a:solidFill>
              <a:latin typeface="Source Sans Pro"/>
              <a:ea typeface="Source Sans Pro"/>
              <a:cs typeface="Source Sans Pro"/>
              <a:sym typeface="Source Sans Pro"/>
            </a:endParaRPr>
          </a:p>
          <a:p>
            <a:pPr marL="457200" lvl="0" indent="-419100" algn="l" rtl="0">
              <a:spcBef>
                <a:spcPts val="0"/>
              </a:spcBef>
              <a:spcAft>
                <a:spcPts val="0"/>
              </a:spcAft>
              <a:buClr>
                <a:srgbClr val="607D8B"/>
              </a:buClr>
              <a:buSzPts val="3000"/>
              <a:buFont typeface="Source Sans Pro"/>
              <a:buChar char="●"/>
            </a:pPr>
            <a:r>
              <a:rPr lang="en" sz="3000">
                <a:solidFill>
                  <a:srgbClr val="607D8B"/>
                </a:solidFill>
                <a:latin typeface="Source Sans Pro"/>
                <a:ea typeface="Source Sans Pro"/>
                <a:cs typeface="Source Sans Pro"/>
                <a:sym typeface="Source Sans Pro"/>
              </a:rPr>
              <a:t>only in SF</a:t>
            </a:r>
            <a:endParaRPr sz="3000">
              <a:solidFill>
                <a:srgbClr val="607D8B"/>
              </a:solidFill>
              <a:latin typeface="Source Sans Pro"/>
              <a:ea typeface="Source Sans Pro"/>
              <a:cs typeface="Source Sans Pro"/>
              <a:sym typeface="Source Sans Pro"/>
            </a:endParaRPr>
          </a:p>
          <a:p>
            <a:pPr marL="457200" lvl="0" indent="-419100" algn="l" rtl="0">
              <a:spcBef>
                <a:spcPts val="0"/>
              </a:spcBef>
              <a:spcAft>
                <a:spcPts val="0"/>
              </a:spcAft>
              <a:buClr>
                <a:srgbClr val="607D8B"/>
              </a:buClr>
              <a:buSzPts val="3000"/>
              <a:buFont typeface="Source Sans Pro"/>
              <a:buChar char="●"/>
            </a:pPr>
            <a:r>
              <a:rPr lang="en" sz="3000">
                <a:solidFill>
                  <a:srgbClr val="607D8B"/>
                </a:solidFill>
                <a:latin typeface="Source Sans Pro"/>
                <a:ea typeface="Source Sans Pro"/>
                <a:cs typeface="Source Sans Pro"/>
                <a:sym typeface="Source Sans Pro"/>
              </a:rPr>
              <a:t>only in developed, compact urban areas</a:t>
            </a:r>
            <a:endParaRPr sz="3000">
              <a:solidFill>
                <a:srgbClr val="607D8B"/>
              </a:solidFill>
              <a:latin typeface="Source Sans Pro"/>
              <a:ea typeface="Source Sans Pro"/>
              <a:cs typeface="Source Sans Pro"/>
              <a:sym typeface="Source Sans Pro"/>
            </a:endParaRPr>
          </a:p>
          <a:p>
            <a:pPr marL="914400" lvl="1" indent="-419100" algn="l" rtl="0">
              <a:spcBef>
                <a:spcPts val="0"/>
              </a:spcBef>
              <a:spcAft>
                <a:spcPts val="0"/>
              </a:spcAft>
              <a:buClr>
                <a:srgbClr val="607D8B"/>
              </a:buClr>
              <a:buSzPts val="3000"/>
              <a:buFont typeface="Source Sans Pro"/>
              <a:buChar char="○"/>
            </a:pPr>
            <a:r>
              <a:rPr lang="en" sz="3000">
                <a:solidFill>
                  <a:srgbClr val="607D8B"/>
                </a:solidFill>
                <a:latin typeface="Source Sans Pro"/>
                <a:ea typeface="Source Sans Pro"/>
                <a:cs typeface="Source Sans Pro"/>
                <a:sym typeface="Source Sans Pro"/>
              </a:rPr>
              <a:t>(what about suburban areas?)</a:t>
            </a:r>
            <a:endParaRPr sz="3000">
              <a:solidFill>
                <a:srgbClr val="607D8B"/>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pic>
        <p:nvPicPr>
          <p:cNvPr id="225" name="Google Shape;225;p32"/>
          <p:cNvPicPr preferRelativeResize="0"/>
          <p:nvPr/>
        </p:nvPicPr>
        <p:blipFill>
          <a:blip r:embed="rId3">
            <a:alphaModFix/>
          </a:blip>
          <a:stretch>
            <a:fillRect/>
          </a:stretch>
        </p:blipFill>
        <p:spPr>
          <a:xfrm>
            <a:off x="1179025" y="152925"/>
            <a:ext cx="6785750" cy="5126850"/>
          </a:xfrm>
          <a:prstGeom prst="rect">
            <a:avLst/>
          </a:prstGeom>
          <a:noFill/>
          <a:ln>
            <a:noFill/>
          </a:ln>
        </p:spPr>
      </p:pic>
      <p:sp>
        <p:nvSpPr>
          <p:cNvPr id="226" name="Google Shape;226;p32"/>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sz="3000">
                <a:solidFill>
                  <a:srgbClr val="0091EA"/>
                </a:solidFill>
              </a:rPr>
              <a:t>Cyclical Trends</a:t>
            </a:r>
            <a:endParaRPr sz="3000">
              <a:solidFill>
                <a:srgbClr val="0091E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body" idx="1"/>
          </p:nvPr>
        </p:nvSpPr>
        <p:spPr>
          <a:xfrm>
            <a:off x="153050" y="5045875"/>
            <a:ext cx="8837700" cy="4914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Clr>
                <a:schemeClr val="dk1"/>
              </a:buClr>
              <a:buSzPts val="1100"/>
              <a:buFont typeface="Arial"/>
              <a:buNone/>
            </a:pPr>
            <a:r>
              <a:rPr lang="en" sz="2400">
                <a:solidFill>
                  <a:srgbClr val="0091EA"/>
                </a:solidFill>
              </a:rPr>
              <a:t>Not only is SF one of the most expensive places to live in the world, but it also has one of the most dynamic housing markets.</a:t>
            </a:r>
            <a:endParaRPr sz="2400">
              <a:solidFill>
                <a:srgbClr val="0091EA"/>
              </a:solidFill>
            </a:endParaRPr>
          </a:p>
          <a:p>
            <a:pPr marL="0" lvl="0" indent="0" algn="ctr" rtl="0">
              <a:spcBef>
                <a:spcPts val="360"/>
              </a:spcBef>
              <a:spcAft>
                <a:spcPts val="0"/>
              </a:spcAft>
              <a:buNone/>
            </a:pPr>
            <a:endParaRPr/>
          </a:p>
        </p:txBody>
      </p:sp>
      <p:sp>
        <p:nvSpPr>
          <p:cNvPr id="232" name="Google Shape;232;p33"/>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33" name="Google Shape;233;p33"/>
          <p:cNvPicPr preferRelativeResize="0"/>
          <p:nvPr/>
        </p:nvPicPr>
        <p:blipFill>
          <a:blip r:embed="rId3">
            <a:alphaModFix/>
          </a:blip>
          <a:stretch>
            <a:fillRect/>
          </a:stretch>
        </p:blipFill>
        <p:spPr>
          <a:xfrm>
            <a:off x="810713" y="111575"/>
            <a:ext cx="7522574" cy="4934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body" idx="1"/>
          </p:nvPr>
        </p:nvSpPr>
        <p:spPr>
          <a:xfrm>
            <a:off x="457100" y="4611098"/>
            <a:ext cx="8229600" cy="4914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Density is a large factor in our data and model. San Francisco is incredibly packed, but it is actually less dense than some of the other major cities in the US, like Chicago, LA, or New York. What about more rural areas?</a:t>
            </a:r>
            <a:endParaRPr/>
          </a:p>
        </p:txBody>
      </p:sp>
      <p:sp>
        <p:nvSpPr>
          <p:cNvPr id="239" name="Google Shape;239;p34"/>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40" name="Google Shape;240;p34"/>
          <p:cNvPicPr preferRelativeResize="0"/>
          <p:nvPr/>
        </p:nvPicPr>
        <p:blipFill>
          <a:blip r:embed="rId3">
            <a:alphaModFix/>
          </a:blip>
          <a:stretch>
            <a:fillRect/>
          </a:stretch>
        </p:blipFill>
        <p:spPr>
          <a:xfrm>
            <a:off x="-100" y="152400"/>
            <a:ext cx="4897299" cy="4246800"/>
          </a:xfrm>
          <a:prstGeom prst="rect">
            <a:avLst/>
          </a:prstGeom>
          <a:noFill/>
          <a:ln>
            <a:noFill/>
          </a:ln>
        </p:spPr>
      </p:pic>
      <p:pic>
        <p:nvPicPr>
          <p:cNvPr id="241" name="Google Shape;241;p34"/>
          <p:cNvPicPr preferRelativeResize="0"/>
          <p:nvPr/>
        </p:nvPicPr>
        <p:blipFill>
          <a:blip r:embed="rId4">
            <a:alphaModFix/>
          </a:blip>
          <a:stretch>
            <a:fillRect/>
          </a:stretch>
        </p:blipFill>
        <p:spPr>
          <a:xfrm>
            <a:off x="4897200" y="152400"/>
            <a:ext cx="4246800" cy="424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idx="4294967295"/>
          </p:nvPr>
        </p:nvSpPr>
        <p:spPr>
          <a:xfrm>
            <a:off x="685800" y="2132548"/>
            <a:ext cx="77724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 for listening!</a:t>
            </a:r>
            <a:endParaRPr sz="6000" b="1"/>
          </a:p>
        </p:txBody>
      </p:sp>
      <p:sp>
        <p:nvSpPr>
          <p:cNvPr id="247" name="Google Shape;247;p35"/>
          <p:cNvSpPr txBox="1">
            <a:spLocks noGrp="1"/>
          </p:cNvSpPr>
          <p:nvPr>
            <p:ph type="subTitle" idx="4294967295"/>
          </p:nvPr>
        </p:nvSpPr>
        <p:spPr>
          <a:xfrm>
            <a:off x="1275150" y="3679050"/>
            <a:ext cx="65937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What are your questions?</a:t>
            </a:r>
            <a:endParaRPr sz="3600" b="1"/>
          </a:p>
        </p:txBody>
      </p:sp>
      <p:sp>
        <p:nvSpPr>
          <p:cNvPr id="248" name="Google Shape;248;p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Why this is important:</a:t>
            </a:r>
            <a:endParaRPr sz="3000"/>
          </a:p>
        </p:txBody>
      </p:sp>
      <p:sp>
        <p:nvSpPr>
          <p:cNvPr id="84" name="Google Shape;84;p14"/>
          <p:cNvSpPr txBox="1">
            <a:spLocks noGrp="1"/>
          </p:cNvSpPr>
          <p:nvPr>
            <p:ph type="body" idx="1"/>
          </p:nvPr>
        </p:nvSpPr>
        <p:spPr>
          <a:xfrm>
            <a:off x="786150" y="1347717"/>
            <a:ext cx="7571700" cy="4764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Airbnb could apply this and give a “recommended” listing price to hosts</a:t>
            </a:r>
            <a:endParaRPr/>
          </a:p>
          <a:p>
            <a:pPr marL="457200" lvl="0" indent="-419100" algn="l" rtl="0">
              <a:spcBef>
                <a:spcPts val="0"/>
              </a:spcBef>
              <a:spcAft>
                <a:spcPts val="0"/>
              </a:spcAft>
              <a:buSzPts val="3000"/>
              <a:buChar char="◎"/>
            </a:pPr>
            <a:r>
              <a:rPr lang="en"/>
              <a:t>Potential hosts could then see this “recommended” price and persuade them to try listing</a:t>
            </a:r>
            <a:endParaRPr/>
          </a:p>
          <a:p>
            <a:pPr marL="457200" lvl="0" indent="-419100" algn="l" rtl="0">
              <a:spcBef>
                <a:spcPts val="0"/>
              </a:spcBef>
              <a:spcAft>
                <a:spcPts val="0"/>
              </a:spcAft>
              <a:buSzPts val="3000"/>
              <a:buChar char="◎"/>
            </a:pPr>
            <a:r>
              <a:rPr lang="en"/>
              <a:t>Outside of Airbnb, it shows market value of space in San Francisco (rooms, entire homes, etc) which could then be used by competitors (e.g. Marriott Homes &amp; Villas)</a:t>
            </a:r>
            <a:endParaRPr/>
          </a:p>
        </p:txBody>
      </p:sp>
      <p:sp>
        <p:nvSpPr>
          <p:cNvPr id="85" name="Google Shape;85;p1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Dataset</a:t>
            </a:r>
            <a:endParaRPr/>
          </a:p>
        </p:txBody>
      </p:sp>
      <p:sp>
        <p:nvSpPr>
          <p:cNvPr id="91" name="Google Shape;91;p15"/>
          <p:cNvSpPr txBox="1">
            <a:spLocks noGrp="1"/>
          </p:cNvSpPr>
          <p:nvPr>
            <p:ph type="subTitle" idx="4294967295"/>
          </p:nvPr>
        </p:nvSpPr>
        <p:spPr>
          <a:xfrm>
            <a:off x="905900" y="3444450"/>
            <a:ext cx="75111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From </a:t>
            </a:r>
            <a:r>
              <a:rPr lang="en" u="sng">
                <a:solidFill>
                  <a:schemeClr val="hlink"/>
                </a:solidFill>
                <a:hlinkClick r:id="rId3"/>
              </a:rPr>
              <a:t>Inside Airbnb</a:t>
            </a:r>
            <a:r>
              <a:rPr lang="en"/>
              <a:t> (which pulls from the Airbnb website)</a:t>
            </a:r>
            <a:endParaRPr/>
          </a:p>
          <a:p>
            <a:pPr marL="0" lvl="0" indent="0" algn="ctr" rtl="0">
              <a:spcBef>
                <a:spcPts val="600"/>
              </a:spcBef>
              <a:spcAft>
                <a:spcPts val="0"/>
              </a:spcAft>
              <a:buNone/>
            </a:pPr>
            <a:r>
              <a:rPr lang="en"/>
              <a:t>Compiled March 6th, 2019</a:t>
            </a:r>
            <a:endParaRPr/>
          </a:p>
          <a:p>
            <a:pPr marL="0" lvl="0" indent="0" algn="ctr" rtl="0">
              <a:spcBef>
                <a:spcPts val="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97" name="Google Shape;97;p16"/>
          <p:cNvPicPr preferRelativeResize="0"/>
          <p:nvPr/>
        </p:nvPicPr>
        <p:blipFill>
          <a:blip r:embed="rId3">
            <a:alphaModFix/>
          </a:blip>
          <a:stretch>
            <a:fillRect/>
          </a:stretch>
        </p:blipFill>
        <p:spPr>
          <a:xfrm>
            <a:off x="431002" y="995613"/>
            <a:ext cx="5965724" cy="4866775"/>
          </a:xfrm>
          <a:prstGeom prst="rect">
            <a:avLst/>
          </a:prstGeom>
          <a:noFill/>
          <a:ln>
            <a:noFill/>
          </a:ln>
        </p:spPr>
      </p:pic>
      <p:pic>
        <p:nvPicPr>
          <p:cNvPr id="98" name="Google Shape;98;p16"/>
          <p:cNvPicPr preferRelativeResize="0"/>
          <p:nvPr/>
        </p:nvPicPr>
        <p:blipFill>
          <a:blip r:embed="rId4">
            <a:alphaModFix/>
          </a:blip>
          <a:stretch>
            <a:fillRect/>
          </a:stretch>
        </p:blipFill>
        <p:spPr>
          <a:xfrm>
            <a:off x="6531001" y="2281564"/>
            <a:ext cx="2422073" cy="229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4" name="Google Shape;104;p1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Listings Dataset</a:t>
            </a:r>
            <a:endParaRPr sz="3000"/>
          </a:p>
        </p:txBody>
      </p:sp>
      <p:sp>
        <p:nvSpPr>
          <p:cNvPr id="105" name="Google Shape;105;p17"/>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106" name="Google Shape;106;p17"/>
          <p:cNvPicPr preferRelativeResize="0"/>
          <p:nvPr/>
        </p:nvPicPr>
        <p:blipFill>
          <a:blip r:embed="rId3">
            <a:alphaModFix/>
          </a:blip>
          <a:stretch>
            <a:fillRect/>
          </a:stretch>
        </p:blipFill>
        <p:spPr>
          <a:xfrm>
            <a:off x="0" y="1682278"/>
            <a:ext cx="9144001" cy="2635094"/>
          </a:xfrm>
          <a:prstGeom prst="rect">
            <a:avLst/>
          </a:prstGeom>
          <a:noFill/>
          <a:ln>
            <a:noFill/>
          </a:ln>
        </p:spPr>
      </p:pic>
      <p:sp>
        <p:nvSpPr>
          <p:cNvPr id="107" name="Google Shape;107;p17"/>
          <p:cNvSpPr txBox="1"/>
          <p:nvPr/>
        </p:nvSpPr>
        <p:spPr>
          <a:xfrm>
            <a:off x="286750" y="4564025"/>
            <a:ext cx="8666100" cy="18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Source Sans Pro"/>
                <a:ea typeface="Source Sans Pro"/>
                <a:cs typeface="Source Sans Pro"/>
                <a:sym typeface="Source Sans Pro"/>
              </a:rPr>
              <a:t>Features: ['id', 'last_scraped', 'host_total_listings_count', 'host_identity_verified', 'neighbourhood_cleansed', 'latitude', 'longitude', 'property_type', 'room_type', 'accommodates', 'bathrooms', 'bedrooms', 'beds', 'bed_type', 'amenities', 'square_feet', 'minimum_nights', 'cancellation_policy', 'is_business_travel_ready', 'cleaning_fee', 'price']</a:t>
            </a:r>
            <a:endParaRPr sz="2000">
              <a:latin typeface="Source Sans Pro"/>
              <a:ea typeface="Source Sans Pro"/>
              <a:cs typeface="Source Sans Pro"/>
              <a:sym typeface="Source Sans Pro"/>
            </a:endParaRPr>
          </a:p>
          <a:p>
            <a:pPr marL="0" lvl="0" indent="0" algn="l" rtl="0">
              <a:spcBef>
                <a:spcPts val="0"/>
              </a:spcBef>
              <a:spcAft>
                <a:spcPts val="0"/>
              </a:spcAft>
              <a:buNone/>
            </a:pPr>
            <a:endParaRPr sz="24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13" name="Google Shape;113;p18"/>
          <p:cNvPicPr preferRelativeResize="0"/>
          <p:nvPr/>
        </p:nvPicPr>
        <p:blipFill>
          <a:blip r:embed="rId3">
            <a:alphaModFix/>
          </a:blip>
          <a:stretch>
            <a:fillRect/>
          </a:stretch>
        </p:blipFill>
        <p:spPr>
          <a:xfrm>
            <a:off x="476300" y="0"/>
            <a:ext cx="766295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EDA and pre-processing</a:t>
            </a:r>
            <a:endParaRPr sz="4800"/>
          </a:p>
        </p:txBody>
      </p:sp>
      <p:sp>
        <p:nvSpPr>
          <p:cNvPr id="119" name="Google Shape;119;p19"/>
          <p:cNvSpPr txBox="1">
            <a:spLocks noGrp="1"/>
          </p:cNvSpPr>
          <p:nvPr>
            <p:ph type="body" idx="1"/>
          </p:nvPr>
        </p:nvSpPr>
        <p:spPr>
          <a:xfrm>
            <a:off x="762913" y="1347725"/>
            <a:ext cx="24198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a:t>Regex</a:t>
            </a:r>
            <a:endParaRPr sz="3000" b="1"/>
          </a:p>
          <a:p>
            <a:pPr marL="0" lvl="0" indent="0" algn="l" rtl="0">
              <a:spcBef>
                <a:spcPts val="600"/>
              </a:spcBef>
              <a:spcAft>
                <a:spcPts val="0"/>
              </a:spcAft>
              <a:buNone/>
            </a:pPr>
            <a:r>
              <a:rPr lang="en"/>
              <a:t>-removed $ signs</a:t>
            </a:r>
            <a:endParaRPr/>
          </a:p>
          <a:p>
            <a:pPr marL="0" lvl="0" indent="0" algn="l" rtl="0">
              <a:spcBef>
                <a:spcPts val="600"/>
              </a:spcBef>
              <a:spcAft>
                <a:spcPts val="0"/>
              </a:spcAft>
              <a:buNone/>
            </a:pPr>
            <a:r>
              <a:rPr lang="en"/>
              <a:t>-removed commas in integers values</a:t>
            </a:r>
            <a:endParaRPr/>
          </a:p>
          <a:p>
            <a:pPr marL="0" lvl="0" indent="0" algn="l" rtl="0">
              <a:spcBef>
                <a:spcPts val="600"/>
              </a:spcBef>
              <a:spcAft>
                <a:spcPts val="0"/>
              </a:spcAft>
              <a:buNone/>
            </a:pPr>
            <a:r>
              <a:rPr lang="en"/>
              <a:t>3,000 －&gt; 3000</a:t>
            </a:r>
            <a:endParaRPr/>
          </a:p>
          <a:p>
            <a:pPr marL="0" lvl="0" indent="0" algn="l" rtl="0">
              <a:spcBef>
                <a:spcPts val="600"/>
              </a:spcBef>
              <a:spcAft>
                <a:spcPts val="0"/>
              </a:spcAft>
              <a:buNone/>
            </a:pPr>
            <a:r>
              <a:rPr lang="en"/>
              <a:t>-converted numbers into ‘numeric’ types (floats and ints)</a:t>
            </a:r>
            <a:endParaRPr/>
          </a:p>
          <a:p>
            <a:pPr marL="0" lvl="0" indent="0" algn="l" rtl="0">
              <a:spcBef>
                <a:spcPts val="600"/>
              </a:spcBef>
              <a:spcAft>
                <a:spcPts val="0"/>
              </a:spcAft>
              <a:buClr>
                <a:schemeClr val="dk1"/>
              </a:buClr>
              <a:buSzPts val="1100"/>
              <a:buFont typeface="Arial"/>
              <a:buNone/>
            </a:pPr>
            <a:r>
              <a:rPr lang="en" sz="3000" b="1"/>
              <a:t>One-hot encoding</a:t>
            </a:r>
            <a:endParaRPr/>
          </a:p>
        </p:txBody>
      </p:sp>
      <p:sp>
        <p:nvSpPr>
          <p:cNvPr id="120" name="Google Shape;120;p19"/>
          <p:cNvSpPr txBox="1">
            <a:spLocks noGrp="1"/>
          </p:cNvSpPr>
          <p:nvPr>
            <p:ph type="body" idx="2"/>
          </p:nvPr>
        </p:nvSpPr>
        <p:spPr>
          <a:xfrm>
            <a:off x="3306754" y="1347725"/>
            <a:ext cx="24198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a:t>Outliers</a:t>
            </a:r>
            <a:endParaRPr sz="3000" b="1"/>
          </a:p>
          <a:p>
            <a:pPr marL="0" lvl="0" indent="0" algn="l" rtl="0">
              <a:spcBef>
                <a:spcPts val="600"/>
              </a:spcBef>
              <a:spcAft>
                <a:spcPts val="0"/>
              </a:spcAft>
              <a:buNone/>
            </a:pPr>
            <a:r>
              <a:rPr lang="en"/>
              <a:t>-removed outliers (took 99th percentile of numeric data - price and cleaning fee, but above $1)</a:t>
            </a:r>
            <a:endParaRPr/>
          </a:p>
        </p:txBody>
      </p:sp>
      <p:sp>
        <p:nvSpPr>
          <p:cNvPr id="121" name="Google Shape;121;p19"/>
          <p:cNvSpPr txBox="1">
            <a:spLocks noGrp="1"/>
          </p:cNvSpPr>
          <p:nvPr>
            <p:ph type="body" idx="3"/>
          </p:nvPr>
        </p:nvSpPr>
        <p:spPr>
          <a:xfrm>
            <a:off x="5850587" y="1347725"/>
            <a:ext cx="25305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a:t>Removing Missing values</a:t>
            </a:r>
            <a:endParaRPr sz="3000" b="1"/>
          </a:p>
          <a:p>
            <a:pPr marL="0" lvl="0" indent="0" algn="l" rtl="0">
              <a:spcBef>
                <a:spcPts val="600"/>
              </a:spcBef>
              <a:spcAft>
                <a:spcPts val="0"/>
              </a:spcAft>
              <a:buNone/>
            </a:pPr>
            <a:r>
              <a:rPr lang="en"/>
              <a:t>-removed columns that were majority NA values (3 features)</a:t>
            </a:r>
            <a:endParaRPr/>
          </a:p>
          <a:p>
            <a:pPr marL="0" lvl="0" indent="0" algn="l" rtl="0">
              <a:spcBef>
                <a:spcPts val="600"/>
              </a:spcBef>
              <a:spcAft>
                <a:spcPts val="0"/>
              </a:spcAft>
              <a:buNone/>
            </a:pPr>
            <a:endParaRPr/>
          </a:p>
        </p:txBody>
      </p:sp>
      <p:sp>
        <p:nvSpPr>
          <p:cNvPr id="122" name="Google Shape;122;p1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23" name="Google Shape;123;p19"/>
          <p:cNvPicPr preferRelativeResize="0"/>
          <p:nvPr/>
        </p:nvPicPr>
        <p:blipFill>
          <a:blip r:embed="rId3">
            <a:alphaModFix/>
          </a:blip>
          <a:stretch>
            <a:fillRect/>
          </a:stretch>
        </p:blipFill>
        <p:spPr>
          <a:xfrm>
            <a:off x="3182725" y="4095025"/>
            <a:ext cx="3514250" cy="2337075"/>
          </a:xfrm>
          <a:prstGeom prst="rect">
            <a:avLst/>
          </a:prstGeom>
          <a:noFill/>
          <a:ln>
            <a:noFill/>
          </a:ln>
        </p:spPr>
      </p:pic>
      <p:pic>
        <p:nvPicPr>
          <p:cNvPr id="124" name="Google Shape;124;p19"/>
          <p:cNvPicPr preferRelativeResize="0"/>
          <p:nvPr/>
        </p:nvPicPr>
        <p:blipFill>
          <a:blip r:embed="rId4">
            <a:alphaModFix/>
          </a:blip>
          <a:stretch>
            <a:fillRect/>
          </a:stretch>
        </p:blipFill>
        <p:spPr>
          <a:xfrm>
            <a:off x="348225" y="5462625"/>
            <a:ext cx="2224724" cy="1306750"/>
          </a:xfrm>
          <a:prstGeom prst="rect">
            <a:avLst/>
          </a:prstGeom>
          <a:noFill/>
          <a:ln>
            <a:noFill/>
          </a:ln>
        </p:spPr>
      </p:pic>
      <p:pic>
        <p:nvPicPr>
          <p:cNvPr id="125" name="Google Shape;125;p19"/>
          <p:cNvPicPr preferRelativeResize="0"/>
          <p:nvPr/>
        </p:nvPicPr>
        <p:blipFill>
          <a:blip r:embed="rId5">
            <a:alphaModFix/>
          </a:blip>
          <a:stretch>
            <a:fillRect/>
          </a:stretch>
        </p:blipFill>
        <p:spPr>
          <a:xfrm>
            <a:off x="6849559" y="4729075"/>
            <a:ext cx="2011842" cy="130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Approaches</a:t>
            </a:r>
            <a:endParaRPr/>
          </a:p>
        </p:txBody>
      </p:sp>
      <p:sp>
        <p:nvSpPr>
          <p:cNvPr id="131" name="Google Shape;131;p20"/>
          <p:cNvSpPr txBox="1">
            <a:spLocks noGrp="1"/>
          </p:cNvSpPr>
          <p:nvPr>
            <p:ph type="subTitle" idx="4294967295"/>
          </p:nvPr>
        </p:nvSpPr>
        <p:spPr>
          <a:xfrm>
            <a:off x="905900" y="3709775"/>
            <a:ext cx="75111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Neural Networks, Random Forests, </a:t>
            </a:r>
            <a:endParaRPr/>
          </a:p>
          <a:p>
            <a:pPr marL="0" lvl="0" indent="0" algn="ctr" rtl="0">
              <a:spcBef>
                <a:spcPts val="600"/>
              </a:spcBef>
              <a:spcAft>
                <a:spcPts val="0"/>
              </a:spcAft>
              <a:buNone/>
            </a:pPr>
            <a:r>
              <a:rPr lang="en"/>
              <a:t>Gradient Boosting</a:t>
            </a:r>
            <a:endParaRPr/>
          </a:p>
          <a:p>
            <a:pPr marL="0" lvl="0" indent="0" algn="ctr" rtl="0">
              <a:spcBef>
                <a:spcPts val="600"/>
              </a:spcBef>
              <a:spcAft>
                <a:spcPts val="0"/>
              </a:spcAft>
              <a:buNone/>
            </a:pPr>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641</Words>
  <Application>Microsoft Macintosh PowerPoint</Application>
  <PresentationFormat>On-screen Show (4:3)</PresentationFormat>
  <Paragraphs>110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Slab</vt:lpstr>
      <vt:lpstr>Source Sans Pro</vt:lpstr>
      <vt:lpstr>Arial</vt:lpstr>
      <vt:lpstr>Cordelia template</vt:lpstr>
      <vt:lpstr>Airbnb  Listing Prices</vt:lpstr>
      <vt:lpstr>Introduction</vt:lpstr>
      <vt:lpstr>Why this is important:</vt:lpstr>
      <vt:lpstr>2. Dataset</vt:lpstr>
      <vt:lpstr>PowerPoint Presentation</vt:lpstr>
      <vt:lpstr>Listings Dataset</vt:lpstr>
      <vt:lpstr>PowerPoint Presentation</vt:lpstr>
      <vt:lpstr>EDA and pre-processing</vt:lpstr>
      <vt:lpstr>3. Approaches</vt:lpstr>
      <vt:lpstr>PowerPoint Presentation</vt:lpstr>
      <vt:lpstr>Biggest obstacles</vt:lpstr>
      <vt:lpstr>Solutions</vt:lpstr>
      <vt:lpstr>Neural Network</vt:lpstr>
      <vt:lpstr>Gradient Boosting</vt:lpstr>
      <vt:lpstr>Random Forest</vt:lpstr>
      <vt:lpstr>Random Forest</vt:lpstr>
      <vt:lpstr>Random Forest</vt:lpstr>
      <vt:lpstr>4. Test Results</vt:lpstr>
      <vt:lpstr>5. Conclusion</vt:lpstr>
      <vt:lpstr>6. Further Improvements</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Listing Prices</dc:title>
  <cp:lastModifiedBy>Keqin Cao</cp:lastModifiedBy>
  <cp:revision>1</cp:revision>
  <dcterms:modified xsi:type="dcterms:W3CDTF">2020-05-05T20:52:22Z</dcterms:modified>
</cp:coreProperties>
</file>