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67" r:id="rId17"/>
    <p:sldId id="268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3730" y="2536825"/>
            <a:ext cx="8970645" cy="1104265"/>
          </a:xfrm>
        </p:spPr>
        <p:txBody>
          <a:bodyPr>
            <a:normAutofit fontScale="90000"/>
          </a:bodyPr>
          <a:p>
            <a:pPr algn="ctr"/>
            <a:r>
              <a:rPr lang="zh-CN" altLang="en-US" sz="6600">
                <a:latin typeface="微软雅黑" charset="0"/>
                <a:ea typeface="微软雅黑" charset="0"/>
              </a:rPr>
              <a:t>图形与渲染技术</a:t>
            </a:r>
            <a:endParaRPr lang="zh-CN" altLang="en-US" sz="6600"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3720"/>
            <a:ext cx="1301750" cy="2948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34865" y="3759835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--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孙绍彬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71184501138@stu.ecnu.edu.cn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50825" y="147320"/>
            <a:ext cx="3909060" cy="944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83515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7380" y="2271395"/>
            <a:ext cx="5370195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图形之中也会有图像的成分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图形的显示最终要转化为图像理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图形中的纹理就是图像</a:t>
            </a:r>
            <a:endParaRPr>
              <a:latin typeface="STHeiti Light" panose="02010600040101010101" charset="-122"/>
              <a:ea typeface="STHeiti Light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4135" y="2818765"/>
            <a:ext cx="69843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pitchFamily="2" charset="2"/>
              <a:buChar char="u"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endParaRPr sz="1800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06420" y="2009140"/>
            <a:ext cx="5979160" cy="2076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韩创中的哪些项目需要这些技术？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图片</a:t>
            </a:r>
            <a:r>
              <a:rPr lang="zh-CN">
                <a:latin typeface="微软雅黑" charset="0"/>
                <a:ea typeface="微软雅黑" charset="0"/>
                <a:sym typeface="+mn-ea"/>
              </a:rPr>
              <a:t>编辑器</a:t>
            </a:r>
            <a:r>
              <a:rPr>
                <a:latin typeface="微软雅黑" charset="0"/>
                <a:ea typeface="微软雅黑" charset="0"/>
                <a:sym typeface="+mn-ea"/>
              </a:rPr>
              <a:t>,视频编辑器,PPT编辑器.... </a:t>
            </a:r>
            <a:endParaRPr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latin typeface="微软雅黑" charset="0"/>
                <a:ea typeface="微软雅黑" charset="0"/>
                <a:sym typeface="+mn-ea"/>
              </a:rPr>
              <a:t>滤镜,3D字,动画....</a:t>
            </a:r>
            <a:endParaRPr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90" y="2366645"/>
            <a:ext cx="4335145" cy="2423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50" y="3813175"/>
            <a:ext cx="4335145" cy="24491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2990" y="1494790"/>
            <a:ext cx="5730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charset="0"/>
                <a:ea typeface="微软雅黑" charset="0"/>
              </a:rPr>
              <a:t>图片滤镜：</a:t>
            </a:r>
            <a:endParaRPr lang="zh-CN" altLang="en-US" sz="2800" b="1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1790" y="50050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原图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86495" y="64135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处理后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226945" y="1998980"/>
            <a:ext cx="4338320" cy="235458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27580" y="1407160"/>
            <a:ext cx="6070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字：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5" name="图片 4" descr="截屏2022-01-12 下午3.40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2191385"/>
            <a:ext cx="4040505" cy="181737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06870" y="3101975"/>
            <a:ext cx="5297170" cy="2458720"/>
            <a:chOff x="10692" y="6094"/>
            <a:chExt cx="8342" cy="3872"/>
          </a:xfrm>
        </p:grpSpPr>
        <p:sp>
          <p:nvSpPr>
            <p:cNvPr id="6" name="圆角矩形 5"/>
            <p:cNvSpPr/>
            <p:nvPr/>
          </p:nvSpPr>
          <p:spPr>
            <a:xfrm>
              <a:off x="10692" y="6094"/>
              <a:ext cx="8342" cy="3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20" y="6313"/>
              <a:ext cx="7983" cy="309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594100" y="4683760"/>
            <a:ext cx="1454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普通字体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59545" y="59099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</a:rPr>
              <a:t>处理后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2795270" y="1558290"/>
            <a:ext cx="8492490" cy="40773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" y="1845310"/>
            <a:ext cx="1301750" cy="29483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79140" y="3235325"/>
            <a:ext cx="1301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动画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435" y="2031365"/>
            <a:ext cx="2531110" cy="313055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212080" y="3411855"/>
            <a:ext cx="1198245" cy="168275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95453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67405" y="1442085"/>
            <a:ext cx="6924675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书籍</a:t>
            </a:r>
            <a:r>
              <a:rPr lang="zh-CN" sz="2400" b="1" dirty="0" smtClean="0">
                <a:latin typeface="微软雅黑" charset="-122"/>
                <a:ea typeface="微软雅黑" charset="-122"/>
                <a:sym typeface="+mn-ea"/>
              </a:rPr>
              <a:t>：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indent="0" fontAlgn="auto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《计算机图形学（第4版） [Computer Graphics with OpenGL, Fourth Edition]》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《WebGL编程指南》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 OpenGL ES 3.0编程指南（原书第2版）》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《HTML5 Canvas核心技术:图形、动画与游戏开发》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《数字图像处理（第四版）》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>
              <a:latin typeface="微软雅黑" charset="0"/>
              <a:ea typeface="微软雅黑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7070" y="3151505"/>
            <a:ext cx="4530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latin typeface="微软雅黑" charset="0"/>
                <a:ea typeface="微软雅黑" charset="0"/>
              </a:rPr>
              <a:t>Thanks !</a:t>
            </a:r>
            <a:endParaRPr lang="en-US" altLang="zh-CN" sz="60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4395" y="3013710"/>
            <a:ext cx="7061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atin typeface="微软雅黑" charset="0"/>
                <a:ea typeface="微软雅黑" charset="0"/>
              </a:rPr>
              <a:t>内容提要与课程学习要求</a:t>
            </a:r>
            <a:endParaRPr lang="zh-CN" altLang="en-US" sz="4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97885" y="2244725"/>
            <a:ext cx="698881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通过这门课可以学到什么？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学习使用WebGL以及Canvas在浏览器中绘制图形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理解并掌握大量的图形概念与原理</a:t>
            </a: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572895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28925" y="1572895"/>
            <a:ext cx="4592955" cy="3522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</a:rPr>
              <a:t>课程内容提要</a:t>
            </a:r>
            <a:r>
              <a:rPr lang="zh-CN" altLang="en-US" sz="2400" b="1" dirty="0" smtClean="0">
                <a:latin typeface="微软雅黑" charset="-122"/>
                <a:ea typeface="微软雅黑" charset="-122"/>
              </a:rPr>
              <a:t>：</a:t>
            </a:r>
            <a:endParaRPr lang="en-US" altLang="zh-CN" sz="16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图形与渲染简介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绘制三角形(canvas,WebGL,OpenGL) 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渲染管线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矩阵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图形变换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shader </a:t>
            </a:r>
            <a:endParaRPr lang="zh-CN" altLang="en-US" sz="1400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 smtClean="0">
              <a:latin typeface="微软雅黑" charset="-122"/>
              <a:ea typeface="微软雅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90815" y="1934845"/>
            <a:ext cx="360807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endParaRPr lang="zh-CN" altLang="en-US" sz="1400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滤镜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纹理(文本渲染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3D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事件系统 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光照 </a:t>
            </a:r>
            <a:endParaRPr lang="zh-CN" altLang="en-US" dirty="0" smtClean="0">
              <a:latin typeface="微软雅黑" charset="-122"/>
              <a:ea typeface="微软雅黑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阴影</a:t>
            </a:r>
            <a:endParaRPr lang="zh-CN" altLang="en-US" sz="14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182499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97885" y="2244725"/>
            <a:ext cx="6988810" cy="1953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</a:rPr>
              <a:t>学习了这门课有什么用</a:t>
            </a:r>
            <a:r>
              <a:rPr lang="zh-CN" sz="2400" b="1" dirty="0" smtClean="0">
                <a:latin typeface="微软雅黑" charset="-122"/>
                <a:ea typeface="微软雅黑" charset="-122"/>
              </a:rPr>
              <a:t>？</a:t>
            </a: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解决大家目前业务中有关图形和渲染有关的业务问题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提升自己的能力，在有关图形的新项目中成为主力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有门槛，所以有竞争力</a:t>
            </a:r>
            <a:endParaRPr lang="zh-CN" altLang="en-US" sz="14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410" y="1954530"/>
            <a:ext cx="1301750" cy="2948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55925" y="1875155"/>
            <a:ext cx="845883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</a:rPr>
              <a:t>课程安排</a:t>
            </a:r>
            <a:r>
              <a:rPr lang="zh-CN" sz="2400" b="1" dirty="0" smtClean="0">
                <a:latin typeface="微软雅黑" charset="-122"/>
                <a:ea typeface="微软雅黑" charset="-122"/>
              </a:rPr>
              <a:t>：</a:t>
            </a:r>
            <a:endParaRPr sz="2400" b="1" dirty="0" smtClean="0">
              <a:latin typeface="微软雅黑" charset="-122"/>
              <a:ea typeface="微软雅黑" charset="-122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charset="-122"/>
                <a:ea typeface="微软雅黑" charset="-122"/>
                <a:sym typeface="+mn-ea"/>
              </a:rPr>
              <a:t>知识点：会分12次左右的现场或者线上的方式分享（每次一个小时左右）</a:t>
            </a:r>
            <a:endParaRPr lang="zh-CN" altLang="en-US" sz="1800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charset="-122"/>
                <a:ea typeface="微软雅黑" charset="-122"/>
                <a:sym typeface="+mn-ea"/>
              </a:rPr>
              <a:t>课件资料及后续作业题提交地址：https://github.com/sunshaobin/graphical-course</a:t>
            </a:r>
            <a:endParaRPr lang="zh-CN" altLang="en-US" sz="1800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charset="-122"/>
                <a:ea typeface="微软雅黑" charset="-122"/>
                <a:sym typeface="+mn-ea"/>
              </a:rPr>
              <a:t>作业：10次左右（程序）</a:t>
            </a:r>
            <a:endParaRPr lang="zh-CN" sz="140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 smtClean="0">
              <a:latin typeface="STHeiti Light" panose="02010600040101010101" charset="-122"/>
              <a:ea typeface="STHeiti Light" panose="02010600040101010101" charset="-122"/>
              <a:cs typeface="STHeiti Light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2790" y="3014345"/>
            <a:ext cx="5767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>
                <a:latin typeface="微软雅黑" charset="0"/>
                <a:ea typeface="微软雅黑" charset="0"/>
              </a:rPr>
              <a:t>Let's start</a:t>
            </a:r>
            <a:r>
              <a:rPr lang="zh-CN" sz="4800">
                <a:latin typeface="STHeiti Light" panose="02010600040101010101" charset="-122"/>
                <a:ea typeface="STHeiti Light" panose="02010600040101010101" charset="-122"/>
              </a:rPr>
              <a:t>！</a:t>
            </a:r>
            <a:endParaRPr lang="zh-CN" sz="4800">
              <a:latin typeface="STHeiti Light" panose="02010600040101010101" charset="-122"/>
              <a:ea typeface="STHeiti Light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1955165"/>
            <a:ext cx="1301750" cy="2948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82110" y="3014345"/>
            <a:ext cx="5104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800">
                <a:latin typeface="微软雅黑" charset="0"/>
                <a:ea typeface="微软雅黑" charset="0"/>
              </a:rPr>
              <a:t>图形与图像</a:t>
            </a:r>
            <a:r>
              <a:rPr lang="zh-CN" sz="4800">
                <a:latin typeface="微软雅黑" charset="0"/>
                <a:ea typeface="微软雅黑" charset="0"/>
              </a:rPr>
              <a:t>简介</a:t>
            </a:r>
            <a:endParaRPr lang="zh-CN" sz="4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7980" y="287020"/>
            <a:ext cx="4022090" cy="857885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atin typeface="报隶-繁" panose="02010600040101010101" charset="-122"/>
                <a:ea typeface="+mj-lt"/>
                <a:cs typeface="报隶-繁" panose="02010600040101010101" charset="-122"/>
              </a:rPr>
              <a:t>Lecture 1:</a:t>
            </a:r>
            <a:endParaRPr lang="zh-CN" altLang="en-US">
              <a:latin typeface="报隶-繁" panose="02010600040101010101" charset="-122"/>
              <a:ea typeface="+mj-lt"/>
              <a:cs typeface="报隶-繁" panose="02010600040101010101" charset="-122"/>
            </a:endParaRPr>
          </a:p>
        </p:txBody>
      </p:sp>
      <p:pic>
        <p:nvPicPr>
          <p:cNvPr id="4" name="图片 3" descr="Untitled-2022-01-07-16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955" y="1955165"/>
            <a:ext cx="1301750" cy="2948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60" y="2250440"/>
            <a:ext cx="4203700" cy="23571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44715" y="2250440"/>
            <a:ext cx="471868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sz="2400" b="1" dirty="0" smtClean="0">
                <a:latin typeface="微软雅黑" charset="-122"/>
                <a:ea typeface="微软雅黑" charset="-122"/>
              </a:rPr>
              <a:t> </a:t>
            </a:r>
            <a:r>
              <a:rPr sz="2400" b="1" dirty="0" smtClean="0">
                <a:latin typeface="微软雅黑" charset="-122"/>
                <a:ea typeface="微软雅黑" charset="-122"/>
                <a:sym typeface="+mn-ea"/>
              </a:rPr>
              <a:t>图形(Graph) 与 图像(Image)</a:t>
            </a:r>
            <a:endParaRPr sz="2400" b="1" dirty="0" smtClean="0">
              <a:latin typeface="微软雅黑" charset="-122"/>
              <a:ea typeface="微软雅黑" charset="-122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400" b="1" dirty="0" smtClean="0">
              <a:latin typeface="微软雅黑" charset="-122"/>
              <a:ea typeface="微软雅黑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solidFill>
                  <a:srgbClr val="FF0000"/>
                </a:solidFill>
                <a:latin typeface="STHeiti Light" panose="02010600040101010101" charset="-122"/>
                <a:ea typeface="STHeiti Light" panose="02010600040101010101" charset="-122"/>
                <a:sym typeface="+mn-ea"/>
              </a:rPr>
              <a:t>图像</a:t>
            </a:r>
            <a:r>
              <a:rPr>
                <a:latin typeface="STHeiti Light" panose="02010600040101010101" charset="-122"/>
                <a:ea typeface="STHeiti Light" panose="02010600040101010101" charset="-122"/>
                <a:sym typeface="+mn-ea"/>
              </a:rPr>
              <a:t>：一堆像素组成的二维栅格</a:t>
            </a:r>
            <a:r>
              <a:rPr lang="zh-CN" altLang="en-US" dirty="0" smtClean="0">
                <a:latin typeface="微软雅黑" charset="-122"/>
                <a:ea typeface="微软雅黑" charset="-122"/>
                <a:sym typeface="+mn-ea"/>
              </a:rPr>
              <a:t>理解并掌握大量的图形概念与原理</a:t>
            </a:r>
            <a:endParaRPr lang="zh-CN" altLang="en-US" dirty="0" smtClean="0">
              <a:latin typeface="微软雅黑" charset="-122"/>
              <a:ea typeface="微软雅黑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>
                <a:solidFill>
                  <a:srgbClr val="FF0000"/>
                </a:solidFill>
                <a:latin typeface="STHeiti Light" panose="02010600040101010101" charset="-122"/>
                <a:ea typeface="STHeiti Light" panose="02010600040101010101" charset="-122"/>
                <a:sym typeface="+mn-ea"/>
              </a:rPr>
              <a:t>图形</a:t>
            </a:r>
            <a:r>
              <a:rPr>
                <a:latin typeface="STHeiti Light" panose="02010600040101010101" charset="-122"/>
                <a:ea typeface="STHeiti Light" panose="02010600040101010101" charset="-122"/>
                <a:sym typeface="+mn-ea"/>
              </a:rPr>
              <a:t>：含有表示“形”的几何信息</a:t>
            </a:r>
            <a:endParaRPr>
              <a:latin typeface="STHeiti Light" panose="02010600040101010101" charset="-122"/>
              <a:ea typeface="STHeiti Light" panose="0201060004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 smtClean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WPS 表格</Application>
  <PresentationFormat>宽屏</PresentationFormat>
  <Paragraphs>120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方正书宋_GBK</vt:lpstr>
      <vt:lpstr>Wingdings</vt:lpstr>
      <vt:lpstr>微软雅黑</vt:lpstr>
      <vt:lpstr>汉仪旗黑</vt:lpstr>
      <vt:lpstr>报隶-繁</vt:lpstr>
      <vt:lpstr>微软雅黑</vt:lpstr>
      <vt:lpstr>STHeiti Light</vt:lpstr>
      <vt:lpstr>宋体</vt:lpstr>
      <vt:lpstr>Arial Unicode MS</vt:lpstr>
      <vt:lpstr>汉仪书宋二KW</vt:lpstr>
      <vt:lpstr>Calibri</vt:lpstr>
      <vt:lpstr>Helvetica Neue</vt:lpstr>
      <vt:lpstr>Calibri Light</vt:lpstr>
      <vt:lpstr>Office 主题</vt:lpstr>
      <vt:lpstr>图形与渲染技术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  <vt:lpstr>Lecture 1: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sunshaobin</dc:creator>
  <cp:lastModifiedBy>sunshaobin</cp:lastModifiedBy>
  <cp:revision>18</cp:revision>
  <dcterms:created xsi:type="dcterms:W3CDTF">2022-01-14T03:48:48Z</dcterms:created>
  <dcterms:modified xsi:type="dcterms:W3CDTF">2022-01-14T03:48:48Z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