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0" r:id="rId5"/>
    <p:sldId id="272" r:id="rId6"/>
    <p:sldId id="271" r:id="rId7"/>
    <p:sldId id="258" r:id="rId8"/>
    <p:sldId id="259" r:id="rId9"/>
    <p:sldId id="260" r:id="rId10"/>
    <p:sldId id="273" r:id="rId11"/>
    <p:sldId id="274" r:id="rId12"/>
    <p:sldId id="262" r:id="rId13"/>
    <p:sldId id="263" r:id="rId14"/>
    <p:sldId id="261" r:id="rId15"/>
    <p:sldId id="266" r:id="rId16"/>
    <p:sldId id="267" r:id="rId17"/>
    <p:sldId id="265" r:id="rId18"/>
    <p:sldId id="268" r:id="rId19"/>
    <p:sldId id="269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2054225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395730" y="2640330"/>
            <a:ext cx="8970645" cy="1104265"/>
          </a:xfrm>
        </p:spPr>
        <p:txBody>
          <a:bodyPr>
            <a:normAutofit fontScale="90000"/>
          </a:bodyPr>
          <a:p>
            <a:pPr algn="ctr"/>
            <a:r>
              <a:rPr lang="zh-CN" altLang="en-US" sz="6600">
                <a:latin typeface="微软雅黑" charset="0"/>
                <a:ea typeface="微软雅黑" charset="0"/>
              </a:rPr>
              <a:t>图形与渲染技术</a:t>
            </a:r>
            <a:endParaRPr lang="zh-CN" altLang="en-US" sz="6600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34865" y="3759835"/>
            <a:ext cx="486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--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孙绍彬 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71184501138@stu.ecnu.edu.cn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2054225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74595" y="2054225"/>
            <a:ext cx="84601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>
                <a:latin typeface="微软雅黑" charset="0"/>
                <a:ea typeface="微软雅黑" charset="0"/>
                <a:sym typeface="+mn-ea"/>
              </a:rPr>
              <a:t>对于多个1+1算术题的计算速度比较</a:t>
            </a:r>
            <a:br>
              <a:rPr sz="2400">
                <a:latin typeface="微软雅黑" charset="0"/>
                <a:ea typeface="微软雅黑" charset="0"/>
                <a:sym typeface="+mn-ea"/>
              </a:rPr>
            </a:br>
            <a:br>
              <a:rPr sz="2400">
                <a:latin typeface="微软雅黑" charset="0"/>
                <a:ea typeface="微软雅黑" charset="0"/>
                <a:sym typeface="+mn-ea"/>
              </a:rPr>
            </a:br>
            <a:r>
              <a:rPr sz="2400">
                <a:latin typeface="微软雅黑" charset="0"/>
                <a:ea typeface="微软雅黑" charset="0"/>
                <a:sym typeface="+mn-ea"/>
              </a:rPr>
              <a:t>CPU：速度较慢。因为计算原理是：先算第1题， 再算第2题，总时间为【T1+T2+T3&gt;&gt;&gt;+T1000（也就是1000个算术题消耗时间的累加]）】</a:t>
            </a:r>
            <a:endParaRPr sz="2400">
              <a:latin typeface="微软雅黑" charset="0"/>
              <a:ea typeface="微软雅黑" charset="0"/>
              <a:sym typeface="+mn-ea"/>
            </a:endParaRPr>
          </a:p>
          <a:p>
            <a:pPr algn="l"/>
            <a:br>
              <a:rPr sz="2400">
                <a:latin typeface="微软雅黑" charset="0"/>
                <a:ea typeface="微软雅黑" charset="0"/>
                <a:sym typeface="+mn-ea"/>
              </a:rPr>
            </a:br>
            <a:r>
              <a:rPr sz="2400">
                <a:latin typeface="微软雅黑" charset="0"/>
                <a:ea typeface="微软雅黑" charset="0"/>
                <a:sym typeface="+mn-ea"/>
              </a:rPr>
              <a:t>GPU：速度很快。因为计算原理是：可同时计算1000道算术题，总时间为【max（T1,T2,T3...T1000）（也就是1000个算术题消耗时间中的最大值）】</a:t>
            </a:r>
            <a:endParaRPr sz="2400">
              <a:latin typeface="微软雅黑" charset="0"/>
              <a:ea typeface="微软雅黑" charset="0"/>
            </a:endParaRPr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2054225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65400" y="2858135"/>
            <a:ext cx="7061200" cy="921385"/>
          </a:xfrm>
        </p:spPr>
        <p:txBody>
          <a:bodyPr>
            <a:normAutofit/>
          </a:bodyPr>
          <a:p>
            <a:pPr algn="ctr"/>
            <a:r>
              <a:rPr lang="zh-CN" altLang="en-US" sz="4400">
                <a:latin typeface="微软雅黑" charset="0"/>
                <a:ea typeface="微软雅黑" charset="0"/>
              </a:rPr>
              <a:t>浏览器中</a:t>
            </a:r>
            <a:r>
              <a:rPr lang="en-US" altLang="zh-CN" sz="4400">
                <a:latin typeface="微软雅黑" charset="0"/>
                <a:ea typeface="微软雅黑" charset="0"/>
              </a:rPr>
              <a:t>canvas</a:t>
            </a:r>
            <a:r>
              <a:rPr lang="zh-CN" altLang="en-US" sz="4400">
                <a:latin typeface="微软雅黑" charset="0"/>
                <a:ea typeface="微软雅黑" charset="0"/>
              </a:rPr>
              <a:t>的计算</a:t>
            </a:r>
            <a:r>
              <a:rPr lang="en-US" altLang="zh-CN" sz="4400">
                <a:latin typeface="微软雅黑" charset="0"/>
                <a:ea typeface="微软雅黑" charset="0"/>
              </a:rPr>
              <a:t>?</a:t>
            </a:r>
            <a:endParaRPr lang="en-US" altLang="zh-CN" sz="4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2054225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03855" y="2454275"/>
            <a:ext cx="550799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latin typeface="微软雅黑" charset="0"/>
                <a:ea typeface="微软雅黑" charset="0"/>
                <a:sym typeface="+mn-ea"/>
              </a:rPr>
              <a:t>Canvas（JavaScript语句）</a:t>
            </a:r>
            <a:endParaRPr lang="en-US" altLang="zh-CN" sz="3200"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en-US" altLang="zh-CN" sz="3200">
                <a:latin typeface="微软雅黑" charset="0"/>
                <a:ea typeface="微软雅黑" charset="0"/>
                <a:sym typeface="+mn-ea"/>
              </a:rPr>
              <a:t>JavaScript引擎</a:t>
            </a:r>
            <a:endParaRPr lang="en-US" altLang="zh-CN" sz="3200"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en-US" altLang="zh-CN" sz="3200">
                <a:latin typeface="微软雅黑" charset="0"/>
                <a:ea typeface="微软雅黑" charset="0"/>
                <a:sym typeface="+mn-ea"/>
              </a:rPr>
              <a:t>浏览器接口逻辑</a:t>
            </a:r>
            <a:endParaRPr lang="en-US" altLang="zh-CN" sz="3200"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en-US" altLang="zh-CN" sz="3200">
                <a:latin typeface="微软雅黑" charset="0"/>
                <a:ea typeface="微软雅黑" charset="0"/>
                <a:sym typeface="+mn-ea"/>
              </a:rPr>
              <a:t>图形库</a:t>
            </a:r>
            <a:endParaRPr lang="en-US" altLang="zh-CN">
              <a:latin typeface="微软雅黑" charset="0"/>
              <a:ea typeface="微软雅黑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2054225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84475" y="2418715"/>
            <a:ext cx="5744210" cy="1119505"/>
          </a:xfrm>
        </p:spPr>
        <p:txBody>
          <a:bodyPr>
            <a:normAutofit/>
          </a:bodyPr>
          <a:p>
            <a:pPr algn="ctr"/>
            <a:r>
              <a:rPr lang="zh-CN" altLang="en-US" sz="4890">
                <a:latin typeface="微软雅黑" charset="0"/>
                <a:ea typeface="微软雅黑" charset="0"/>
              </a:rPr>
              <a:t>利用</a:t>
            </a:r>
            <a:r>
              <a:rPr lang="en-US" altLang="zh-CN" sz="4890">
                <a:latin typeface="微软雅黑" charset="0"/>
                <a:ea typeface="微软雅黑" charset="0"/>
              </a:rPr>
              <a:t>GPU</a:t>
            </a:r>
            <a:r>
              <a:rPr lang="zh-CN" altLang="en-US" sz="4890">
                <a:latin typeface="微软雅黑" charset="0"/>
                <a:ea typeface="微软雅黑" charset="0"/>
              </a:rPr>
              <a:t>通用计算</a:t>
            </a:r>
            <a:endParaRPr lang="zh-CN" altLang="en-US" sz="4890"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0365" y="3663315"/>
            <a:ext cx="6351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https://zhuanlan.zhihu.com/p/38992506</a:t>
            </a:r>
            <a:endParaRPr lang="zh-CN" altLang="en-US"/>
          </a:p>
          <a:p>
            <a:r>
              <a:rPr lang="zh-CN" altLang="en-US"/>
              <a:t>https://github.com/gpujs/gpu.js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2054225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240915" y="1427480"/>
            <a:ext cx="2747645" cy="626745"/>
          </a:xfrm>
        </p:spPr>
        <p:txBody>
          <a:bodyPr>
            <a:normAutofit/>
          </a:bodyPr>
          <a:p>
            <a:pPr algn="ctr"/>
            <a:r>
              <a:rPr lang="zh-CN" altLang="en-US" sz="2800">
                <a:latin typeface="微软雅黑" charset="0"/>
                <a:ea typeface="微软雅黑" charset="0"/>
              </a:rPr>
              <a:t>顶点着色器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3520" y="2205990"/>
            <a:ext cx="79057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var VSHADER_SOURCE = </a:t>
            </a:r>
            <a:endParaRPr lang="zh-CN" altLang="en-US" sz="2800"/>
          </a:p>
          <a:p>
            <a:r>
              <a:rPr lang="zh-CN" altLang="en-US" sz="2800"/>
              <a:t>`attribute vec4 a_Position;</a:t>
            </a:r>
            <a:endParaRPr lang="zh-CN" altLang="en-US" sz="2800"/>
          </a:p>
          <a:p>
            <a:r>
              <a:rPr lang="zh-CN" altLang="en-US" sz="2800"/>
              <a:t>void main() {</a:t>
            </a:r>
            <a:endParaRPr lang="zh-CN" altLang="en-US" sz="2800"/>
          </a:p>
          <a:p>
            <a:r>
              <a:rPr lang="zh-CN" altLang="en-US" sz="2800"/>
              <a:t>	gl_Position = a_Position;</a:t>
            </a:r>
            <a:endParaRPr lang="zh-CN" altLang="en-US" sz="2800"/>
          </a:p>
          <a:p>
            <a:r>
              <a:rPr lang="zh-CN" altLang="en-US" sz="2800"/>
              <a:t>}`;</a:t>
            </a:r>
            <a:endParaRPr lang="zh-CN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2054225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240915" y="1427480"/>
            <a:ext cx="2747645" cy="626745"/>
          </a:xfrm>
        </p:spPr>
        <p:txBody>
          <a:bodyPr>
            <a:normAutofit/>
          </a:bodyPr>
          <a:p>
            <a:pPr algn="ctr"/>
            <a:r>
              <a:rPr lang="zh-CN" altLang="en-US" sz="2800">
                <a:latin typeface="微软雅黑" charset="0"/>
                <a:ea typeface="微软雅黑" charset="0"/>
              </a:rPr>
              <a:t>片元着色器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3520" y="2205990"/>
            <a:ext cx="790575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var FSHADER_SOURCE = </a:t>
            </a:r>
            <a:endParaRPr lang="zh-CN" altLang="en-US" sz="2800"/>
          </a:p>
          <a:p>
            <a:r>
              <a:rPr lang="zh-CN" altLang="en-US" sz="2800"/>
              <a:t>`precision mediump float;</a:t>
            </a:r>
            <a:endParaRPr lang="zh-CN" altLang="en-US" sz="2800"/>
          </a:p>
          <a:p>
            <a:r>
              <a:rPr lang="zh-CN" altLang="en-US" sz="2800"/>
              <a:t>uniform float u_Width;</a:t>
            </a:r>
            <a:endParaRPr lang="zh-CN" altLang="en-US" sz="2800"/>
          </a:p>
          <a:p>
            <a:r>
              <a:rPr lang="zh-CN" altLang="en-US" sz="2800"/>
              <a:t>uniform float u_Height;</a:t>
            </a:r>
            <a:endParaRPr lang="zh-CN" altLang="en-US" sz="2800"/>
          </a:p>
          <a:p>
            <a:r>
              <a:rPr lang="zh-CN" altLang="en-US" sz="2800"/>
              <a:t>void main() {</a:t>
            </a:r>
            <a:endParaRPr lang="zh-CN" altLang="en-US" sz="2800"/>
          </a:p>
          <a:p>
            <a:r>
              <a:rPr lang="zh-CN" altLang="en-US" sz="2800"/>
              <a:t>    //证明片元着色器是逐像素被调用的</a:t>
            </a:r>
            <a:endParaRPr lang="zh-CN" altLang="en-US" sz="2800"/>
          </a:p>
          <a:p>
            <a:r>
              <a:rPr lang="zh-CN" altLang="en-US" sz="2800"/>
              <a:t>	gl_FragColor = vec4(gl_FragCoord.x / u_Width, 0.0, gl_FragCoord.y / u_Height, 1.0);</a:t>
            </a:r>
            <a:endParaRPr lang="zh-CN" altLang="en-US" sz="2800"/>
          </a:p>
          <a:p>
            <a:r>
              <a:rPr lang="zh-CN" altLang="en-US" sz="2800"/>
              <a:t>}`;</a:t>
            </a:r>
            <a:endParaRPr lang="zh-C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2132330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684780" y="2997835"/>
            <a:ext cx="7153910" cy="1181735"/>
          </a:xfrm>
        </p:spPr>
        <p:txBody>
          <a:bodyPr>
            <a:normAutofit/>
          </a:bodyPr>
          <a:p>
            <a:pPr algn="ctr"/>
            <a:r>
              <a:rPr lang="zh-CN" altLang="en-US" sz="6600">
                <a:latin typeface="微软雅黑" charset="0"/>
                <a:ea typeface="微软雅黑" charset="0"/>
              </a:rPr>
              <a:t>矢量</a:t>
            </a:r>
            <a:endParaRPr lang="zh-CN" altLang="en-US" sz="66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30" y="2290445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sp>
        <p:nvSpPr>
          <p:cNvPr id="44" name="textbox 44"/>
          <p:cNvSpPr/>
          <p:nvPr/>
        </p:nvSpPr>
        <p:spPr>
          <a:xfrm>
            <a:off x="3830320" y="3474085"/>
            <a:ext cx="238125" cy="31623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71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80000"/>
              </a:lnSpc>
            </a:pPr>
            <a:endParaRPr lang="en-US" altLang="en-US" sz="2400" dirty="0"/>
          </a:p>
        </p:txBody>
      </p:sp>
      <p:pic>
        <p:nvPicPr>
          <p:cNvPr id="14" name="图片 13" descr="1046925-20200203121255597-1743008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890" y="1363345"/>
            <a:ext cx="4765675" cy="41319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490" y="2307590"/>
            <a:ext cx="3479800" cy="7874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070735" y="3166745"/>
            <a:ext cx="44469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对于有向线段 𝑢 来说，它的向量表示保存了两条信息：方向和长度。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而对于坐标点 𝐴 和 𝐵 来说，实际上也隐含了两条类似的信息：原点到坐标点的方向和原点到坐标点的距离长度。方向通过向量各分量的比例而确定，而长度则是通过向量大小（magnitude）确定。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871345" y="2307590"/>
            <a:ext cx="4845685" cy="304419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2132330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130" y="1657350"/>
            <a:ext cx="2476500" cy="7239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437130" y="2552065"/>
            <a:ext cx="4447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向量大小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向量大小写作 |𝑢|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通过勾股定理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，其中 𝑥 和 𝑦 表示 𝑢 的两个分量。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80260" y="1339215"/>
            <a:ext cx="4804410" cy="25628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455" y="2924175"/>
            <a:ext cx="1803400" cy="977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35520" y="4005580"/>
            <a:ext cx="44475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单位向量就是大小为 1 的向量，把普通向量转换为单位向量的过程称为规范化或标准化（normalization）。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向量的规范化很容易，将向量除以它的大小即可。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221220" y="2799080"/>
            <a:ext cx="4659630" cy="366585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" y="2163445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70" y="1275715"/>
            <a:ext cx="3607435" cy="27647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24760" y="4102735"/>
            <a:ext cx="341376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几何意义：向量 𝑟 对 𝑠 作投影，得到 𝑟𝑐𝑜𝑠𝛽，再将投影的大小 |𝑟|𝑐𝑜𝑠𝛽 和 𝑠 向量的大小 |𝑠| 相乘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意义：点乘在计算光照的时候非常有用，比如在聚光灯的效果计算中，可以根据点乘来得到光照效果，如果点乘越大，说明夹角越小，则物体离光照的轴线越近，光照越强。在 GLSL 中内置了点乘函数dot(v1, v2)。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96135" y="1199515"/>
            <a:ext cx="4271010" cy="548259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175" y="1035050"/>
            <a:ext cx="3276600" cy="28321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893050" y="4040505"/>
            <a:ext cx="327660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大小等于两个向量张成的平行四边形的面积。该面积衡量了两个向量的差异性。如果 𝑎 和 𝑏 是垂直（正交）的，两者的差异性最大，在两个向量大小不变的情况此时面积最大（𝑠𝑖𝑛𝜃=1）；如果 𝑎 和 𝑏 是共线的，两者的差异性最小，此时面积等于 0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411085" y="873760"/>
            <a:ext cx="4239895" cy="563753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2054225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95730" y="2640330"/>
            <a:ext cx="8970645" cy="1104265"/>
          </a:xfrm>
        </p:spPr>
        <p:txBody>
          <a:bodyPr>
            <a:normAutofit fontScale="90000"/>
          </a:bodyPr>
          <a:p>
            <a:pPr algn="ctr"/>
            <a:r>
              <a:rPr lang="zh-CN" altLang="en-US" sz="6600">
                <a:latin typeface="微软雅黑" charset="0"/>
                <a:ea typeface="微软雅黑" charset="0"/>
              </a:rPr>
              <a:t>图形流水线</a:t>
            </a:r>
            <a:endParaRPr lang="zh-CN" altLang="en-US" sz="66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2132330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684780" y="2997835"/>
            <a:ext cx="7153910" cy="1181735"/>
          </a:xfrm>
        </p:spPr>
        <p:txBody>
          <a:bodyPr>
            <a:normAutofit/>
          </a:bodyPr>
          <a:p>
            <a:pPr algn="ctr"/>
            <a:r>
              <a:rPr lang="zh-CN" altLang="en-US" sz="6600">
                <a:latin typeface="微软雅黑" charset="0"/>
                <a:ea typeface="微软雅黑" charset="0"/>
              </a:rPr>
              <a:t>矩阵</a:t>
            </a:r>
            <a:endParaRPr lang="zh-CN" altLang="en-US" sz="66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2132330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64130" y="1275715"/>
            <a:ext cx="65360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矩阵是按照行列排列的一系列数值的集合，一个矩阵通常是由 m 行 n 列组成，我们称之为m x n 矩阵。在 GLSL 着色器语言中我们可以使用 mat2、mat3、mat2x3、mat3x4 等来表示不同行列数的矩阵，如 mat3 表示行列数为 3x3 的矩阵。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130" y="2654300"/>
            <a:ext cx="2844800" cy="12319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344420" y="1215390"/>
            <a:ext cx="7765415" cy="273304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71420" y="4238625"/>
            <a:ext cx="81235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矩阵与矩阵相乘，需要满足左侧矩阵的列数与右侧矩阵的行数相等。结果矩阵的行数为左侧矩阵的行数，列数等于右侧矩阵的列数。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20" y="5078730"/>
            <a:ext cx="5257800" cy="749300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2298065" y="4166235"/>
            <a:ext cx="8355330" cy="189484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2132330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16835" y="1541780"/>
            <a:ext cx="837247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设某点向x方向移动 dx, y方向移动 dy ,[x,y]为变换前坐标， [X,Y]为变换后坐标。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则 X = x+dx;  Y = y+dy;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以矩阵表示：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                             1    0    0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[X, Y, 1] = [x, y, 1][ 0    1    0  ] ; 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                             dx  dy   1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 1    0    0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 0    1    0   即平移变换矩阵。 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 dx  dy   1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2132330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93340" y="1432560"/>
            <a:ext cx="739267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设某点坐标，在x轴方向扩大 sx倍，y轴方向扩大 sy倍，[x,y]为变换前坐标， [X,Y]为变换后坐标。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X = sx*x; Y = sy*y;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则用矩阵表示：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                            sx    0    0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[X, Y, 1] = [x, y, 1][ 0    sy    0  ] ; 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                            0     0     1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sx    0    0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0    sy    0  即为缩放矩阵。 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0     0     1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" y="2132330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09395" y="1407795"/>
            <a:ext cx="84867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设某点与原点连线和X轴夹角为b度，以原点为圆心，逆时针转过a度  , 原点与该点连线长度为R, [x,y]为变换前坐标， [X,Y]为变换后坐标。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x = Rcos(b) ; y = Rsin(b);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X = Rcos(a+b) = Rcosacosb - Rsinasinb = xcosa - ysina; 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Y = Rsin(a+b) = Rsinacosb + Rcosasinb = xsina + ycosa ;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用矩阵表示：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                               cosa   sina  0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[X, Y, 1] = [x, y, 1][-sina  cosa  0  ] 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                                0        0     1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 cosa   sina  0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-sina  cosa  0  为旋转变换矩阵。（顺时针旋转）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 0       0     1 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9" name="图片 8" descr="无标题-2022-01-20-10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635" y="3665855"/>
            <a:ext cx="3208020" cy="29152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2132330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85390" y="2670810"/>
            <a:ext cx="9548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charset="0"/>
                <a:ea typeface="微软雅黑" charset="0"/>
                <a:cs typeface="微软雅黑" charset="0"/>
              </a:rPr>
              <a:t>作业</a:t>
            </a:r>
            <a:r>
              <a:rPr lang="en-US" altLang="zh-CN" sz="36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600"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 sz="36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3600">
                <a:latin typeface="微软雅黑" charset="0"/>
                <a:ea typeface="微软雅黑" charset="0"/>
                <a:cs typeface="微软雅黑" charset="0"/>
              </a:rPr>
              <a:t>用原生</a:t>
            </a:r>
            <a:r>
              <a:rPr lang="en-US" altLang="zh-CN" sz="3600">
                <a:latin typeface="微软雅黑" charset="0"/>
                <a:ea typeface="微软雅黑" charset="0"/>
                <a:cs typeface="微软雅黑" charset="0"/>
              </a:rPr>
              <a:t>WebGL</a:t>
            </a:r>
            <a:r>
              <a:rPr lang="zh-CN" altLang="en-US" sz="3600">
                <a:latin typeface="微软雅黑" charset="0"/>
                <a:ea typeface="微软雅黑" charset="0"/>
                <a:cs typeface="微软雅黑" charset="0"/>
              </a:rPr>
              <a:t>实现一个长方形的渲染</a:t>
            </a:r>
            <a:endParaRPr lang="zh-CN" altLang="en-US" sz="36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2132330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77435" y="3183890"/>
            <a:ext cx="36785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微软雅黑" charset="0"/>
                <a:ea typeface="微软雅黑" charset="0"/>
                <a:cs typeface="微软雅黑" charset="0"/>
              </a:rPr>
              <a:t>Thanks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!</a:t>
            </a:r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2054225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425065" y="2054225"/>
            <a:ext cx="8241030" cy="2483485"/>
          </a:xfrm>
        </p:spPr>
        <p:txBody>
          <a:bodyPr>
            <a:normAutofit fontScale="90000"/>
          </a:bodyPr>
          <a:p>
            <a:pPr algn="l"/>
            <a:r>
              <a:rPr lang="zh-CN" altLang="en-US" sz="3600">
                <a:latin typeface="微软雅黑" charset="0"/>
                <a:ea typeface="微软雅黑" charset="0"/>
              </a:rPr>
              <a:t>问题</a:t>
            </a:r>
            <a:r>
              <a:rPr lang="en-US" altLang="zh-CN" sz="3600">
                <a:latin typeface="微软雅黑" charset="0"/>
                <a:ea typeface="微软雅黑" charset="0"/>
              </a:rPr>
              <a:t>1:</a:t>
            </a:r>
            <a:r>
              <a:rPr lang="zh-CN" altLang="en-US" sz="3600">
                <a:latin typeface="微软雅黑" charset="0"/>
                <a:ea typeface="微软雅黑" charset="0"/>
              </a:rPr>
              <a:t>能够使用</a:t>
            </a:r>
            <a:r>
              <a:rPr lang="en-US" altLang="zh-CN" sz="3600">
                <a:latin typeface="微软雅黑" charset="0"/>
                <a:ea typeface="微软雅黑" charset="0"/>
              </a:rPr>
              <a:t>canvas</a:t>
            </a:r>
            <a:r>
              <a:rPr lang="zh-CN" altLang="en-US" sz="3600">
                <a:latin typeface="微软雅黑" charset="0"/>
                <a:ea typeface="微软雅黑" charset="0"/>
              </a:rPr>
              <a:t>进行</a:t>
            </a:r>
            <a:r>
              <a:rPr lang="en-US" altLang="zh-CN" sz="3600">
                <a:latin typeface="微软雅黑" charset="0"/>
                <a:ea typeface="微软雅黑" charset="0"/>
              </a:rPr>
              <a:t>3D</a:t>
            </a:r>
            <a:r>
              <a:rPr lang="zh-CN" altLang="en-US" sz="3600">
                <a:latin typeface="微软雅黑" charset="0"/>
                <a:ea typeface="微软雅黑" charset="0"/>
              </a:rPr>
              <a:t>渲染吗？</a:t>
            </a:r>
            <a:br>
              <a:rPr lang="zh-CN" altLang="en-US" sz="3600">
                <a:latin typeface="微软雅黑" charset="0"/>
                <a:ea typeface="微软雅黑" charset="0"/>
              </a:rPr>
            </a:br>
            <a:br>
              <a:rPr lang="zh-CN" altLang="en-US" sz="3600">
                <a:latin typeface="微软雅黑" charset="0"/>
                <a:ea typeface="微软雅黑" charset="0"/>
              </a:rPr>
            </a:br>
            <a:r>
              <a:rPr lang="zh-CN" altLang="en-US" sz="3600">
                <a:latin typeface="微软雅黑" charset="0"/>
                <a:ea typeface="微软雅黑" charset="0"/>
                <a:sym typeface="+mn-ea"/>
              </a:rPr>
              <a:t>问题</a:t>
            </a:r>
            <a:r>
              <a:rPr lang="en-US" altLang="zh-CN" sz="3600">
                <a:latin typeface="微软雅黑" charset="0"/>
                <a:ea typeface="微软雅黑" charset="0"/>
                <a:sym typeface="+mn-ea"/>
              </a:rPr>
              <a:t>2:</a:t>
            </a:r>
            <a:r>
              <a:rPr lang="zh-CN" altLang="en-US" sz="3600">
                <a:latin typeface="微软雅黑" charset="0"/>
                <a:ea typeface="微软雅黑" charset="0"/>
                <a:sym typeface="+mn-ea"/>
              </a:rPr>
              <a:t>能够使用</a:t>
            </a:r>
            <a:r>
              <a:rPr lang="en-US" altLang="zh-CN" sz="3600">
                <a:latin typeface="微软雅黑" charset="0"/>
                <a:ea typeface="微软雅黑" charset="0"/>
                <a:sym typeface="+mn-ea"/>
              </a:rPr>
              <a:t>WebGL</a:t>
            </a:r>
            <a:r>
              <a:rPr lang="zh-CN" altLang="en-US" sz="3600">
                <a:latin typeface="微软雅黑" charset="0"/>
                <a:ea typeface="微软雅黑" charset="0"/>
                <a:sym typeface="+mn-ea"/>
              </a:rPr>
              <a:t>进行</a:t>
            </a:r>
            <a:r>
              <a:rPr lang="en-US" altLang="zh-CN" sz="3600">
                <a:latin typeface="微软雅黑" charset="0"/>
                <a:ea typeface="微软雅黑" charset="0"/>
                <a:sym typeface="+mn-ea"/>
              </a:rPr>
              <a:t>2D</a:t>
            </a:r>
            <a:r>
              <a:rPr lang="zh-CN" altLang="en-US" sz="3600">
                <a:latin typeface="微软雅黑" charset="0"/>
                <a:ea typeface="微软雅黑" charset="0"/>
                <a:sym typeface="+mn-ea"/>
              </a:rPr>
              <a:t>渲染吗</a:t>
            </a:r>
            <a:r>
              <a:rPr lang="en-US" altLang="zh-CN" sz="3600">
                <a:latin typeface="微软雅黑" charset="0"/>
                <a:ea typeface="微软雅黑" charset="0"/>
                <a:sym typeface="+mn-ea"/>
              </a:rPr>
              <a:t>?</a:t>
            </a:r>
            <a:br>
              <a:rPr lang="en-US" altLang="zh-CN" sz="3600">
                <a:latin typeface="微软雅黑" charset="0"/>
                <a:ea typeface="微软雅黑" charset="0"/>
                <a:sym typeface="+mn-ea"/>
              </a:rPr>
            </a:br>
            <a:br>
              <a:rPr lang="en-US" altLang="zh-CN" sz="3600">
                <a:latin typeface="微软雅黑" charset="0"/>
                <a:ea typeface="微软雅黑" charset="0"/>
                <a:sym typeface="+mn-ea"/>
              </a:rPr>
            </a:br>
            <a:r>
              <a:rPr lang="zh-CN" altLang="en-US" sz="3600">
                <a:latin typeface="微软雅黑" charset="0"/>
                <a:ea typeface="微软雅黑" charset="0"/>
                <a:sym typeface="+mn-ea"/>
              </a:rPr>
              <a:t>问题</a:t>
            </a:r>
            <a:r>
              <a:rPr lang="en-US" altLang="zh-CN" sz="3600">
                <a:latin typeface="微软雅黑" charset="0"/>
                <a:ea typeface="微软雅黑" charset="0"/>
                <a:sym typeface="+mn-ea"/>
              </a:rPr>
              <a:t>3:2D</a:t>
            </a:r>
            <a:r>
              <a:rPr lang="zh-CN" altLang="en-US" sz="3600">
                <a:latin typeface="微软雅黑" charset="0"/>
                <a:ea typeface="微软雅黑" charset="0"/>
                <a:sym typeface="+mn-ea"/>
              </a:rPr>
              <a:t>渲染和</a:t>
            </a:r>
            <a:r>
              <a:rPr lang="en-US" altLang="zh-CN" sz="3600">
                <a:latin typeface="微软雅黑" charset="0"/>
                <a:ea typeface="微软雅黑" charset="0"/>
                <a:sym typeface="+mn-ea"/>
              </a:rPr>
              <a:t>3D</a:t>
            </a:r>
            <a:r>
              <a:rPr lang="zh-CN" altLang="en-US" sz="3600">
                <a:latin typeface="微软雅黑" charset="0"/>
                <a:ea typeface="微软雅黑" charset="0"/>
                <a:sym typeface="+mn-ea"/>
              </a:rPr>
              <a:t>渲染到底是怎么定义的</a:t>
            </a:r>
            <a:r>
              <a:rPr lang="en-US" altLang="zh-CN" sz="36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3600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2054225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940" y="2054225"/>
            <a:ext cx="2606675" cy="23272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71160" y="4381500"/>
            <a:ext cx="64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图一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2054225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46300" y="2613660"/>
            <a:ext cx="8519795" cy="1630045"/>
          </a:xfrm>
        </p:spPr>
        <p:txBody>
          <a:bodyPr>
            <a:normAutofit fontScale="90000"/>
          </a:bodyPr>
          <a:p>
            <a:pPr algn="l"/>
            <a:r>
              <a:rPr lang="en-US" altLang="zh-CN" sz="3600">
                <a:latin typeface="微软雅黑" charset="0"/>
                <a:ea typeface="微软雅黑" charset="0"/>
                <a:sym typeface="+mn-ea"/>
              </a:rPr>
              <a:t>1.</a:t>
            </a:r>
            <a:r>
              <a:rPr lang="zh-CN" altLang="en-US" sz="3600">
                <a:latin typeface="微软雅黑" charset="0"/>
                <a:ea typeface="微软雅黑" charset="0"/>
                <a:sym typeface="+mn-ea"/>
              </a:rPr>
              <a:t>可使用</a:t>
            </a:r>
            <a:r>
              <a:rPr lang="en-US" altLang="zh-CN" sz="3600">
                <a:latin typeface="微软雅黑" charset="0"/>
                <a:ea typeface="微软雅黑" charset="0"/>
                <a:sym typeface="+mn-ea"/>
              </a:rPr>
              <a:t>canvas</a:t>
            </a:r>
            <a:r>
              <a:rPr lang="zh-CN" altLang="en-US" sz="3600">
                <a:latin typeface="微软雅黑" charset="0"/>
                <a:ea typeface="微软雅黑" charset="0"/>
                <a:sym typeface="+mn-ea"/>
              </a:rPr>
              <a:t>渲染</a:t>
            </a:r>
            <a:r>
              <a:rPr lang="en-US" altLang="zh-CN" sz="3600">
                <a:latin typeface="微软雅黑" charset="0"/>
                <a:ea typeface="微软雅黑" charset="0"/>
                <a:sym typeface="+mn-ea"/>
              </a:rPr>
              <a:t>3D</a:t>
            </a:r>
            <a:r>
              <a:rPr lang="zh-CN" altLang="en-US" sz="3600">
                <a:latin typeface="微软雅黑" charset="0"/>
                <a:ea typeface="微软雅黑" charset="0"/>
                <a:sym typeface="+mn-ea"/>
              </a:rPr>
              <a:t>场景</a:t>
            </a:r>
            <a:br>
              <a:rPr lang="zh-CN" altLang="en-US" sz="3600">
                <a:latin typeface="微软雅黑" charset="0"/>
                <a:ea typeface="微软雅黑" charset="0"/>
                <a:sym typeface="+mn-ea"/>
              </a:rPr>
            </a:br>
            <a:r>
              <a:rPr lang="en-US" altLang="zh-CN" sz="3600">
                <a:latin typeface="微软雅黑" charset="0"/>
                <a:ea typeface="微软雅黑" charset="0"/>
                <a:sym typeface="+mn-ea"/>
              </a:rPr>
              <a:t>2.</a:t>
            </a:r>
            <a:r>
              <a:rPr lang="zh-CN" altLang="en-US" sz="3600">
                <a:latin typeface="微软雅黑" charset="0"/>
                <a:ea typeface="微软雅黑" charset="0"/>
                <a:sym typeface="+mn-ea"/>
              </a:rPr>
              <a:t>可以使用</a:t>
            </a:r>
            <a:r>
              <a:rPr lang="en-US" altLang="zh-CN" sz="3600">
                <a:latin typeface="微软雅黑" charset="0"/>
                <a:ea typeface="微软雅黑" charset="0"/>
                <a:sym typeface="+mn-ea"/>
              </a:rPr>
              <a:t>WebGL</a:t>
            </a:r>
            <a:r>
              <a:rPr lang="zh-CN" altLang="en-US" sz="3600">
                <a:latin typeface="微软雅黑" charset="0"/>
                <a:ea typeface="微软雅黑" charset="0"/>
                <a:sym typeface="+mn-ea"/>
              </a:rPr>
              <a:t>渲染</a:t>
            </a:r>
            <a:r>
              <a:rPr lang="en-US" altLang="zh-CN" sz="3600">
                <a:latin typeface="微软雅黑" charset="0"/>
                <a:ea typeface="微软雅黑" charset="0"/>
                <a:sym typeface="+mn-ea"/>
              </a:rPr>
              <a:t>(</a:t>
            </a:r>
            <a:r>
              <a:rPr lang="zh-CN" altLang="en-US" sz="3600">
                <a:latin typeface="微软雅黑" charset="0"/>
                <a:ea typeface="微软雅黑" charset="0"/>
                <a:sym typeface="+mn-ea"/>
              </a:rPr>
              <a:t>是否有必要</a:t>
            </a:r>
            <a:r>
              <a:rPr lang="en-US" altLang="zh-CN" sz="3600">
                <a:latin typeface="微软雅黑" charset="0"/>
                <a:ea typeface="微软雅黑" charset="0"/>
                <a:sym typeface="+mn-ea"/>
              </a:rPr>
              <a:t>)</a:t>
            </a:r>
            <a:br>
              <a:rPr lang="en-US" altLang="zh-CN" sz="3600">
                <a:latin typeface="微软雅黑" charset="0"/>
                <a:ea typeface="微软雅黑" charset="0"/>
                <a:sym typeface="+mn-ea"/>
              </a:rPr>
            </a:br>
            <a:r>
              <a:rPr lang="en-US" altLang="zh-CN" sz="3600">
                <a:latin typeface="微软雅黑" charset="0"/>
                <a:ea typeface="微软雅黑" charset="0"/>
                <a:sym typeface="+mn-ea"/>
              </a:rPr>
              <a:t>3.</a:t>
            </a:r>
            <a:r>
              <a:rPr lang="zh-CN" altLang="en-US" sz="3600">
                <a:latin typeface="微软雅黑" charset="0"/>
                <a:ea typeface="微软雅黑" charset="0"/>
                <a:sym typeface="+mn-ea"/>
              </a:rPr>
              <a:t>开放讨论</a:t>
            </a:r>
            <a:endParaRPr lang="zh-CN" altLang="en-US" sz="3600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2054225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pic>
        <p:nvPicPr>
          <p:cNvPr id="6" name="图片 5" descr="202004021902213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25" y="1760855"/>
            <a:ext cx="7009130" cy="442404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3990975" y="873760"/>
            <a:ext cx="7859395" cy="531114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39915" y="106616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微软雅黑" charset="0"/>
                <a:ea typeface="微软雅黑" charset="0"/>
              </a:rPr>
              <a:t>图形流水线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2054225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95730" y="2640330"/>
            <a:ext cx="8970645" cy="1104265"/>
          </a:xfrm>
        </p:spPr>
        <p:txBody>
          <a:bodyPr>
            <a:normAutofit fontScale="90000"/>
          </a:bodyPr>
          <a:p>
            <a:pPr algn="ctr"/>
            <a:r>
              <a:rPr lang="en-US" altLang="zh-CN" sz="6600">
                <a:latin typeface="微软雅黑" charset="0"/>
                <a:ea typeface="微软雅黑" charset="0"/>
              </a:rPr>
              <a:t>2.GPU</a:t>
            </a:r>
            <a:r>
              <a:rPr lang="zh-CN" altLang="en-US" sz="6600">
                <a:latin typeface="微软雅黑" charset="0"/>
                <a:ea typeface="微软雅黑" charset="0"/>
              </a:rPr>
              <a:t>与</a:t>
            </a:r>
            <a:r>
              <a:rPr lang="en-US" altLang="zh-CN" sz="6600">
                <a:latin typeface="微软雅黑" charset="0"/>
                <a:ea typeface="微软雅黑" charset="0"/>
              </a:rPr>
              <a:t>CPU</a:t>
            </a:r>
            <a:endParaRPr lang="en-US" altLang="zh-CN" sz="66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2054225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73630" y="2842260"/>
            <a:ext cx="7061200" cy="921385"/>
          </a:xfrm>
        </p:spPr>
        <p:txBody>
          <a:bodyPr>
            <a:normAutofit/>
          </a:bodyPr>
          <a:p>
            <a:pPr algn="ctr"/>
            <a:r>
              <a:rPr lang="en-US" altLang="zh-CN" sz="4400">
                <a:latin typeface="微软雅黑" charset="0"/>
                <a:ea typeface="微软雅黑" charset="0"/>
              </a:rPr>
              <a:t>CPU</a:t>
            </a:r>
            <a:r>
              <a:rPr lang="zh-CN" altLang="en-US" sz="4400">
                <a:latin typeface="微软雅黑" charset="0"/>
                <a:ea typeface="微软雅黑" charset="0"/>
              </a:rPr>
              <a:t>计算特点与</a:t>
            </a:r>
            <a:r>
              <a:rPr lang="en-US" altLang="zh-CN" sz="4400">
                <a:latin typeface="微软雅黑" charset="0"/>
                <a:ea typeface="微软雅黑" charset="0"/>
              </a:rPr>
              <a:t>GPU?</a:t>
            </a:r>
            <a:endParaRPr lang="en-US" altLang="zh-CN" sz="4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" y="2070100"/>
            <a:ext cx="1138555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353695"/>
            <a:ext cx="3413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Lecture </a:t>
            </a:r>
            <a:r>
              <a:rPr lang="en-US" altLang="zh-CN" sz="5400" i="1">
                <a:latin typeface="Arial Italic" panose="020B0604020202090204" charset="0"/>
                <a:ea typeface="微软雅黑" charset="0"/>
                <a:cs typeface="Arial Italic" panose="020B0604020202090204" charset="0"/>
                <a:sym typeface="+mn-ea"/>
              </a:rPr>
              <a:t>2</a:t>
            </a:r>
            <a:r>
              <a:rPr lang="zh-CN" altLang="en-US" sz="5400">
                <a:latin typeface="Arial Italic" panose="020B0604020202090204" charset="0"/>
                <a:ea typeface="+mj-lt"/>
                <a:cs typeface="Arial Italic" panose="020B0604020202090204" charset="0"/>
                <a:sym typeface="+mn-ea"/>
              </a:rPr>
              <a:t>:</a:t>
            </a:r>
            <a:endParaRPr lang="zh-CN" altLang="en-US" sz="5400">
              <a:latin typeface="Arial Italic" panose="020B0604020202090204" charset="0"/>
              <a:ea typeface="+mj-lt"/>
              <a:cs typeface="Arial Italic" panose="020B0604020202090204" charset="0"/>
              <a:sym typeface="+mn-ea"/>
            </a:endParaRPr>
          </a:p>
        </p:txBody>
      </p:sp>
      <p:pic>
        <p:nvPicPr>
          <p:cNvPr id="6" name="图片 5" descr="v2-2ac84430e04a6c7dac41f9c3fe2f7050_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495" y="1328420"/>
            <a:ext cx="5674995" cy="1876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82775" y="1615440"/>
            <a:ext cx="37420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：可以形象的理解为有25%的ALU(运算单元)、有25%的Control(控制单元)、50%的Cache(缓存单元)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特点：需要少量的运算单元，强大的逻辑运算能力，可以理解为4个专家，既可以做奥数题，也可以做加减法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需要足够的控制单元实现复杂的数据控制和数据转发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需要足够的缓存单元去存放一些已经计算完成的结果，或者是后面马上要用到的数据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50915" y="3822065"/>
            <a:ext cx="56749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微软雅黑" charset="0"/>
                <a:ea typeface="微软雅黑" charset="0"/>
                <a:cs typeface="微软雅黑" charset="0"/>
              </a:rPr>
              <a:t>GPU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>
                <a:latin typeface="微软雅黑" charset="0"/>
                <a:ea typeface="微软雅黑" charset="0"/>
                <a:cs typeface="微软雅黑" charset="0"/>
              </a:rPr>
              <a:t>可以形象的理解为90%的ALU(运算单元)，5%的Control(控制单元)、5%的Cache(缓存单元)</a:t>
            </a:r>
            <a:endParaRPr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特点：大量的运算单元：负责简单粗暴的计算，不擅长奥数题，但小学题他会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少量的控制单元和缓存单元：主要是负责合并和转发数据，对这两块的需求较小，所以占据GPU较小的空间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602740" y="1328420"/>
            <a:ext cx="4116705" cy="452374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865495" y="3540125"/>
            <a:ext cx="6010275" cy="259397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3081</Words>
  <Application>WPS 文字</Application>
  <PresentationFormat>宽屏</PresentationFormat>
  <Paragraphs>203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方正书宋_GBK</vt:lpstr>
      <vt:lpstr>Wingdings</vt:lpstr>
      <vt:lpstr>Arial Italic</vt:lpstr>
      <vt:lpstr>微软雅黑</vt:lpstr>
      <vt:lpstr>汉仪旗黑</vt:lpstr>
      <vt:lpstr>微软雅黑</vt:lpstr>
      <vt:lpstr>宋体</vt:lpstr>
      <vt:lpstr>Arial Unicode MS</vt:lpstr>
      <vt:lpstr>汉仪书宋二KW</vt:lpstr>
      <vt:lpstr>Calibri</vt:lpstr>
      <vt:lpstr>Helvetica Neue</vt:lpstr>
      <vt:lpstr>Calibri Light</vt:lpstr>
      <vt:lpstr>BatangChe</vt:lpstr>
      <vt:lpstr>苹方-简</vt:lpstr>
      <vt:lpstr>STIXGeneral</vt:lpstr>
      <vt:lpstr>Office 主题</vt:lpstr>
      <vt:lpstr>图形与渲染技术</vt:lpstr>
      <vt:lpstr>图形流水线</vt:lpstr>
      <vt:lpstr>问题1:能够使用canvas进行3D渲染吗？  问题2:能够使用WebGL进行2D渲染吗?  问题3:2D渲染和3D渲染到底是怎么定义的?</vt:lpstr>
      <vt:lpstr>PowerPoint 演示文稿</vt:lpstr>
      <vt:lpstr>1.可使用canvas渲染3D场景 2.可以使用WenGL渲染(是否有必要) 3.开放讨论</vt:lpstr>
      <vt:lpstr>PowerPoint 演示文稿</vt:lpstr>
      <vt:lpstr>2.GPU与CPU</vt:lpstr>
      <vt:lpstr>CPU计算特点与GPU?</vt:lpstr>
      <vt:lpstr>PowerPoint 演示文稿</vt:lpstr>
      <vt:lpstr>PowerPoint 演示文稿</vt:lpstr>
      <vt:lpstr>浏览器中canvas的计算?</vt:lpstr>
      <vt:lpstr>PowerPoint 演示文稿</vt:lpstr>
      <vt:lpstr>利用GPU通用计算</vt:lpstr>
      <vt:lpstr>顶点着色器</vt:lpstr>
      <vt:lpstr>片元着色器</vt:lpstr>
      <vt:lpstr>矢量</vt:lpstr>
      <vt:lpstr>PowerPoint 演示文稿</vt:lpstr>
      <vt:lpstr>PowerPoint 演示文稿</vt:lpstr>
      <vt:lpstr>PowerPoint 演示文稿</vt:lpstr>
      <vt:lpstr>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sunshaobin</dc:creator>
  <cp:lastModifiedBy>sunshaobin</cp:lastModifiedBy>
  <cp:revision>5</cp:revision>
  <dcterms:created xsi:type="dcterms:W3CDTF">2022-01-21T07:50:47Z</dcterms:created>
  <dcterms:modified xsi:type="dcterms:W3CDTF">2022-01-21T07:50:47Z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