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72" r:id="rId16"/>
    <p:sldId id="267" r:id="rId17"/>
    <p:sldId id="268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3730" y="2536825"/>
            <a:ext cx="8970645" cy="1104265"/>
          </a:xfrm>
        </p:spPr>
        <p:txBody>
          <a:bodyPr/>
          <a:p>
            <a:pPr algn="ctr"/>
            <a:r>
              <a:rPr lang="zh-CN" altLang="en-US" sz="6600">
                <a:latin typeface="STHeiti Light" panose="02010600040101010101" charset="-122"/>
                <a:ea typeface="STHeiti Light" panose="02010600040101010101" charset="-122"/>
              </a:rPr>
              <a:t>图形与渲染技术</a:t>
            </a:r>
            <a:endParaRPr lang="zh-CN" altLang="en-US" sz="6600">
              <a:latin typeface="STHeiti Light" panose="02010600040101010101" charset="-122"/>
              <a:ea typeface="STHeiti Light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3720"/>
            <a:ext cx="1301750" cy="29483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82340" y="3487420"/>
            <a:ext cx="486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孙绍彬 </a:t>
            </a:r>
            <a:r>
              <a:rPr lang="en-US" altLang="zh-CN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71184501138@stu.ecnu.edu.cn</a:t>
            </a:r>
            <a:endParaRPr lang="en-US" altLang="zh-CN">
              <a:latin typeface="STHeiti Light" panose="02010600040101010101" charset="-122"/>
              <a:ea typeface="STHeiti Light" panose="02010600040101010101" charset="-122"/>
              <a:cs typeface="STHeiti Light" panose="02010600040101010101" charset="-122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250825" y="147320"/>
            <a:ext cx="4022090" cy="8578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572895"/>
            <a:ext cx="1301750" cy="2948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30195" y="2421890"/>
            <a:ext cx="69843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>
                <a:latin typeface="STHeiti Light" panose="02010600040101010101" charset="-122"/>
                <a:ea typeface="STHeiti Light" panose="02010600040101010101" charset="-122"/>
              </a:rPr>
              <a:t>图形之中也会有图像的成分</a:t>
            </a:r>
            <a:endParaRPr sz="3200">
              <a:latin typeface="STHeiti Light" panose="02010600040101010101" charset="-122"/>
              <a:ea typeface="STHeiti Light" panose="02010600040101010101" charset="-122"/>
            </a:endParaRPr>
          </a:p>
          <a:p>
            <a:r>
              <a:rPr sz="3200">
                <a:latin typeface="STHeiti Light" panose="02010600040101010101" charset="-122"/>
                <a:ea typeface="STHeiti Light" panose="02010600040101010101" charset="-122"/>
              </a:rPr>
              <a:t>• 图形的显示最终要转化为图像</a:t>
            </a:r>
            <a:endParaRPr sz="3200">
              <a:latin typeface="STHeiti Light" panose="02010600040101010101" charset="-122"/>
              <a:ea typeface="STHeiti Light" panose="02010600040101010101" charset="-122"/>
            </a:endParaRPr>
          </a:p>
          <a:p>
            <a:r>
              <a:rPr sz="3200">
                <a:latin typeface="STHeiti Light" panose="02010600040101010101" charset="-122"/>
                <a:ea typeface="STHeiti Light" panose="02010600040101010101" charset="-122"/>
              </a:rPr>
              <a:t>• 图形中的纹理就是图像</a:t>
            </a:r>
            <a:endParaRPr sz="3200">
              <a:latin typeface="STHeiti Light" panose="02010600040101010101" charset="-122"/>
              <a:ea typeface="STHeiti Light" panose="0201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572895"/>
            <a:ext cx="1301750" cy="2948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02255" y="2398395"/>
            <a:ext cx="698436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STHeiti Light" panose="02010600040101010101" charset="-122"/>
                <a:ea typeface="STHeiti Light" panose="02010600040101010101" charset="-122"/>
              </a:rPr>
              <a:t>韩创中的哪些项目需要这些技术？</a:t>
            </a:r>
            <a:endParaRPr lang="zh-CN" altLang="en-US" sz="3200">
              <a:latin typeface="STHeiti Light" panose="02010600040101010101" charset="-122"/>
              <a:ea typeface="STHeiti Light" panose="02010600040101010101" charset="-122"/>
            </a:endParaRPr>
          </a:p>
          <a:p>
            <a:endParaRPr lang="zh-CN" altLang="en-US" sz="3200">
              <a:latin typeface="STHeiti Light" panose="02010600040101010101" charset="-122"/>
              <a:ea typeface="STHeiti Light" panose="02010600040101010101" charset="-122"/>
            </a:endParaRPr>
          </a:p>
          <a:p>
            <a:r>
              <a:rPr lang="zh-CN" altLang="en-US" sz="3200">
                <a:latin typeface="STHeiti Light" panose="02010600040101010101" charset="-122"/>
                <a:ea typeface="STHeiti Light" panose="02010600040101010101" charset="-122"/>
              </a:rPr>
              <a:t>图片编</a:t>
            </a:r>
            <a:r>
              <a:rPr lang="en-US" altLang="zh-CN" sz="3200">
                <a:latin typeface="STHeiti Light" panose="02010600040101010101" charset="-122"/>
                <a:ea typeface="STHeiti Light" panose="02010600040101010101" charset="-122"/>
              </a:rPr>
              <a:t>,</a:t>
            </a:r>
            <a:r>
              <a:rPr lang="zh-CN" altLang="en-US" sz="3200">
                <a:latin typeface="STHeiti Light" panose="02010600040101010101" charset="-122"/>
                <a:ea typeface="STHeiti Light" panose="02010600040101010101" charset="-122"/>
              </a:rPr>
              <a:t>视频编辑器</a:t>
            </a:r>
            <a:r>
              <a:rPr lang="en-US" altLang="zh-CN" sz="3200">
                <a:latin typeface="STHeiti Light" panose="02010600040101010101" charset="-122"/>
                <a:ea typeface="STHeiti Light" panose="02010600040101010101" charset="-122"/>
              </a:rPr>
              <a:t>,PPT</a:t>
            </a:r>
            <a:r>
              <a:rPr lang="zh-CN" altLang="en-US" sz="3200">
                <a:latin typeface="STHeiti Light" panose="02010600040101010101" charset="-122"/>
                <a:ea typeface="STHeiti Light" panose="02010600040101010101" charset="-122"/>
              </a:rPr>
              <a:t>编辑器</a:t>
            </a:r>
            <a:r>
              <a:rPr lang="en-US" altLang="zh-CN" sz="3200">
                <a:latin typeface="STHeiti Light" panose="02010600040101010101" charset="-122"/>
                <a:ea typeface="STHeiti Light" panose="02010600040101010101" charset="-122"/>
              </a:rPr>
              <a:t>....</a:t>
            </a:r>
            <a:endParaRPr lang="en-US" altLang="zh-CN" sz="3200">
              <a:latin typeface="STHeiti Light" panose="02010600040101010101" charset="-122"/>
              <a:ea typeface="STHeiti Light" panose="02010600040101010101" charset="-122"/>
            </a:endParaRPr>
          </a:p>
          <a:p>
            <a:r>
              <a:rPr lang="zh-CN" altLang="en-US" sz="3200">
                <a:latin typeface="STHeiti Light" panose="02010600040101010101" charset="-122"/>
                <a:ea typeface="STHeiti Light" panose="02010600040101010101" charset="-122"/>
              </a:rPr>
              <a:t>滤镜</a:t>
            </a:r>
            <a:r>
              <a:rPr lang="en-US" altLang="zh-CN" sz="3200">
                <a:latin typeface="STHeiti Light" panose="02010600040101010101" charset="-122"/>
                <a:ea typeface="STHeiti Light" panose="02010600040101010101" charset="-122"/>
              </a:rPr>
              <a:t>,3D</a:t>
            </a:r>
            <a:r>
              <a:rPr lang="zh-CN" altLang="en-US" sz="3200">
                <a:latin typeface="STHeiti Light" panose="02010600040101010101" charset="-122"/>
                <a:ea typeface="STHeiti Light" panose="02010600040101010101" charset="-122"/>
              </a:rPr>
              <a:t>字</a:t>
            </a:r>
            <a:r>
              <a:rPr lang="en-US" altLang="zh-CN" sz="3200">
                <a:latin typeface="STHeiti Light" panose="02010600040101010101" charset="-122"/>
                <a:ea typeface="STHeiti Light" panose="02010600040101010101" charset="-122"/>
              </a:rPr>
              <a:t>,</a:t>
            </a:r>
            <a:r>
              <a:rPr lang="zh-CN" altLang="en-US" sz="3200">
                <a:latin typeface="STHeiti Light" panose="02010600040101010101" charset="-122"/>
                <a:ea typeface="STHeiti Light" panose="02010600040101010101" charset="-122"/>
              </a:rPr>
              <a:t>动画</a:t>
            </a:r>
            <a:r>
              <a:rPr lang="en-US" altLang="zh-CN" sz="3200">
                <a:latin typeface="STHeiti Light" panose="02010600040101010101" charset="-122"/>
                <a:ea typeface="STHeiti Light" panose="02010600040101010101" charset="-122"/>
              </a:rPr>
              <a:t>....</a:t>
            </a:r>
            <a:endParaRPr lang="en-US" altLang="zh-CN" sz="3200">
              <a:latin typeface="STHeiti Light" panose="02010600040101010101" charset="-122"/>
              <a:ea typeface="STHeiti Light" panose="0201060004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572895"/>
            <a:ext cx="1301750" cy="29483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90" y="2366645"/>
            <a:ext cx="4335145" cy="24237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950" y="3813175"/>
            <a:ext cx="4335145" cy="24491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69160" y="1572895"/>
            <a:ext cx="5730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STHeiti Light" panose="02010600040101010101" charset="-122"/>
                <a:ea typeface="STHeiti Light" panose="02010600040101010101" charset="-122"/>
              </a:rPr>
              <a:t>图片滤镜</a:t>
            </a:r>
            <a:endParaRPr lang="zh-CN" altLang="en-US" sz="2800">
              <a:latin typeface="STHeiti Light" panose="02010600040101010101" charset="-122"/>
              <a:ea typeface="STHeiti Light" panose="0201060004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572895"/>
            <a:ext cx="1301750" cy="29483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69160" y="1827530"/>
            <a:ext cx="5730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STHeiti Light" panose="02010600040101010101" charset="-122"/>
                <a:ea typeface="STHeiti Light" panose="02010600040101010101" charset="-122"/>
              </a:rPr>
              <a:t>3D</a:t>
            </a:r>
            <a:r>
              <a:rPr lang="zh-CN" altLang="en-US" sz="2800">
                <a:latin typeface="STHeiti Light" panose="02010600040101010101" charset="-122"/>
                <a:ea typeface="STHeiti Light" panose="02010600040101010101" charset="-122"/>
              </a:rPr>
              <a:t>字</a:t>
            </a:r>
            <a:endParaRPr lang="zh-CN" altLang="en-US" sz="2800">
              <a:latin typeface="STHeiti Light" panose="02010600040101010101" charset="-122"/>
              <a:ea typeface="STHeiti Light" panose="02010600040101010101" charset="-122"/>
            </a:endParaRPr>
          </a:p>
        </p:txBody>
      </p:sp>
      <p:pic>
        <p:nvPicPr>
          <p:cNvPr id="5" name="图片 4" descr="截屏2022-01-12 下午3.40.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60" y="2349500"/>
            <a:ext cx="4366895" cy="19640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980" y="4313555"/>
            <a:ext cx="597471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572895"/>
            <a:ext cx="1301750" cy="29483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10815" y="1663065"/>
            <a:ext cx="5730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STHeiti Light" panose="02010600040101010101" charset="-122"/>
                <a:ea typeface="STHeiti Light" panose="02010600040101010101" charset="-122"/>
              </a:rPr>
              <a:t>动画</a:t>
            </a:r>
            <a:endParaRPr lang="zh-CN" altLang="en-US" sz="2800">
              <a:latin typeface="STHeiti Light" panose="02010600040101010101" charset="-122"/>
              <a:ea typeface="STHeiti Light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815" y="2543810"/>
            <a:ext cx="2531110" cy="31305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572895"/>
            <a:ext cx="1301750" cy="2948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17495" y="2459990"/>
            <a:ext cx="86766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STHeiti Light" panose="02010600040101010101" charset="-122"/>
                <a:ea typeface="STHeiti Light" panose="02010600040101010101" charset="-122"/>
              </a:rPr>
              <a:t>资料：</a:t>
            </a:r>
            <a:endParaRPr lang="zh-CN" altLang="en-US" sz="2400">
              <a:latin typeface="STHeiti Light" panose="02010600040101010101" charset="-122"/>
              <a:ea typeface="STHeiti Light" panose="02010600040101010101" charset="-122"/>
            </a:endParaRPr>
          </a:p>
          <a:p>
            <a:r>
              <a:rPr lang="zh-CN" altLang="en-US" sz="2400">
                <a:latin typeface="STHeiti Light" panose="02010600040101010101" charset="-122"/>
                <a:ea typeface="STHeiti Light" panose="02010600040101010101" charset="-122"/>
              </a:rPr>
              <a:t>书籍：《计算机图形学（第4版） [Computer Graphics with OpenGL, Fourth Edition]》</a:t>
            </a:r>
            <a:r>
              <a:rPr lang="en-US" altLang="zh-CN" sz="2400">
                <a:latin typeface="STHeiti Light" panose="02010600040101010101" charset="-122"/>
                <a:ea typeface="STHeiti Light" panose="02010600040101010101" charset="-122"/>
              </a:rPr>
              <a:t>,</a:t>
            </a:r>
            <a:r>
              <a:rPr lang="zh-CN" altLang="en-US" sz="2400">
                <a:latin typeface="STHeiti Light" panose="02010600040101010101" charset="-122"/>
                <a:ea typeface="STHeiti Light" panose="02010600040101010101" charset="-122"/>
              </a:rPr>
              <a:t>《WebGL编程指南》</a:t>
            </a:r>
            <a:r>
              <a:rPr lang="en-US" altLang="zh-CN" sz="2400">
                <a:latin typeface="STHeiti Light" panose="02010600040101010101" charset="-122"/>
                <a:ea typeface="STHeiti Light" panose="02010600040101010101" charset="-122"/>
              </a:rPr>
              <a:t>,</a:t>
            </a:r>
            <a:r>
              <a:rPr lang="zh-CN" altLang="en-US" sz="2400">
                <a:latin typeface="STHeiti Light" panose="02010600040101010101" charset="-122"/>
                <a:ea typeface="STHeiti Light" panose="02010600040101010101" charset="-122"/>
              </a:rPr>
              <a:t>《 OpenGL ES 3.0编程指南（原书第2版）》</a:t>
            </a:r>
            <a:r>
              <a:rPr lang="en-US" altLang="zh-CN" sz="2400">
                <a:latin typeface="STHeiti Light" panose="02010600040101010101" charset="-122"/>
                <a:ea typeface="STHeiti Light" panose="02010600040101010101" charset="-122"/>
              </a:rPr>
              <a:t>,</a:t>
            </a:r>
            <a:r>
              <a:rPr lang="zh-CN" altLang="en-US" sz="2400">
                <a:latin typeface="STHeiti Light" panose="02010600040101010101" charset="-122"/>
                <a:ea typeface="STHeiti Light" panose="02010600040101010101" charset="-122"/>
              </a:rPr>
              <a:t>《HTML5 Canvas核心技术:图形、动画与游戏开发》</a:t>
            </a:r>
            <a:r>
              <a:rPr lang="en-US" altLang="zh-CN" sz="2400">
                <a:latin typeface="STHeiti Light" panose="02010600040101010101" charset="-122"/>
                <a:ea typeface="STHeiti Light" panose="02010600040101010101" charset="-122"/>
              </a:rPr>
              <a:t>,</a:t>
            </a:r>
            <a:r>
              <a:rPr lang="zh-CN" altLang="en-US" sz="2400">
                <a:latin typeface="STHeiti Light" panose="02010600040101010101" charset="-122"/>
                <a:ea typeface="STHeiti Light" panose="02010600040101010101" charset="-122"/>
              </a:rPr>
              <a:t>《数字图像处理（第四版）》</a:t>
            </a:r>
            <a:endParaRPr lang="zh-CN" altLang="en-US" sz="2400">
              <a:latin typeface="STHeiti Light" panose="02010600040101010101" charset="-122"/>
              <a:ea typeface="STHeiti Light" panose="0201060004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572895"/>
            <a:ext cx="1301750" cy="2948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97070" y="3151505"/>
            <a:ext cx="45300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latin typeface="STHeiti Light" panose="02010600040101010101" charset="-122"/>
                <a:ea typeface="STHeiti Light" panose="02010600040101010101" charset="-122"/>
              </a:rPr>
              <a:t>Thanks !</a:t>
            </a:r>
            <a:endParaRPr lang="en-US" altLang="zh-CN" sz="6000">
              <a:latin typeface="STHeiti Light" panose="02010600040101010101" charset="-122"/>
              <a:ea typeface="STHeiti Light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572895"/>
            <a:ext cx="1301750" cy="2948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41295" y="3013710"/>
            <a:ext cx="7061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latin typeface="STHeiti Light" panose="02010600040101010101" charset="-122"/>
                <a:ea typeface="STHeiti Light" panose="02010600040101010101" charset="-122"/>
              </a:rPr>
              <a:t>内容提要与课程学习要求</a:t>
            </a:r>
            <a:endParaRPr lang="zh-CN" altLang="en-US" sz="4800">
              <a:latin typeface="STHeiti Light" panose="02010600040101010101" charset="-122"/>
              <a:ea typeface="STHeiti Light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572895"/>
            <a:ext cx="1301750" cy="2948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46350" y="1144905"/>
            <a:ext cx="73945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latin typeface="STHeiti Light" panose="02010600040101010101" charset="-122"/>
                <a:ea typeface="STHeiti Light" panose="02010600040101010101" charset="-122"/>
              </a:rPr>
              <a:t>通过这门课可以学到什么？</a:t>
            </a:r>
            <a:endParaRPr lang="zh-CN" altLang="en-US" sz="4800">
              <a:latin typeface="STHeiti Light" panose="02010600040101010101" charset="-122"/>
              <a:ea typeface="STHeiti Light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84145" y="2452370"/>
            <a:ext cx="7256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学习使用</a:t>
            </a:r>
            <a:r>
              <a:rPr lang="en-US" altLang="zh-CN"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Web</a:t>
            </a:r>
            <a:r>
              <a:rPr lang="zh-CN" altLang="en-US"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GL以及</a:t>
            </a:r>
            <a:r>
              <a:rPr lang="en-US" altLang="zh-CN"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Canvas</a:t>
            </a:r>
            <a:r>
              <a:rPr lang="zh-CN" altLang="en-US"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在浏览器中绘制图形</a:t>
            </a:r>
            <a:endParaRPr lang="zh-CN" altLang="en-US" sz="2400">
              <a:latin typeface="STHeiti Light" panose="02010600040101010101" charset="-122"/>
              <a:ea typeface="STHeiti Light" panose="02010600040101010101" charset="-122"/>
              <a:cs typeface="STHeiti Light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4145" y="3199130"/>
            <a:ext cx="6640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STHeiti Light" panose="02010600040101010101" charset="-122"/>
                <a:ea typeface="STHeiti Light" panose="02010600040101010101" charset="-122"/>
              </a:rPr>
              <a:t>理解并掌握大量的图形概念与原理</a:t>
            </a:r>
            <a:endParaRPr lang="zh-CN" altLang="en-US" sz="2400">
              <a:latin typeface="STHeiti Light" panose="02010600040101010101" charset="-122"/>
              <a:ea typeface="STHeiti Light" panose="0201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572895"/>
            <a:ext cx="1301750" cy="2948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46350" y="1043305"/>
            <a:ext cx="73945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latin typeface="STHeiti Light" panose="02010600040101010101" charset="-122"/>
                <a:ea typeface="STHeiti Light" panose="02010600040101010101" charset="-122"/>
              </a:rPr>
              <a:t>课程内容提要</a:t>
            </a:r>
            <a:endParaRPr lang="zh-CN" altLang="en-US" sz="4800">
              <a:latin typeface="STHeiti Light" panose="02010600040101010101" charset="-122"/>
              <a:ea typeface="STHeiti Light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84145" y="1873250"/>
            <a:ext cx="72567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》</a:t>
            </a:r>
            <a:r>
              <a:rPr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图形与渲染简介 </a:t>
            </a:r>
            <a:endParaRPr sz="2400">
              <a:latin typeface="STHeiti Light" panose="02010600040101010101" charset="-122"/>
              <a:ea typeface="STHeiti Light" panose="02010600040101010101" charset="-122"/>
              <a:cs typeface="STHeiti Light" panose="02010600040101010101" charset="-122"/>
            </a:endParaRPr>
          </a:p>
          <a:p>
            <a:pPr algn="l"/>
            <a:r>
              <a:rPr lang="zh-CN"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》</a:t>
            </a:r>
            <a:r>
              <a:rPr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绘制三角</a:t>
            </a:r>
            <a:r>
              <a:rPr lang="zh-CN"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形</a:t>
            </a:r>
            <a:r>
              <a:rPr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(canvas,WebGL,OpenGL) </a:t>
            </a:r>
            <a:endParaRPr sz="2400">
              <a:latin typeface="STHeiti Light" panose="02010600040101010101" charset="-122"/>
              <a:ea typeface="STHeiti Light" panose="02010600040101010101" charset="-122"/>
              <a:cs typeface="STHeiti Light" panose="02010600040101010101" charset="-122"/>
            </a:endParaRPr>
          </a:p>
          <a:p>
            <a:pPr algn="l"/>
            <a:r>
              <a:rPr lang="zh-CN"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  <a:sym typeface="+mn-ea"/>
              </a:rPr>
              <a:t>》</a:t>
            </a:r>
            <a:r>
              <a:rPr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 渲染管线 </a:t>
            </a:r>
            <a:endParaRPr sz="2400">
              <a:latin typeface="STHeiti Light" panose="02010600040101010101" charset="-122"/>
              <a:ea typeface="STHeiti Light" panose="02010600040101010101" charset="-122"/>
              <a:cs typeface="STHeiti Light" panose="02010600040101010101" charset="-122"/>
            </a:endParaRPr>
          </a:p>
          <a:p>
            <a:pPr algn="l"/>
            <a:r>
              <a:rPr lang="zh-CN"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  <a:sym typeface="+mn-ea"/>
              </a:rPr>
              <a:t>》</a:t>
            </a:r>
            <a:r>
              <a:rPr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矩阵 </a:t>
            </a:r>
            <a:endParaRPr sz="2400">
              <a:latin typeface="STHeiti Light" panose="02010600040101010101" charset="-122"/>
              <a:ea typeface="STHeiti Light" panose="02010600040101010101" charset="-122"/>
              <a:cs typeface="STHeiti Light" panose="02010600040101010101" charset="-122"/>
            </a:endParaRPr>
          </a:p>
          <a:p>
            <a:pPr algn="l"/>
            <a:r>
              <a:rPr lang="zh-CN"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  <a:sym typeface="+mn-ea"/>
              </a:rPr>
              <a:t>》</a:t>
            </a:r>
            <a:r>
              <a:rPr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图形变换 </a:t>
            </a:r>
            <a:endParaRPr sz="2400">
              <a:latin typeface="STHeiti Light" panose="02010600040101010101" charset="-122"/>
              <a:ea typeface="STHeiti Light" panose="02010600040101010101" charset="-122"/>
              <a:cs typeface="STHeiti Light" panose="02010600040101010101" charset="-122"/>
            </a:endParaRPr>
          </a:p>
          <a:p>
            <a:pPr algn="l"/>
            <a:r>
              <a:rPr lang="zh-CN"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  <a:sym typeface="+mn-ea"/>
              </a:rPr>
              <a:t>》</a:t>
            </a:r>
            <a:r>
              <a:rPr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shader </a:t>
            </a:r>
            <a:endParaRPr sz="2400">
              <a:latin typeface="STHeiti Light" panose="02010600040101010101" charset="-122"/>
              <a:ea typeface="STHeiti Light" panose="02010600040101010101" charset="-122"/>
              <a:cs typeface="STHeiti Light" panose="02010600040101010101" charset="-122"/>
            </a:endParaRPr>
          </a:p>
          <a:p>
            <a:pPr algn="l"/>
            <a:r>
              <a:rPr lang="zh-CN"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  <a:sym typeface="+mn-ea"/>
              </a:rPr>
              <a:t>》</a:t>
            </a:r>
            <a:r>
              <a:rPr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滤镜 </a:t>
            </a:r>
            <a:endParaRPr sz="2400">
              <a:latin typeface="STHeiti Light" panose="02010600040101010101" charset="-122"/>
              <a:ea typeface="STHeiti Light" panose="02010600040101010101" charset="-122"/>
              <a:cs typeface="STHeiti Light" panose="02010600040101010101" charset="-122"/>
            </a:endParaRPr>
          </a:p>
          <a:p>
            <a:pPr algn="l"/>
            <a:r>
              <a:rPr lang="zh-CN"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  <a:sym typeface="+mn-ea"/>
              </a:rPr>
              <a:t>》</a:t>
            </a:r>
            <a:r>
              <a:rPr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纹理(文本渲染) </a:t>
            </a:r>
            <a:endParaRPr sz="2400">
              <a:latin typeface="STHeiti Light" panose="02010600040101010101" charset="-122"/>
              <a:ea typeface="STHeiti Light" panose="02010600040101010101" charset="-122"/>
              <a:cs typeface="STHeiti Light" panose="02010600040101010101" charset="-122"/>
            </a:endParaRPr>
          </a:p>
          <a:p>
            <a:pPr algn="l"/>
            <a:r>
              <a:rPr lang="zh-CN"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  <a:sym typeface="+mn-ea"/>
              </a:rPr>
              <a:t>》</a:t>
            </a:r>
            <a:r>
              <a:rPr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3D </a:t>
            </a:r>
            <a:endParaRPr sz="2400">
              <a:latin typeface="STHeiti Light" panose="02010600040101010101" charset="-122"/>
              <a:ea typeface="STHeiti Light" panose="02010600040101010101" charset="-122"/>
              <a:cs typeface="STHeiti Light" panose="02010600040101010101" charset="-122"/>
            </a:endParaRPr>
          </a:p>
          <a:p>
            <a:pPr algn="l"/>
            <a:r>
              <a:rPr lang="zh-CN"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  <a:sym typeface="+mn-ea"/>
              </a:rPr>
              <a:t>》</a:t>
            </a:r>
            <a:r>
              <a:rPr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事件系统 </a:t>
            </a:r>
            <a:endParaRPr sz="2400">
              <a:latin typeface="STHeiti Light" panose="02010600040101010101" charset="-122"/>
              <a:ea typeface="STHeiti Light" panose="02010600040101010101" charset="-122"/>
              <a:cs typeface="STHeiti Light" panose="02010600040101010101" charset="-122"/>
            </a:endParaRPr>
          </a:p>
          <a:p>
            <a:pPr algn="l"/>
            <a:r>
              <a:rPr lang="zh-CN"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  <a:sym typeface="+mn-ea"/>
              </a:rPr>
              <a:t>》</a:t>
            </a:r>
            <a:r>
              <a:rPr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光照 </a:t>
            </a:r>
            <a:endParaRPr sz="2400">
              <a:latin typeface="STHeiti Light" panose="02010600040101010101" charset="-122"/>
              <a:ea typeface="STHeiti Light" panose="02010600040101010101" charset="-122"/>
              <a:cs typeface="STHeiti Light" panose="02010600040101010101" charset="-122"/>
            </a:endParaRPr>
          </a:p>
          <a:p>
            <a:pPr algn="l"/>
            <a:r>
              <a:rPr lang="zh-CN"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  <a:sym typeface="+mn-ea"/>
              </a:rPr>
              <a:t>》</a:t>
            </a:r>
            <a:r>
              <a:rPr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阴影</a:t>
            </a:r>
            <a:endParaRPr sz="2400">
              <a:latin typeface="STHeiti Light" panose="02010600040101010101" charset="-122"/>
              <a:ea typeface="STHeiti Light" panose="02010600040101010101" charset="-122"/>
              <a:cs typeface="STHeiti Light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572895"/>
            <a:ext cx="1301750" cy="2948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46350" y="1043305"/>
            <a:ext cx="73945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latin typeface="STHeiti Light" panose="02010600040101010101" charset="-122"/>
                <a:ea typeface="STHeiti Light" panose="02010600040101010101" charset="-122"/>
              </a:rPr>
              <a:t>学习了这门课有什么用？</a:t>
            </a:r>
            <a:endParaRPr lang="zh-CN" altLang="en-US" sz="4800">
              <a:latin typeface="STHeiti Light" panose="02010600040101010101" charset="-122"/>
              <a:ea typeface="STHeiti Light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98750" y="2381250"/>
            <a:ext cx="85540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》解决大家目前业务中有关图形和渲染有关的业务问题</a:t>
            </a:r>
            <a:endParaRPr lang="zh-CN" sz="2400">
              <a:latin typeface="STHeiti Light" panose="02010600040101010101" charset="-122"/>
              <a:ea typeface="STHeiti Light" panose="02010600040101010101" charset="-122"/>
              <a:cs typeface="STHeiti Light" panose="02010600040101010101" charset="-122"/>
            </a:endParaRPr>
          </a:p>
          <a:p>
            <a:pPr algn="l"/>
            <a:endParaRPr lang="zh-CN" sz="2400">
              <a:latin typeface="STHeiti Light" panose="02010600040101010101" charset="-122"/>
              <a:ea typeface="STHeiti Light" panose="02010600040101010101" charset="-122"/>
              <a:cs typeface="STHeiti Light" panose="02010600040101010101" charset="-122"/>
            </a:endParaRPr>
          </a:p>
          <a:p>
            <a:pPr algn="l"/>
            <a:r>
              <a:rPr lang="zh-CN"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》</a:t>
            </a:r>
            <a:r>
              <a:rPr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掌握了图形及其相关概念、原理，在图形技术领域才可能看的更透、走的更远</a:t>
            </a:r>
            <a:endParaRPr sz="2400">
              <a:latin typeface="STHeiti Light" panose="02010600040101010101" charset="-122"/>
              <a:ea typeface="STHeiti Light" panose="02010600040101010101" charset="-122"/>
              <a:cs typeface="STHeiti Light" panose="02010600040101010101" charset="-122"/>
            </a:endParaRPr>
          </a:p>
          <a:p>
            <a:pPr algn="l"/>
            <a:endParaRPr sz="2400">
              <a:latin typeface="STHeiti Light" panose="02010600040101010101" charset="-122"/>
              <a:ea typeface="STHeiti Light" panose="02010600040101010101" charset="-122"/>
              <a:cs typeface="STHeiti Light" panose="02010600040101010101" charset="-122"/>
            </a:endParaRPr>
          </a:p>
          <a:p>
            <a:pPr algn="l"/>
            <a:r>
              <a:rPr lang="zh-CN"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》</a:t>
            </a:r>
            <a:r>
              <a:rPr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有门槛，所以有竞争力</a:t>
            </a:r>
            <a:endParaRPr sz="2400">
              <a:latin typeface="STHeiti Light" panose="02010600040101010101" charset="-122"/>
              <a:ea typeface="STHeiti Light" panose="02010600040101010101" charset="-122"/>
              <a:cs typeface="STHeiti Light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572895"/>
            <a:ext cx="1301750" cy="2948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41600" y="1254760"/>
            <a:ext cx="73945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latin typeface="STHeiti Light" panose="02010600040101010101" charset="-122"/>
                <a:ea typeface="STHeiti Light" panose="02010600040101010101" charset="-122"/>
              </a:rPr>
              <a:t>课程安排</a:t>
            </a:r>
            <a:endParaRPr lang="zh-CN" altLang="en-US" sz="4800">
              <a:latin typeface="STHeiti Light" panose="02010600040101010101" charset="-122"/>
              <a:ea typeface="STHeiti Light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41600" y="2423160"/>
            <a:ext cx="82588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知识点：</a:t>
            </a:r>
            <a:r>
              <a:rPr lang="zh-CN"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会分</a:t>
            </a:r>
            <a:r>
              <a:rPr lang="en-US" altLang="zh-CN"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12</a:t>
            </a:r>
            <a:r>
              <a:rPr lang="zh-CN" altLang="en-US"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次左右的现场或者线上的方式分享</a:t>
            </a:r>
            <a:r>
              <a:rPr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（每</a:t>
            </a:r>
            <a:r>
              <a:rPr lang="zh-CN"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次一个小时左右</a:t>
            </a:r>
            <a:r>
              <a:rPr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）</a:t>
            </a:r>
            <a:endParaRPr sz="2400">
              <a:latin typeface="STHeiti Light" panose="02010600040101010101" charset="-122"/>
              <a:ea typeface="STHeiti Light" panose="02010600040101010101" charset="-122"/>
              <a:cs typeface="STHeiti Light" panose="02010600040101010101" charset="-122"/>
            </a:endParaRPr>
          </a:p>
          <a:p>
            <a:pPr algn="l"/>
            <a:r>
              <a:rPr lang="zh-CN"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  <a:sym typeface="+mn-ea"/>
              </a:rPr>
              <a:t>课件资料及后续作业题提交地址：https://github.com/sunshaobin/graphical-course</a:t>
            </a:r>
            <a:endParaRPr sz="2400">
              <a:latin typeface="STHeiti Light" panose="02010600040101010101" charset="-122"/>
              <a:ea typeface="STHeiti Light" panose="02010600040101010101" charset="-122"/>
              <a:cs typeface="STHeiti Light" panose="02010600040101010101" charset="-122"/>
            </a:endParaRPr>
          </a:p>
          <a:p>
            <a:pPr algn="l"/>
            <a:r>
              <a:rPr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作业：10次</a:t>
            </a:r>
            <a:r>
              <a:rPr lang="zh-CN"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左右</a:t>
            </a:r>
            <a:r>
              <a:rPr sz="2400">
                <a:latin typeface="STHeiti Light" panose="02010600040101010101" charset="-122"/>
                <a:ea typeface="STHeiti Light" panose="02010600040101010101" charset="-122"/>
                <a:cs typeface="STHeiti Light" panose="02010600040101010101" charset="-122"/>
              </a:rPr>
              <a:t>（程序）</a:t>
            </a:r>
            <a:endParaRPr sz="2400">
              <a:latin typeface="STHeiti Light" panose="02010600040101010101" charset="-122"/>
              <a:ea typeface="STHeiti Light" panose="02010600040101010101" charset="-122"/>
              <a:cs typeface="STHeiti Light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572895"/>
            <a:ext cx="1301750" cy="2948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99560" y="3014345"/>
            <a:ext cx="3162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800">
                <a:latin typeface="STHeiti Light" panose="02010600040101010101" charset="-122"/>
                <a:ea typeface="STHeiti Light" panose="02010600040101010101" charset="-122"/>
              </a:rPr>
              <a:t>Let's start</a:t>
            </a:r>
            <a:r>
              <a:rPr lang="zh-CN" sz="4800">
                <a:latin typeface="STHeiti Light" panose="02010600040101010101" charset="-122"/>
                <a:ea typeface="STHeiti Light" panose="02010600040101010101" charset="-122"/>
              </a:rPr>
              <a:t>！</a:t>
            </a:r>
            <a:endParaRPr lang="zh-CN" sz="4800">
              <a:latin typeface="STHeiti Light" panose="02010600040101010101" charset="-122"/>
              <a:ea typeface="STHeiti Light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572895"/>
            <a:ext cx="1301750" cy="2948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77285" y="3014345"/>
            <a:ext cx="45580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800">
                <a:latin typeface="STHeiti Light" panose="02010600040101010101" charset="-122"/>
                <a:ea typeface="STHeiti Light" panose="02010600040101010101" charset="-122"/>
              </a:rPr>
              <a:t>图形与图像</a:t>
            </a:r>
            <a:r>
              <a:rPr lang="zh-CN" sz="4800">
                <a:latin typeface="STHeiti Light" panose="02010600040101010101" charset="-122"/>
                <a:ea typeface="STHeiti Light" panose="02010600040101010101" charset="-122"/>
              </a:rPr>
              <a:t>简介</a:t>
            </a:r>
            <a:endParaRPr lang="zh-CN" sz="4800">
              <a:latin typeface="STHeiti Light" panose="02010600040101010101" charset="-122"/>
              <a:ea typeface="STHeiti Light" panose="0201060004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572895"/>
            <a:ext cx="1301750" cy="2948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30195" y="1871345"/>
            <a:ext cx="69843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>
                <a:latin typeface="STHeiti Light" panose="02010600040101010101" charset="-122"/>
                <a:ea typeface="STHeiti Light" panose="02010600040101010101" charset="-122"/>
              </a:rPr>
              <a:t>图形(Graph) 与 图像(Image)</a:t>
            </a:r>
            <a:endParaRPr sz="3200">
              <a:latin typeface="STHeiti Light" panose="02010600040101010101" charset="-122"/>
              <a:ea typeface="STHeiti Light" panose="02010600040101010101" charset="-122"/>
            </a:endParaRPr>
          </a:p>
          <a:p>
            <a:r>
              <a:rPr sz="3200">
                <a:latin typeface="STHeiti Light" panose="02010600040101010101" charset="-122"/>
                <a:ea typeface="STHeiti Light" panose="02010600040101010101" charset="-122"/>
              </a:rPr>
              <a:t>• 图像：一堆像素组成的二维栅格</a:t>
            </a:r>
            <a:endParaRPr sz="3200">
              <a:latin typeface="STHeiti Light" panose="02010600040101010101" charset="-122"/>
              <a:ea typeface="STHeiti Light" panose="02010600040101010101" charset="-122"/>
            </a:endParaRPr>
          </a:p>
          <a:p>
            <a:r>
              <a:rPr sz="3200">
                <a:latin typeface="STHeiti Light" panose="02010600040101010101" charset="-122"/>
                <a:ea typeface="STHeiti Light" panose="02010600040101010101" charset="-122"/>
              </a:rPr>
              <a:t>• 图形：含有表示“形”的几何信息</a:t>
            </a:r>
            <a:endParaRPr sz="3200">
              <a:latin typeface="STHeiti Light" panose="02010600040101010101" charset="-122"/>
              <a:ea typeface="STHeiti Light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430" y="3439795"/>
            <a:ext cx="4914900" cy="2755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WPS 表格</Application>
  <PresentationFormat>宽屏</PresentationFormat>
  <Paragraphs>101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方正书宋_GBK</vt:lpstr>
      <vt:lpstr>Wingdings</vt:lpstr>
      <vt:lpstr>STHeiti Light</vt:lpstr>
      <vt:lpstr>报隶-繁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Calibri Light</vt:lpstr>
      <vt:lpstr>报隶-简</vt:lpstr>
      <vt:lpstr>Office 主题</vt:lpstr>
      <vt:lpstr>图形与渲染技术</vt:lpstr>
      <vt:lpstr>Lecture 1:</vt:lpstr>
      <vt:lpstr>Lecture 1:</vt:lpstr>
      <vt:lpstr>Lecture 1:</vt:lpstr>
      <vt:lpstr>Lecture 1:</vt:lpstr>
      <vt:lpstr>Lecture 1:</vt:lpstr>
      <vt:lpstr>Lecture 1:</vt:lpstr>
      <vt:lpstr>Lecture 1:</vt:lpstr>
      <vt:lpstr>Lecture 1:</vt:lpstr>
      <vt:lpstr>Lecture 1:</vt:lpstr>
      <vt:lpstr>Lecture 1:</vt:lpstr>
      <vt:lpstr>Lecture 1:</vt:lpstr>
      <vt:lpstr>Lecture 1:</vt:lpstr>
      <vt:lpstr>Lecture 1:</vt:lpstr>
      <vt:lpstr>Lecture 1:</vt:lpstr>
      <vt:lpstr>Lecture 1: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sunshaobin</dc:creator>
  <cp:lastModifiedBy>sunshaobin</cp:lastModifiedBy>
  <cp:revision>12</cp:revision>
  <dcterms:created xsi:type="dcterms:W3CDTF">2022-01-12T07:48:53Z</dcterms:created>
  <dcterms:modified xsi:type="dcterms:W3CDTF">2022-01-12T07:48:53Z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