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73" r:id="rId3"/>
    <p:sldId id="277" r:id="rId5"/>
    <p:sldId id="278" r:id="rId6"/>
    <p:sldId id="279" r:id="rId7"/>
    <p:sldId id="281" r:id="rId8"/>
    <p:sldId id="274" r:id="rId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4" autoAdjust="0"/>
    <p:restoredTop sz="94274" autoAdjust="0"/>
  </p:normalViewPr>
  <p:slideViewPr>
    <p:cSldViewPr snapToGrid="0">
      <p:cViewPr varScale="1">
        <p:scale>
          <a:sx n="104" d="100"/>
          <a:sy n="104" d="100"/>
        </p:scale>
        <p:origin x="7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76611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865" y="0"/>
            <a:ext cx="10118130" cy="667265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721"/>
            <a:ext cx="1943100" cy="5969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224142" y="3022393"/>
            <a:ext cx="7505521" cy="1171102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宁波公司组织功能架构图</a:t>
            </a:r>
            <a:endParaRPr 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1124" y="545501"/>
            <a:ext cx="19431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865" y="57152"/>
            <a:ext cx="10118130" cy="667265"/>
          </a:xfrm>
        </p:spPr>
        <p:txBody>
          <a:bodyPr/>
          <a:lstStyle/>
          <a:p>
            <a:r>
              <a:rPr kumimoji="1" lang="zh-CN" altLang="en-US" dirty="0"/>
              <a:t>宁波公司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4286" y="1880778"/>
            <a:ext cx="1362685" cy="5066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集团总经理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081" y="824720"/>
          <a:ext cx="2129154" cy="1172009"/>
        </p:xfrm>
        <a:graphic>
          <a:graphicData uri="http://schemas.openxmlformats.org/drawingml/2006/table">
            <a:tbl>
              <a:tblPr/>
              <a:tblGrid>
                <a:gridCol w="1430451"/>
                <a:gridCol w="698703"/>
              </a:tblGrid>
              <a:tr h="196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关键绩效指标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目标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912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投资回报率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净利润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超期应收账款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  <a:cs typeface="Times New Roman" panose="02020603050405020304" pitchFamily="18" charset="0"/>
                        </a:rPr>
                        <a:t>≤ </a:t>
                      </a: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15%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6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成本降低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5%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469108" y="817586"/>
          <a:ext cx="3050938" cy="2725668"/>
        </p:xfrm>
        <a:graphic>
          <a:graphicData uri="http://schemas.openxmlformats.org/drawingml/2006/table">
            <a:tbl>
              <a:tblPr/>
              <a:tblGrid>
                <a:gridCol w="1358753"/>
                <a:gridCol w="700630"/>
                <a:gridCol w="513807"/>
                <a:gridCol w="477748"/>
              </a:tblGrid>
              <a:tr h="28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部门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预算人数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在职</a:t>
                      </a:r>
                      <a:endParaRPr lang="en-US" alt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差异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总经理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>
                          <a:solidFill>
                            <a:srgbClr val="0070C0"/>
                          </a:solidFill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>
                          <a:solidFill>
                            <a:srgbClr val="FF0000"/>
                          </a:solidFill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制造总监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>
                          <a:solidFill>
                            <a:srgbClr val="0070C0"/>
                          </a:solidFill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>
                          <a:solidFill>
                            <a:srgbClr val="FF0000"/>
                          </a:solidFill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运维总监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>
                          <a:solidFill>
                            <a:srgbClr val="0070C0"/>
                          </a:solidFill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00" b="1" kern="100" dirty="0">
                          <a:solidFill>
                            <a:srgbClr val="FF0000"/>
                          </a:solidFill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载带生产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模块封装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工艺技术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设备设施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个性化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质量管理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OPP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HR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安全管理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财务管理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综合服务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行政管理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Total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714168" y="2946050"/>
            <a:ext cx="102161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制造总监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Vacancy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5358" y="4365616"/>
            <a:ext cx="927695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HR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2577" y="3439939"/>
            <a:ext cx="927695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财务经理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空缺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21543" y="2944305"/>
            <a:ext cx="914413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研发总监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空缺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2394" y="3905473"/>
            <a:ext cx="926951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模块封装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32395" y="3439939"/>
            <a:ext cx="926950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载带生产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31652" y="4833619"/>
            <a:ext cx="927694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设备设施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31652" y="4365616"/>
            <a:ext cx="927694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工艺技术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0681" y="3439939"/>
            <a:ext cx="92237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质量管理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78232" y="3902777"/>
            <a:ext cx="922041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综合服务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10681" y="3904499"/>
            <a:ext cx="92237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OPP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1285" y="2944305"/>
            <a:ext cx="914413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技术总监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空缺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05358" y="4833619"/>
            <a:ext cx="927695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安全管理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31651" y="5301622"/>
            <a:ext cx="927695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个性化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87523" y="2944305"/>
            <a:ext cx="102161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运维总监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Sophia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肘形连接符 94"/>
          <p:cNvCxnSpPr>
            <a:stCxn id="8" idx="2"/>
            <a:endCxn id="14" idx="1"/>
          </p:cNvCxnSpPr>
          <p:nvPr/>
        </p:nvCxnSpPr>
        <p:spPr>
          <a:xfrm rot="16200000" flipH="1">
            <a:off x="2133686" y="3445121"/>
            <a:ext cx="289997" cy="1074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8" idx="2"/>
            <a:endCxn id="13" idx="1"/>
          </p:cNvCxnSpPr>
          <p:nvPr/>
        </p:nvCxnSpPr>
        <p:spPr>
          <a:xfrm rot="16200000" flipH="1">
            <a:off x="1900919" y="3677889"/>
            <a:ext cx="755531" cy="107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8" idx="2"/>
            <a:endCxn id="16" idx="1"/>
          </p:cNvCxnSpPr>
          <p:nvPr/>
        </p:nvCxnSpPr>
        <p:spPr>
          <a:xfrm rot="16200000" flipH="1">
            <a:off x="1670476" y="3908332"/>
            <a:ext cx="1215674" cy="1066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" idx="2"/>
            <a:endCxn id="15" idx="1"/>
          </p:cNvCxnSpPr>
          <p:nvPr/>
        </p:nvCxnSpPr>
        <p:spPr>
          <a:xfrm rot="16200000" flipH="1">
            <a:off x="1436475" y="4142333"/>
            <a:ext cx="1683677" cy="1066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60" idx="2"/>
            <a:endCxn id="17" idx="1"/>
          </p:cNvCxnSpPr>
          <p:nvPr/>
        </p:nvCxnSpPr>
        <p:spPr>
          <a:xfrm rot="16200000" flipH="1">
            <a:off x="3508634" y="3441784"/>
            <a:ext cx="291742" cy="1123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60" idx="2"/>
            <a:endCxn id="50" idx="1"/>
          </p:cNvCxnSpPr>
          <p:nvPr/>
        </p:nvCxnSpPr>
        <p:spPr>
          <a:xfrm rot="16200000" flipH="1">
            <a:off x="3276354" y="3674064"/>
            <a:ext cx="756302" cy="1123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60" idx="2"/>
            <a:endCxn id="10" idx="1"/>
          </p:cNvCxnSpPr>
          <p:nvPr/>
        </p:nvCxnSpPr>
        <p:spPr>
          <a:xfrm rot="16200000" flipH="1">
            <a:off x="3043134" y="3907283"/>
            <a:ext cx="1217419" cy="1070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0" idx="2"/>
            <a:endCxn id="46" idx="1"/>
          </p:cNvCxnSpPr>
          <p:nvPr/>
        </p:nvCxnSpPr>
        <p:spPr>
          <a:xfrm rot="16200000" flipH="1">
            <a:off x="2809132" y="4141285"/>
            <a:ext cx="1685422" cy="1070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2"/>
            <a:endCxn id="48" idx="1"/>
          </p:cNvCxnSpPr>
          <p:nvPr/>
        </p:nvCxnSpPr>
        <p:spPr>
          <a:xfrm rot="16200000" flipH="1">
            <a:off x="1202472" y="4376335"/>
            <a:ext cx="2151680" cy="1066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46544" y="2945307"/>
            <a:ext cx="102161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总经理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沈建秋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72578" y="4365615"/>
            <a:ext cx="927695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行政管理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33" name="肘形连接符 32"/>
          <p:cNvCxnSpPr>
            <a:stCxn id="3" idx="2"/>
            <a:endCxn id="8" idx="0"/>
          </p:cNvCxnSpPr>
          <p:nvPr/>
        </p:nvCxnSpPr>
        <p:spPr>
          <a:xfrm rot="5400000">
            <a:off x="3360980" y="1251400"/>
            <a:ext cx="558645" cy="28306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" idx="2"/>
            <a:endCxn id="60" idx="0"/>
          </p:cNvCxnSpPr>
          <p:nvPr/>
        </p:nvCxnSpPr>
        <p:spPr>
          <a:xfrm rot="5400000">
            <a:off x="4048529" y="1937205"/>
            <a:ext cx="556900" cy="14573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" idx="2"/>
            <a:endCxn id="57" idx="0"/>
          </p:cNvCxnSpPr>
          <p:nvPr/>
        </p:nvCxnSpPr>
        <p:spPr>
          <a:xfrm rot="16200000" flipH="1">
            <a:off x="4777538" y="2665495"/>
            <a:ext cx="557902" cy="172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" idx="2"/>
            <a:endCxn id="42" idx="0"/>
          </p:cNvCxnSpPr>
          <p:nvPr/>
        </p:nvCxnSpPr>
        <p:spPr>
          <a:xfrm rot="16200000" flipH="1">
            <a:off x="5473610" y="1969423"/>
            <a:ext cx="556900" cy="13928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" idx="2"/>
            <a:endCxn id="12" idx="0"/>
          </p:cNvCxnSpPr>
          <p:nvPr/>
        </p:nvCxnSpPr>
        <p:spPr>
          <a:xfrm rot="16200000" flipH="1">
            <a:off x="6138739" y="1304294"/>
            <a:ext cx="556900" cy="272312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7" idx="2"/>
            <a:endCxn id="11" idx="1"/>
          </p:cNvCxnSpPr>
          <p:nvPr/>
        </p:nvCxnSpPr>
        <p:spPr>
          <a:xfrm rot="16200000" flipH="1">
            <a:off x="4969593" y="3440847"/>
            <a:ext cx="290740" cy="1152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2"/>
            <a:endCxn id="18" idx="1"/>
          </p:cNvCxnSpPr>
          <p:nvPr/>
        </p:nvCxnSpPr>
        <p:spPr>
          <a:xfrm rot="16200000" flipH="1">
            <a:off x="4741002" y="3669439"/>
            <a:ext cx="753578" cy="1208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7" idx="2"/>
            <a:endCxn id="59" idx="1"/>
          </p:cNvCxnSpPr>
          <p:nvPr/>
        </p:nvCxnSpPr>
        <p:spPr>
          <a:xfrm rot="16200000" flipH="1">
            <a:off x="4506756" y="3903685"/>
            <a:ext cx="1216416" cy="1152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865" y="49428"/>
            <a:ext cx="10118130" cy="667265"/>
          </a:xfrm>
        </p:spPr>
        <p:txBody>
          <a:bodyPr/>
          <a:lstStyle/>
          <a:p>
            <a:r>
              <a:rPr kumimoji="1" lang="zh-CN" altLang="en-US" dirty="0"/>
              <a:t>制造部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42776" y="2271593"/>
            <a:ext cx="102161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制造总监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Vacancy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8789" y="3322808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模块封装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8535" y="3322808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载带生产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7112" y="3322808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设备设施经理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5696" y="3322808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工艺经理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肘形连接符 8"/>
          <p:cNvCxnSpPr>
            <a:stCxn id="3" idx="2"/>
            <a:endCxn id="4" idx="0"/>
          </p:cNvCxnSpPr>
          <p:nvPr/>
        </p:nvCxnSpPr>
        <p:spPr>
          <a:xfrm rot="5400000">
            <a:off x="4259876" y="2029101"/>
            <a:ext cx="643431" cy="194398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2"/>
            <a:endCxn id="5" idx="0"/>
          </p:cNvCxnSpPr>
          <p:nvPr/>
        </p:nvCxnSpPr>
        <p:spPr>
          <a:xfrm rot="5400000">
            <a:off x="4934749" y="2703974"/>
            <a:ext cx="643431" cy="594236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7" idx="0"/>
          </p:cNvCxnSpPr>
          <p:nvPr/>
        </p:nvCxnSpPr>
        <p:spPr>
          <a:xfrm rot="16200000" flipH="1">
            <a:off x="6233329" y="1999629"/>
            <a:ext cx="643431" cy="200292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886319" y="1200155"/>
            <a:ext cx="1334529" cy="5066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集团总经理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直线箭头连接符 14"/>
          <p:cNvCxnSpPr>
            <a:stCxn id="14" idx="2"/>
            <a:endCxn id="3" idx="0"/>
          </p:cNvCxnSpPr>
          <p:nvPr/>
        </p:nvCxnSpPr>
        <p:spPr>
          <a:xfrm flipH="1">
            <a:off x="5553582" y="1706782"/>
            <a:ext cx="2" cy="5648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5999" y="860240"/>
          <a:ext cx="2129154" cy="1172009"/>
        </p:xfrm>
        <a:graphic>
          <a:graphicData uri="http://schemas.openxmlformats.org/drawingml/2006/table">
            <a:tbl>
              <a:tblPr/>
              <a:tblGrid>
                <a:gridCol w="1430451"/>
                <a:gridCol w="698703"/>
              </a:tblGrid>
              <a:tr h="196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关键绩效指标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目标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912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载带良品率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封装良品率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制造费用降低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6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产出效率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200525" y="3977576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生产主管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00525" y="4632344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操作员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48535" y="3977576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干处理生产主管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8535" y="4632344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干处理操作员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48535" y="5287112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湿处理生产主管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48535" y="5941880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湿处理操作员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直线箭头连接符 32"/>
          <p:cNvCxnSpPr>
            <a:stCxn id="4" idx="2"/>
            <a:endCxn id="19" idx="0"/>
          </p:cNvCxnSpPr>
          <p:nvPr/>
        </p:nvCxnSpPr>
        <p:spPr>
          <a:xfrm>
            <a:off x="3609600" y="3730592"/>
            <a:ext cx="1736" cy="246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9" idx="2"/>
            <a:endCxn id="20" idx="0"/>
          </p:cNvCxnSpPr>
          <p:nvPr/>
        </p:nvCxnSpPr>
        <p:spPr>
          <a:xfrm>
            <a:off x="3611336" y="4385360"/>
            <a:ext cx="0" cy="246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1"/>
            <a:endCxn id="28" idx="1"/>
          </p:cNvCxnSpPr>
          <p:nvPr/>
        </p:nvCxnSpPr>
        <p:spPr>
          <a:xfrm rot="10800000" flipV="1">
            <a:off x="4548535" y="3526700"/>
            <a:ext cx="12700" cy="654768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" idx="1"/>
            <a:endCxn id="30" idx="1"/>
          </p:cNvCxnSpPr>
          <p:nvPr/>
        </p:nvCxnSpPr>
        <p:spPr>
          <a:xfrm rot="10800000" flipV="1">
            <a:off x="4548535" y="3526700"/>
            <a:ext cx="12700" cy="1964304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8" idx="2"/>
            <a:endCxn id="29" idx="0"/>
          </p:cNvCxnSpPr>
          <p:nvPr/>
        </p:nvCxnSpPr>
        <p:spPr>
          <a:xfrm>
            <a:off x="4959346" y="4385360"/>
            <a:ext cx="0" cy="246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0" idx="2"/>
            <a:endCxn id="31" idx="0"/>
          </p:cNvCxnSpPr>
          <p:nvPr/>
        </p:nvCxnSpPr>
        <p:spPr>
          <a:xfrm>
            <a:off x="4959346" y="5694896"/>
            <a:ext cx="0" cy="2469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47112" y="3977576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设备技术员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47112" y="4632344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设施技术员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47112" y="5287112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设施操作员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肘形连接符 49"/>
          <p:cNvCxnSpPr>
            <a:stCxn id="6" idx="1"/>
            <a:endCxn id="46" idx="1"/>
          </p:cNvCxnSpPr>
          <p:nvPr/>
        </p:nvCxnSpPr>
        <p:spPr>
          <a:xfrm rot="10800000" flipV="1">
            <a:off x="5847112" y="3526700"/>
            <a:ext cx="12700" cy="654768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47" idx="1"/>
          </p:cNvCxnSpPr>
          <p:nvPr/>
        </p:nvCxnSpPr>
        <p:spPr>
          <a:xfrm rot="10800000" flipV="1">
            <a:off x="5847112" y="3526700"/>
            <a:ext cx="12700" cy="1309536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48" idx="1"/>
          </p:cNvCxnSpPr>
          <p:nvPr/>
        </p:nvCxnSpPr>
        <p:spPr>
          <a:xfrm rot="10800000" flipV="1">
            <a:off x="5847112" y="3526700"/>
            <a:ext cx="12700" cy="1964304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45696" y="3977576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载带技术员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45696" y="4631707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模块技术员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45696" y="5287112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化验员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肘形连接符 60"/>
          <p:cNvCxnSpPr>
            <a:stCxn id="7" idx="1"/>
            <a:endCxn id="55" idx="1"/>
          </p:cNvCxnSpPr>
          <p:nvPr/>
        </p:nvCxnSpPr>
        <p:spPr>
          <a:xfrm rot="10800000" flipV="1">
            <a:off x="7145696" y="3526700"/>
            <a:ext cx="12700" cy="654768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7" idx="1"/>
            <a:endCxn id="56" idx="1"/>
          </p:cNvCxnSpPr>
          <p:nvPr/>
        </p:nvCxnSpPr>
        <p:spPr>
          <a:xfrm rot="10800000" flipV="1">
            <a:off x="7145696" y="3526699"/>
            <a:ext cx="12700" cy="1308899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7" idx="1"/>
            <a:endCxn id="57" idx="1"/>
          </p:cNvCxnSpPr>
          <p:nvPr/>
        </p:nvCxnSpPr>
        <p:spPr>
          <a:xfrm rot="10800000" flipV="1">
            <a:off x="7145696" y="3526700"/>
            <a:ext cx="12700" cy="1964304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6" idx="0"/>
          </p:cNvCxnSpPr>
          <p:nvPr/>
        </p:nvCxnSpPr>
        <p:spPr>
          <a:xfrm rot="16200000" flipH="1">
            <a:off x="5584037" y="2648921"/>
            <a:ext cx="643431" cy="7043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617052" y="3321658"/>
            <a:ext cx="914413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个性化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184287" y="3815549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卡基生产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82228" y="4280109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个性化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82228" y="5209229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设备设施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82228" y="4744669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数据管理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stCxn id="40" idx="2"/>
            <a:endCxn id="42" idx="1"/>
          </p:cNvCxnSpPr>
          <p:nvPr/>
        </p:nvCxnSpPr>
        <p:spPr>
          <a:xfrm rot="16200000" flipH="1">
            <a:off x="1984274" y="3819427"/>
            <a:ext cx="289999" cy="1100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0" idx="2"/>
            <a:endCxn id="44" idx="1"/>
          </p:cNvCxnSpPr>
          <p:nvPr/>
        </p:nvCxnSpPr>
        <p:spPr>
          <a:xfrm rot="16200000" flipH="1">
            <a:off x="1750964" y="4052736"/>
            <a:ext cx="754559" cy="1079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0" idx="2"/>
            <a:endCxn id="51" idx="1"/>
          </p:cNvCxnSpPr>
          <p:nvPr/>
        </p:nvCxnSpPr>
        <p:spPr>
          <a:xfrm rot="16200000" flipH="1">
            <a:off x="1518684" y="4285016"/>
            <a:ext cx="1219119" cy="1079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0" idx="2"/>
            <a:endCxn id="49" idx="1"/>
          </p:cNvCxnSpPr>
          <p:nvPr/>
        </p:nvCxnSpPr>
        <p:spPr>
          <a:xfrm rot="16200000" flipH="1">
            <a:off x="1286404" y="4517296"/>
            <a:ext cx="1683679" cy="1079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2"/>
            <a:endCxn id="40" idx="0"/>
          </p:cNvCxnSpPr>
          <p:nvPr/>
        </p:nvCxnSpPr>
        <p:spPr>
          <a:xfrm rot="5400000">
            <a:off x="3492781" y="1260856"/>
            <a:ext cx="642281" cy="34793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8805596" y="858608"/>
          <a:ext cx="3050938" cy="1049268"/>
        </p:xfrm>
        <a:graphic>
          <a:graphicData uri="http://schemas.openxmlformats.org/drawingml/2006/table">
            <a:tbl>
              <a:tblPr/>
              <a:tblGrid>
                <a:gridCol w="1358753"/>
                <a:gridCol w="700630"/>
                <a:gridCol w="513807"/>
                <a:gridCol w="477748"/>
              </a:tblGrid>
              <a:tr h="28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部门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预算人数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在职</a:t>
                      </a:r>
                      <a:endParaRPr lang="en-US" alt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差异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D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Total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865" y="42864"/>
            <a:ext cx="10118130" cy="667265"/>
          </a:xfrm>
        </p:spPr>
        <p:txBody>
          <a:bodyPr/>
          <a:lstStyle/>
          <a:p>
            <a:r>
              <a:rPr kumimoji="1" lang="zh-CN" altLang="en-US" dirty="0"/>
              <a:t>采购与仓储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3110" y="1192771"/>
            <a:ext cx="1334529" cy="5066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集团总经理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5999" y="860240"/>
          <a:ext cx="2129154" cy="1641253"/>
        </p:xfrm>
        <a:graphic>
          <a:graphicData uri="http://schemas.openxmlformats.org/drawingml/2006/table">
            <a:tbl>
              <a:tblPr/>
              <a:tblGrid>
                <a:gridCol w="1430451"/>
                <a:gridCol w="698703"/>
              </a:tblGrid>
              <a:tr h="196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关键绩效指标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目标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912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采购成本降低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计划准确率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交货及时率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6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客户满意度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6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库存周转率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556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-ExtB" panose="02020500000000000000" pitchFamily="18" charset="-120"/>
                        </a:rPr>
                        <a:t>盘点准确率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-ExtB" panose="02020500000000000000" pitchFamily="18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435186" y="2766751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质量经理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5186" y="3421519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体系工程师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35186" y="3890294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质量工程师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5186" y="4446844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QC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肘形连接符 25"/>
          <p:cNvCxnSpPr>
            <a:stCxn id="21" idx="1"/>
            <a:endCxn id="22" idx="1"/>
          </p:cNvCxnSpPr>
          <p:nvPr/>
        </p:nvCxnSpPr>
        <p:spPr>
          <a:xfrm rot="10800000" flipV="1">
            <a:off x="3435186" y="2970643"/>
            <a:ext cx="12700" cy="654768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1" idx="1"/>
            <a:endCxn id="24" idx="1"/>
          </p:cNvCxnSpPr>
          <p:nvPr/>
        </p:nvCxnSpPr>
        <p:spPr>
          <a:xfrm rot="10800000" flipV="1">
            <a:off x="3435186" y="2970642"/>
            <a:ext cx="12700" cy="1123543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24" idx="2"/>
            <a:endCxn id="25" idx="0"/>
          </p:cNvCxnSpPr>
          <p:nvPr/>
        </p:nvCxnSpPr>
        <p:spPr>
          <a:xfrm>
            <a:off x="3845997" y="4298078"/>
            <a:ext cx="0" cy="14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12470" y="3420257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客服专员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2470" y="3900766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计划专员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712470" y="4385060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物流专员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717922" y="2766750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0000"/>
                </a:solidFill>
              </a:rPr>
              <a:t>OPP</a:t>
            </a:r>
            <a:r>
              <a:rPr kumimoji="1" lang="zh-CN" altLang="en-US" sz="1200" dirty="0">
                <a:solidFill>
                  <a:srgbClr val="FF0000"/>
                </a:solidFill>
              </a:rPr>
              <a:t>管理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5" name="肘形连接符 34"/>
          <p:cNvCxnSpPr>
            <a:stCxn id="33" idx="1"/>
            <a:endCxn id="30" idx="1"/>
          </p:cNvCxnSpPr>
          <p:nvPr/>
        </p:nvCxnSpPr>
        <p:spPr>
          <a:xfrm rot="10800000" flipV="1">
            <a:off x="4712470" y="2970641"/>
            <a:ext cx="5452" cy="653507"/>
          </a:xfrm>
          <a:prstGeom prst="bentConnector3">
            <a:avLst>
              <a:gd name="adj1" fmla="val 42929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3" idx="1"/>
            <a:endCxn id="31" idx="1"/>
          </p:cNvCxnSpPr>
          <p:nvPr/>
        </p:nvCxnSpPr>
        <p:spPr>
          <a:xfrm rot="10800000" flipV="1">
            <a:off x="4712470" y="2970642"/>
            <a:ext cx="5452" cy="1134016"/>
          </a:xfrm>
          <a:prstGeom prst="bentConnector3">
            <a:avLst>
              <a:gd name="adj1" fmla="val 42929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1"/>
            <a:endCxn id="32" idx="1"/>
          </p:cNvCxnSpPr>
          <p:nvPr/>
        </p:nvCxnSpPr>
        <p:spPr>
          <a:xfrm rot="10800000" flipV="1">
            <a:off x="4712470" y="2970642"/>
            <a:ext cx="5452" cy="1618310"/>
          </a:xfrm>
          <a:prstGeom prst="bentConnector3">
            <a:avLst>
              <a:gd name="adj1" fmla="val 42929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2470" y="4856661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采购专员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2470" y="5324675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仓储主管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76892" y="2766750"/>
            <a:ext cx="827904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人事管理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976892" y="3425537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人事专员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15703" y="3420257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IT</a:t>
            </a:r>
            <a:r>
              <a:rPr kumimoji="1" lang="zh-CN" altLang="en-US" sz="1200" dirty="0">
                <a:solidFill>
                  <a:schemeClr val="bg1"/>
                </a:solidFill>
              </a:rPr>
              <a:t>技术员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37727" y="4381275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保安员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315703" y="2766750"/>
            <a:ext cx="827904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安全经理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15703" y="3900766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安全主管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肘形连接符 4"/>
          <p:cNvCxnSpPr>
            <a:stCxn id="33" idx="1"/>
            <a:endCxn id="38" idx="1"/>
          </p:cNvCxnSpPr>
          <p:nvPr/>
        </p:nvCxnSpPr>
        <p:spPr>
          <a:xfrm rot="10800000" flipV="1">
            <a:off x="4712470" y="2970641"/>
            <a:ext cx="5452" cy="2089911"/>
          </a:xfrm>
          <a:prstGeom prst="bentConnector3">
            <a:avLst>
              <a:gd name="adj1" fmla="val 42929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3" idx="1"/>
            <a:endCxn id="39" idx="1"/>
          </p:cNvCxnSpPr>
          <p:nvPr/>
        </p:nvCxnSpPr>
        <p:spPr>
          <a:xfrm rot="10800000" flipV="1">
            <a:off x="4712470" y="2970641"/>
            <a:ext cx="5452" cy="2557925"/>
          </a:xfrm>
          <a:prstGeom prst="bentConnector3">
            <a:avLst>
              <a:gd name="adj1" fmla="val 42929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0" idx="1"/>
            <a:endCxn id="41" idx="1"/>
          </p:cNvCxnSpPr>
          <p:nvPr/>
        </p:nvCxnSpPr>
        <p:spPr>
          <a:xfrm rot="10800000" flipV="1">
            <a:off x="5976892" y="2970641"/>
            <a:ext cx="12700" cy="65878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V="1">
            <a:off x="7315703" y="2970641"/>
            <a:ext cx="12700" cy="653507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5" idx="1"/>
            <a:endCxn id="56" idx="1"/>
          </p:cNvCxnSpPr>
          <p:nvPr/>
        </p:nvCxnSpPr>
        <p:spPr>
          <a:xfrm rot="10800000" flipV="1">
            <a:off x="7315703" y="2970642"/>
            <a:ext cx="12700" cy="1134016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56" idx="2"/>
            <a:endCxn id="45" idx="1"/>
          </p:cNvCxnSpPr>
          <p:nvPr/>
        </p:nvCxnSpPr>
        <p:spPr>
          <a:xfrm rot="16200000" flipH="1">
            <a:off x="7643812" y="4391251"/>
            <a:ext cx="276617" cy="1112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59568" y="1978929"/>
            <a:ext cx="102161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运维总监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Sophia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9" name="肘形连接符 78"/>
          <p:cNvCxnSpPr>
            <a:stCxn id="75" idx="2"/>
            <a:endCxn id="21" idx="0"/>
          </p:cNvCxnSpPr>
          <p:nvPr/>
        </p:nvCxnSpPr>
        <p:spPr>
          <a:xfrm rot="5400000">
            <a:off x="4568167" y="1664544"/>
            <a:ext cx="380038" cy="18243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5" idx="2"/>
            <a:endCxn id="33" idx="0"/>
          </p:cNvCxnSpPr>
          <p:nvPr/>
        </p:nvCxnSpPr>
        <p:spPr>
          <a:xfrm rot="5400000">
            <a:off x="5209536" y="2305911"/>
            <a:ext cx="380037" cy="5416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5" idx="2"/>
            <a:endCxn id="40" idx="0"/>
          </p:cNvCxnSpPr>
          <p:nvPr/>
        </p:nvCxnSpPr>
        <p:spPr>
          <a:xfrm rot="16200000" flipH="1">
            <a:off x="5840591" y="2216496"/>
            <a:ext cx="380037" cy="72047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5" idx="2"/>
            <a:endCxn id="55" idx="0"/>
          </p:cNvCxnSpPr>
          <p:nvPr/>
        </p:nvCxnSpPr>
        <p:spPr>
          <a:xfrm rot="16200000" flipH="1">
            <a:off x="6509996" y="1547090"/>
            <a:ext cx="380037" cy="205928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7" idx="2"/>
            <a:endCxn id="75" idx="0"/>
          </p:cNvCxnSpPr>
          <p:nvPr/>
        </p:nvCxnSpPr>
        <p:spPr>
          <a:xfrm rot="5400000">
            <a:off x="5530610" y="1839163"/>
            <a:ext cx="279531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8805596" y="858608"/>
          <a:ext cx="3050938" cy="1049268"/>
        </p:xfrm>
        <a:graphic>
          <a:graphicData uri="http://schemas.openxmlformats.org/drawingml/2006/table">
            <a:tbl>
              <a:tblPr/>
              <a:tblGrid>
                <a:gridCol w="1358753"/>
                <a:gridCol w="700630"/>
                <a:gridCol w="513807"/>
                <a:gridCol w="477748"/>
              </a:tblGrid>
              <a:tr h="28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部门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预算人数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在职</a:t>
                      </a:r>
                      <a:endParaRPr lang="en-US" alt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差异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D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Total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865" y="37071"/>
            <a:ext cx="10118130" cy="667265"/>
          </a:xfrm>
        </p:spPr>
        <p:txBody>
          <a:bodyPr/>
          <a:lstStyle/>
          <a:p>
            <a:r>
              <a:rPr kumimoji="1" lang="zh-CN" altLang="en-US" dirty="0"/>
              <a:t>财务部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05596" y="858608"/>
          <a:ext cx="3050938" cy="1049268"/>
        </p:xfrm>
        <a:graphic>
          <a:graphicData uri="http://schemas.openxmlformats.org/drawingml/2006/table">
            <a:tbl>
              <a:tblPr/>
              <a:tblGrid>
                <a:gridCol w="1358753"/>
                <a:gridCol w="700630"/>
                <a:gridCol w="513807"/>
                <a:gridCol w="477748"/>
              </a:tblGrid>
              <a:tr h="2872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部门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预算人数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在职</a:t>
                      </a:r>
                      <a:endParaRPr lang="en-US" alt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差异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D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Total</a:t>
                      </a: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0070C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b="1" kern="100" dirty="0">
                        <a:solidFill>
                          <a:srgbClr val="FF0000"/>
                        </a:solidFill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5999" y="860240"/>
          <a:ext cx="2129154" cy="691672"/>
        </p:xfrm>
        <a:graphic>
          <a:graphicData uri="http://schemas.openxmlformats.org/drawingml/2006/table">
            <a:tbl>
              <a:tblPr/>
              <a:tblGrid>
                <a:gridCol w="1430451"/>
                <a:gridCol w="698703"/>
              </a:tblGrid>
              <a:tr h="196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关键绩效指标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00" b="0" kern="100" dirty="0">
                          <a:latin typeface="+mj-lt"/>
                          <a:ea typeface="宋体" panose="02010600030101010101" pitchFamily="2" charset="-122"/>
                          <a:cs typeface="Times New Roman" panose="02020603050405020304"/>
                        </a:rPr>
                        <a:t>目标</a:t>
                      </a:r>
                      <a:endParaRPr lang="zh-CN" sz="1000" b="0" kern="100" dirty="0">
                        <a:latin typeface="+mj-lt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4912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报表及时率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715"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華康中楷體" pitchFamily="49" charset="-120"/>
                        </a:rPr>
                        <a:t>报表准确率</a:t>
                      </a: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852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1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華康中楷體" pitchFamily="49" charset="-120"/>
                      </a:endParaRPr>
                    </a:p>
                  </a:txBody>
                  <a:tcPr marL="90488" marR="90488" marT="44921" marB="449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971295" y="1315034"/>
            <a:ext cx="1334529" cy="5066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集团总经理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1295" y="2331181"/>
            <a:ext cx="1334529" cy="50662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总经理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沈建秋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直线箭头连接符 11"/>
          <p:cNvCxnSpPr>
            <a:stCxn id="10" idx="2"/>
            <a:endCxn id="11" idx="0"/>
          </p:cNvCxnSpPr>
          <p:nvPr/>
        </p:nvCxnSpPr>
        <p:spPr>
          <a:xfrm>
            <a:off x="5638560" y="1821661"/>
            <a:ext cx="0" cy="5095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647059" y="3244035"/>
            <a:ext cx="1017370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财务经理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空缺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8332" y="3837142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财务会计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78332" y="4321400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成本会计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8332" y="4802770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出纳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33989" y="3244035"/>
            <a:ext cx="1017370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</a:rPr>
              <a:t>综合服务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肘形连接符 3"/>
          <p:cNvCxnSpPr>
            <a:stCxn id="13" idx="2"/>
            <a:endCxn id="15" idx="1"/>
          </p:cNvCxnSpPr>
          <p:nvPr/>
        </p:nvCxnSpPr>
        <p:spPr>
          <a:xfrm rot="16200000" flipH="1">
            <a:off x="4022431" y="3785132"/>
            <a:ext cx="389215" cy="1225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13" idx="2"/>
            <a:endCxn id="16" idx="1"/>
          </p:cNvCxnSpPr>
          <p:nvPr/>
        </p:nvCxnSpPr>
        <p:spPr>
          <a:xfrm rot="16200000" flipH="1">
            <a:off x="3780302" y="4027261"/>
            <a:ext cx="873473" cy="1225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7" idx="1"/>
          </p:cNvCxnSpPr>
          <p:nvPr/>
        </p:nvCxnSpPr>
        <p:spPr>
          <a:xfrm rot="16200000" flipH="1">
            <a:off x="3539617" y="4267946"/>
            <a:ext cx="1354843" cy="1225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2"/>
            <a:endCxn id="13" idx="0"/>
          </p:cNvCxnSpPr>
          <p:nvPr/>
        </p:nvCxnSpPr>
        <p:spPr>
          <a:xfrm rot="5400000">
            <a:off x="4694039" y="2299513"/>
            <a:ext cx="406227" cy="14828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1" idx="2"/>
            <a:endCxn id="21" idx="0"/>
          </p:cNvCxnSpPr>
          <p:nvPr/>
        </p:nvCxnSpPr>
        <p:spPr>
          <a:xfrm rot="16200000" flipH="1">
            <a:off x="5437504" y="3038864"/>
            <a:ext cx="406227" cy="41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20919" y="3244034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行政专员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2943" y="3738800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保洁员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42943" y="4210401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勤杂员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42943" y="4678415"/>
            <a:ext cx="821622" cy="4077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</a:rPr>
              <a:t>司机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肘形连接符 24"/>
          <p:cNvCxnSpPr>
            <a:stCxn id="18" idx="2"/>
            <a:endCxn id="19" idx="1"/>
          </p:cNvCxnSpPr>
          <p:nvPr/>
        </p:nvCxnSpPr>
        <p:spPr>
          <a:xfrm rot="16200000" flipH="1">
            <a:off x="6941899" y="3741648"/>
            <a:ext cx="290874" cy="1112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8" idx="2"/>
            <a:endCxn id="20" idx="1"/>
          </p:cNvCxnSpPr>
          <p:nvPr/>
        </p:nvCxnSpPr>
        <p:spPr>
          <a:xfrm rot="16200000" flipH="1">
            <a:off x="6706099" y="3977448"/>
            <a:ext cx="762475" cy="1112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2"/>
            <a:endCxn id="23" idx="1"/>
          </p:cNvCxnSpPr>
          <p:nvPr/>
        </p:nvCxnSpPr>
        <p:spPr>
          <a:xfrm rot="16200000" flipH="1">
            <a:off x="6472092" y="4211455"/>
            <a:ext cx="1230489" cy="1112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11" idx="2"/>
            <a:endCxn id="18" idx="0"/>
          </p:cNvCxnSpPr>
          <p:nvPr/>
        </p:nvCxnSpPr>
        <p:spPr>
          <a:xfrm rot="16200000" flipH="1">
            <a:off x="6132032" y="2344336"/>
            <a:ext cx="406226" cy="139317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888243" y="2985322"/>
            <a:ext cx="6540964" cy="117110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谢谢</a:t>
            </a:r>
            <a:endParaRPr 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753" y="557858"/>
            <a:ext cx="1943100" cy="59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0</TotalTime>
  <Words>599</Words>
  <Application>WPS 演示</Application>
  <PresentationFormat>宽屏</PresentationFormat>
  <Paragraphs>308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Microsoft YaHei UI</vt:lpstr>
      <vt:lpstr>Times New Roman</vt:lpstr>
      <vt:lpstr>華康中楷體</vt:lpstr>
      <vt:lpstr>Arial Unicode MS</vt:lpstr>
      <vt:lpstr>PMingLiU-ExtB</vt:lpstr>
      <vt:lpstr>Times New Roman</vt:lpstr>
      <vt:lpstr>微软雅黑</vt:lpstr>
      <vt:lpstr>黑体</vt:lpstr>
      <vt:lpstr>欢迎文档</vt:lpstr>
      <vt:lpstr>宁波公司组织功能架构图</vt:lpstr>
      <vt:lpstr>宁波公司</vt:lpstr>
      <vt:lpstr>制造部</vt:lpstr>
      <vt:lpstr>采购与仓储</vt:lpstr>
      <vt:lpstr>财务部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creator>Mei Changgang</dc:creator>
  <cp:lastModifiedBy>THINK-2</cp:lastModifiedBy>
  <cp:revision>34</cp:revision>
  <cp:lastPrinted>2019-07-30T02:37:00Z</cp:lastPrinted>
  <dcterms:created xsi:type="dcterms:W3CDTF">2019-05-25T14:21:00Z</dcterms:created>
  <dcterms:modified xsi:type="dcterms:W3CDTF">2020-02-27T05:57:40Z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2052-11.1.0.9440</vt:lpwstr>
  </property>
</Properties>
</file>