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71" r:id="rId5"/>
    <p:sldId id="259" r:id="rId6"/>
    <p:sldId id="268" r:id="rId7"/>
    <p:sldId id="269" r:id="rId8"/>
    <p:sldId id="270" r:id="rId9"/>
    <p:sldId id="273" r:id="rId10"/>
    <p:sldId id="274" r:id="rId11"/>
    <p:sldId id="275" r:id="rId12"/>
    <p:sldId id="276" r:id="rId13"/>
    <p:sldId id="261" r:id="rId14"/>
    <p:sldId id="262" r:id="rId15"/>
    <p:sldId id="263" r:id="rId16"/>
    <p:sldId id="264" r:id="rId17"/>
    <p:sldId id="266"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move the slide</a:t>
            </a:r>
          </a:p>
        </p:txBody>
      </p:sp>
      <p:sp>
        <p:nvSpPr>
          <p:cNvPr id="4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IN" sz="2000" b="0" strike="noStrike" spc="-1">
                <a:latin typeface="Arial"/>
              </a:rPr>
              <a:t>Click to edit the notes format</a:t>
            </a:r>
          </a:p>
        </p:txBody>
      </p:sp>
      <p:sp>
        <p:nvSpPr>
          <p:cNvPr id="4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IN" sz="1400" b="0" strike="noStrike" spc="-1">
                <a:latin typeface="Times New Roman"/>
              </a:rPr>
              <a:t>&lt;header&gt;</a:t>
            </a:r>
          </a:p>
        </p:txBody>
      </p:sp>
      <p:sp>
        <p:nvSpPr>
          <p:cNvPr id="45"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algn="r">
              <a:buNone/>
              <a:defRPr lang="en-IN" sz="1400" b="0" strike="noStrike" spc="-1">
                <a:latin typeface="Times New Roman"/>
              </a:defRPr>
            </a:lvl1pPr>
          </a:lstStyle>
          <a:p>
            <a:pPr algn="r">
              <a:buNone/>
            </a:pPr>
            <a:r>
              <a:rPr lang="en-IN" sz="1400" b="0" strike="noStrike" spc="-1">
                <a:latin typeface="Times New Roman"/>
              </a:rPr>
              <a:t>&lt;date/time&gt;</a:t>
            </a:r>
          </a:p>
        </p:txBody>
      </p:sp>
      <p:sp>
        <p:nvSpPr>
          <p:cNvPr id="46"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a:defRPr lang="en-IN" sz="1400" b="0" strike="noStrike" spc="-1">
                <a:latin typeface="Times New Roman"/>
              </a:defRPr>
            </a:lvl1pPr>
          </a:lstStyle>
          <a:p>
            <a:r>
              <a:rPr lang="en-IN" sz="1400" b="0" strike="noStrike" spc="-1">
                <a:latin typeface="Times New Roman"/>
              </a:rPr>
              <a:t>&lt;footer&gt;</a:t>
            </a:r>
          </a:p>
        </p:txBody>
      </p:sp>
      <p:sp>
        <p:nvSpPr>
          <p:cNvPr id="47"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algn="r">
              <a:buNone/>
              <a:defRPr lang="en-IN" sz="1400" b="0" strike="noStrike" spc="-1">
                <a:latin typeface="Times New Roman"/>
              </a:defRPr>
            </a:lvl1pPr>
          </a:lstStyle>
          <a:p>
            <a:pPr algn="r">
              <a:buNone/>
            </a:pPr>
            <a:fld id="{3BD1FD5C-7478-4C63-BD7D-3AE0264E1249}"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laceHolder 1"/>
          <p:cNvSpPr>
            <a:spLocks noGrp="1" noRot="1" noChangeAspect="1"/>
          </p:cNvSpPr>
          <p:nvPr>
            <p:ph type="sldImg"/>
          </p:nvPr>
        </p:nvSpPr>
        <p:spPr>
          <a:xfrm>
            <a:off x="407988" y="696913"/>
            <a:ext cx="6196012" cy="3486150"/>
          </a:xfrm>
          <a:prstGeom prst="rect">
            <a:avLst/>
          </a:prstGeom>
          <a:ln w="0">
            <a:noFill/>
          </a:ln>
        </p:spPr>
      </p:sp>
      <p:sp>
        <p:nvSpPr>
          <p:cNvPr id="78" name="PlaceHolder 2"/>
          <p:cNvSpPr>
            <a:spLocks noGrp="1"/>
          </p:cNvSpPr>
          <p:nvPr>
            <p:ph type="body"/>
          </p:nvPr>
        </p:nvSpPr>
        <p:spPr>
          <a:xfrm>
            <a:off x="702000" y="4416480"/>
            <a:ext cx="5608080" cy="4182840"/>
          </a:xfrm>
          <a:prstGeom prst="rect">
            <a:avLst/>
          </a:prstGeom>
          <a:noFill/>
          <a:ln w="0">
            <a:noFill/>
          </a:ln>
        </p:spPr>
        <p:txBody>
          <a:bodyPr anchor="t">
            <a:normAutofit/>
          </a:bodyPr>
          <a:lstStyle/>
          <a:p>
            <a:endParaRPr lang="en-IN" sz="2000" b="0" strike="noStrike" spc="-1">
              <a:latin typeface="Arial"/>
            </a:endParaRPr>
          </a:p>
        </p:txBody>
      </p:sp>
      <p:sp>
        <p:nvSpPr>
          <p:cNvPr id="79" name="PlaceHolder 3"/>
          <p:cNvSpPr>
            <a:spLocks noGrp="1"/>
          </p:cNvSpPr>
          <p:nvPr>
            <p:ph type="sldNum" idx="7"/>
          </p:nvPr>
        </p:nvSpPr>
        <p:spPr>
          <a:xfrm>
            <a:off x="3970080" y="8829720"/>
            <a:ext cx="3038400" cy="464760"/>
          </a:xfrm>
          <a:prstGeom prst="rect">
            <a:avLst/>
          </a:prstGeom>
          <a:noFill/>
          <a:ln w="0">
            <a:noFill/>
          </a:ln>
        </p:spPr>
        <p:txBody>
          <a:bodyPr anchor="b">
            <a:noAutofit/>
          </a:bodyPr>
          <a:lstStyle>
            <a:lvl1pPr algn="r">
              <a:lnSpc>
                <a:spcPct val="100000"/>
              </a:lnSpc>
              <a:buNone/>
              <a:tabLst>
                <a:tab pos="0" algn="l"/>
              </a:tabLst>
              <a:defRPr lang="en-US" sz="1400" b="0" strike="noStrike" spc="-1">
                <a:latin typeface="Times New Roman"/>
              </a:defRPr>
            </a:lvl1pPr>
          </a:lstStyle>
          <a:p>
            <a:pPr algn="r">
              <a:lnSpc>
                <a:spcPct val="100000"/>
              </a:lnSpc>
              <a:buNone/>
              <a:tabLst>
                <a:tab pos="0" algn="l"/>
              </a:tabLst>
            </a:pPr>
            <a:fld id="{F2FBB962-BF3E-4B9D-A16E-0DD8A5273ACD}" type="slidenum">
              <a:rPr lang="en-US" sz="1400" b="0" strike="noStrike" spc="-1">
                <a:latin typeface="Times New Roman"/>
              </a:rPr>
              <a:t>2</a:t>
            </a:fld>
            <a:endParaRPr lang="en-IN" sz="14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1"/>
          <p:cNvSpPr>
            <a:spLocks noGrp="1" noRot="1" noChangeAspect="1"/>
          </p:cNvSpPr>
          <p:nvPr>
            <p:ph type="sldImg"/>
          </p:nvPr>
        </p:nvSpPr>
        <p:spPr>
          <a:xfrm>
            <a:off x="407988" y="696913"/>
            <a:ext cx="6196012" cy="3486150"/>
          </a:xfrm>
          <a:prstGeom prst="rect">
            <a:avLst/>
          </a:prstGeom>
          <a:ln w="0">
            <a:noFill/>
          </a:ln>
        </p:spPr>
      </p:sp>
      <p:sp>
        <p:nvSpPr>
          <p:cNvPr id="81" name="PlaceHolder 2"/>
          <p:cNvSpPr>
            <a:spLocks noGrp="1"/>
          </p:cNvSpPr>
          <p:nvPr>
            <p:ph type="body"/>
          </p:nvPr>
        </p:nvSpPr>
        <p:spPr>
          <a:xfrm>
            <a:off x="702000" y="4416480"/>
            <a:ext cx="5608080" cy="4182840"/>
          </a:xfrm>
          <a:prstGeom prst="rect">
            <a:avLst/>
          </a:prstGeom>
          <a:noFill/>
          <a:ln w="0">
            <a:noFill/>
          </a:ln>
        </p:spPr>
        <p:txBody>
          <a:bodyPr anchor="t">
            <a:normAutofit/>
          </a:bodyPr>
          <a:lstStyle/>
          <a:p>
            <a:endParaRPr lang="en-IN" sz="2000" b="0" strike="noStrike" spc="-1">
              <a:latin typeface="Arial"/>
            </a:endParaRPr>
          </a:p>
        </p:txBody>
      </p:sp>
      <p:sp>
        <p:nvSpPr>
          <p:cNvPr id="82" name="PlaceHolder 3"/>
          <p:cNvSpPr>
            <a:spLocks noGrp="1"/>
          </p:cNvSpPr>
          <p:nvPr>
            <p:ph type="sldNum" idx="8"/>
          </p:nvPr>
        </p:nvSpPr>
        <p:spPr>
          <a:xfrm>
            <a:off x="3970080" y="8829720"/>
            <a:ext cx="3038400" cy="464760"/>
          </a:xfrm>
          <a:prstGeom prst="rect">
            <a:avLst/>
          </a:prstGeom>
          <a:noFill/>
          <a:ln w="0">
            <a:noFill/>
          </a:ln>
        </p:spPr>
        <p:txBody>
          <a:bodyPr anchor="b">
            <a:noAutofit/>
          </a:bodyPr>
          <a:lstStyle>
            <a:lvl1pPr algn="r">
              <a:lnSpc>
                <a:spcPct val="100000"/>
              </a:lnSpc>
              <a:buNone/>
              <a:tabLst>
                <a:tab pos="0" algn="l"/>
              </a:tabLst>
              <a:defRPr lang="en-US" sz="1400" b="0" strike="noStrike" spc="-1">
                <a:latin typeface="Times New Roman"/>
              </a:defRPr>
            </a:lvl1pPr>
          </a:lstStyle>
          <a:p>
            <a:pPr algn="r">
              <a:lnSpc>
                <a:spcPct val="100000"/>
              </a:lnSpc>
              <a:buNone/>
              <a:tabLst>
                <a:tab pos="0" algn="l"/>
              </a:tabLst>
            </a:pPr>
            <a:fld id="{860746E3-A23B-4202-818F-2EDBDAF3BD17}" type="slidenum">
              <a:rPr lang="en-US" sz="1400" b="0" strike="noStrike" spc="-1">
                <a:latin typeface="Times New Roman"/>
              </a:rPr>
              <a:t>3</a:t>
            </a:fld>
            <a:endParaRPr lang="en-IN" sz="14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1"/>
          <p:cNvSpPr>
            <a:spLocks noGrp="1" noRot="1" noChangeAspect="1"/>
          </p:cNvSpPr>
          <p:nvPr>
            <p:ph type="sldImg"/>
          </p:nvPr>
        </p:nvSpPr>
        <p:spPr>
          <a:xfrm>
            <a:off x="407988" y="696913"/>
            <a:ext cx="6196012" cy="3486150"/>
          </a:xfrm>
          <a:prstGeom prst="rect">
            <a:avLst/>
          </a:prstGeom>
          <a:ln w="0">
            <a:noFill/>
          </a:ln>
        </p:spPr>
      </p:sp>
      <p:sp>
        <p:nvSpPr>
          <p:cNvPr id="81" name="PlaceHolder 2"/>
          <p:cNvSpPr>
            <a:spLocks noGrp="1"/>
          </p:cNvSpPr>
          <p:nvPr>
            <p:ph type="body"/>
          </p:nvPr>
        </p:nvSpPr>
        <p:spPr>
          <a:xfrm>
            <a:off x="702000" y="4416480"/>
            <a:ext cx="5608080" cy="4182840"/>
          </a:xfrm>
          <a:prstGeom prst="rect">
            <a:avLst/>
          </a:prstGeom>
          <a:noFill/>
          <a:ln w="0">
            <a:noFill/>
          </a:ln>
        </p:spPr>
        <p:txBody>
          <a:bodyPr anchor="t">
            <a:normAutofit/>
          </a:bodyPr>
          <a:lstStyle/>
          <a:p>
            <a:endParaRPr lang="en-IN" sz="2000" b="0" strike="noStrike" spc="-1">
              <a:latin typeface="Arial"/>
            </a:endParaRPr>
          </a:p>
        </p:txBody>
      </p:sp>
      <p:sp>
        <p:nvSpPr>
          <p:cNvPr id="82" name="PlaceHolder 3"/>
          <p:cNvSpPr>
            <a:spLocks noGrp="1"/>
          </p:cNvSpPr>
          <p:nvPr>
            <p:ph type="sldNum" idx="8"/>
          </p:nvPr>
        </p:nvSpPr>
        <p:spPr>
          <a:xfrm>
            <a:off x="3970080" y="8829720"/>
            <a:ext cx="3038400" cy="464760"/>
          </a:xfrm>
          <a:prstGeom prst="rect">
            <a:avLst/>
          </a:prstGeom>
          <a:noFill/>
          <a:ln w="0">
            <a:noFill/>
          </a:ln>
        </p:spPr>
        <p:txBody>
          <a:bodyPr anchor="b">
            <a:noAutofit/>
          </a:bodyPr>
          <a:lstStyle>
            <a:lvl1pPr algn="r">
              <a:lnSpc>
                <a:spcPct val="100000"/>
              </a:lnSpc>
              <a:buNone/>
              <a:tabLst>
                <a:tab pos="0" algn="l"/>
              </a:tabLst>
              <a:defRPr lang="en-US" sz="1400" b="0" strike="noStrike" spc="-1">
                <a:latin typeface="Times New Roman"/>
              </a:defRPr>
            </a:lvl1pPr>
          </a:lstStyle>
          <a:p>
            <a:pPr algn="r">
              <a:lnSpc>
                <a:spcPct val="100000"/>
              </a:lnSpc>
              <a:buNone/>
              <a:tabLst>
                <a:tab pos="0" algn="l"/>
              </a:tabLst>
            </a:pPr>
            <a:fld id="{860746E3-A23B-4202-818F-2EDBDAF3BD17}" type="slidenum">
              <a:rPr lang="en-US" sz="1400" b="0" strike="noStrike" spc="-1">
                <a:latin typeface="Times New Roman"/>
              </a:rPr>
              <a:t>4</a:t>
            </a:fld>
            <a:endParaRPr lang="en-IN" sz="1400" b="0" strike="noStrike" spc="-1">
              <a:latin typeface="Times New Roman"/>
            </a:endParaRPr>
          </a:p>
        </p:txBody>
      </p:sp>
    </p:spTree>
    <p:extLst>
      <p:ext uri="{BB962C8B-B14F-4D97-AF65-F5344CB8AC3E}">
        <p14:creationId xmlns:p14="http://schemas.microsoft.com/office/powerpoint/2010/main" val="952828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6"/>
          </p:nvPr>
        </p:nvSpPr>
        <p:spPr/>
        <p:txBody>
          <a:bodyPr/>
          <a:lstStyle/>
          <a:p>
            <a:pPr algn="r">
              <a:buNone/>
            </a:pPr>
            <a:fld id="{3BD1FD5C-7478-4C63-BD7D-3AE0264E1249}" type="slidenum">
              <a:rPr lang="en-IN" sz="1400" b="0" strike="noStrike" spc="-1" smtClean="0">
                <a:latin typeface="Times New Roman"/>
              </a:rPr>
              <a:t>8</a:t>
            </a:fld>
            <a:endParaRPr lang="en-IN" sz="1400" b="0" strike="noStrike" spc="-1">
              <a:latin typeface="Times New Roman"/>
            </a:endParaRPr>
          </a:p>
        </p:txBody>
      </p:sp>
    </p:spTree>
    <p:extLst>
      <p:ext uri="{BB962C8B-B14F-4D97-AF65-F5344CB8AC3E}">
        <p14:creationId xmlns:p14="http://schemas.microsoft.com/office/powerpoint/2010/main" val="1921367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6"/>
          </p:nvPr>
        </p:nvSpPr>
        <p:spPr/>
        <p:txBody>
          <a:bodyPr/>
          <a:lstStyle/>
          <a:p>
            <a:pPr algn="r">
              <a:buNone/>
            </a:pPr>
            <a:fld id="{3BD1FD5C-7478-4C63-BD7D-3AE0264E1249}" type="slidenum">
              <a:rPr lang="en-IN" sz="1400" b="0" strike="noStrike" spc="-1" smtClean="0">
                <a:latin typeface="Times New Roman"/>
              </a:rPr>
              <a:t>9</a:t>
            </a:fld>
            <a:endParaRPr lang="en-IN" sz="1400" b="0" strike="noStrike" spc="-1">
              <a:latin typeface="Times New Roman"/>
            </a:endParaRPr>
          </a:p>
        </p:txBody>
      </p:sp>
    </p:spTree>
    <p:extLst>
      <p:ext uri="{BB962C8B-B14F-4D97-AF65-F5344CB8AC3E}">
        <p14:creationId xmlns:p14="http://schemas.microsoft.com/office/powerpoint/2010/main" val="4276695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6"/>
          </p:nvPr>
        </p:nvSpPr>
        <p:spPr/>
        <p:txBody>
          <a:bodyPr/>
          <a:lstStyle/>
          <a:p>
            <a:pPr algn="r">
              <a:buNone/>
            </a:pPr>
            <a:fld id="{3BD1FD5C-7478-4C63-BD7D-3AE0264E1249}" type="slidenum">
              <a:rPr lang="en-IN" sz="1400" b="0" strike="noStrike" spc="-1" smtClean="0">
                <a:latin typeface="Times New Roman"/>
              </a:rPr>
              <a:t>10</a:t>
            </a:fld>
            <a:endParaRPr lang="en-IN" sz="1400" b="0" strike="noStrike" spc="-1">
              <a:latin typeface="Times New Roman"/>
            </a:endParaRPr>
          </a:p>
        </p:txBody>
      </p:sp>
    </p:spTree>
    <p:extLst>
      <p:ext uri="{BB962C8B-B14F-4D97-AF65-F5344CB8AC3E}">
        <p14:creationId xmlns:p14="http://schemas.microsoft.com/office/powerpoint/2010/main" val="2804340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6"/>
          </p:nvPr>
        </p:nvSpPr>
        <p:spPr/>
        <p:txBody>
          <a:bodyPr/>
          <a:lstStyle/>
          <a:p>
            <a:pPr algn="r">
              <a:buNone/>
            </a:pPr>
            <a:fld id="{3BD1FD5C-7478-4C63-BD7D-3AE0264E1249}" type="slidenum">
              <a:rPr lang="en-IN" sz="1400" b="0" strike="noStrike" spc="-1" smtClean="0">
                <a:latin typeface="Times New Roman"/>
              </a:rPr>
              <a:t>11</a:t>
            </a:fld>
            <a:endParaRPr lang="en-IN" sz="1400" b="0" strike="noStrike" spc="-1">
              <a:latin typeface="Times New Roman"/>
            </a:endParaRPr>
          </a:p>
        </p:txBody>
      </p:sp>
    </p:spTree>
    <p:extLst>
      <p:ext uri="{BB962C8B-B14F-4D97-AF65-F5344CB8AC3E}">
        <p14:creationId xmlns:p14="http://schemas.microsoft.com/office/powerpoint/2010/main" val="880961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6"/>
          </p:nvPr>
        </p:nvSpPr>
        <p:spPr/>
        <p:txBody>
          <a:bodyPr/>
          <a:lstStyle/>
          <a:p>
            <a:pPr algn="r">
              <a:buNone/>
            </a:pPr>
            <a:fld id="{3BD1FD5C-7478-4C63-BD7D-3AE0264E1249}" type="slidenum">
              <a:rPr lang="en-IN" sz="1400" b="0" strike="noStrike" spc="-1" smtClean="0">
                <a:latin typeface="Times New Roman"/>
              </a:rPr>
              <a:t>12</a:t>
            </a:fld>
            <a:endParaRPr lang="en-IN" sz="1400" b="0" strike="noStrike" spc="-1">
              <a:latin typeface="Times New Roman"/>
            </a:endParaRPr>
          </a:p>
        </p:txBody>
      </p:sp>
    </p:spTree>
    <p:extLst>
      <p:ext uri="{BB962C8B-B14F-4D97-AF65-F5344CB8AC3E}">
        <p14:creationId xmlns:p14="http://schemas.microsoft.com/office/powerpoint/2010/main" val="410616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B452AD32-911E-486F-9270-A526B98A87F9}"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DDA37EA-D300-4FB4-B924-0AF8143C325C}"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02253833-BD73-47AF-A538-57E569CD1B10}"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1683EE4E-190B-4D9D-88B3-AECEAFA0ACA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7CC9415-F1B3-49D1-938E-216FF04B5295}" type="slidenum">
              <a:t>‹#›</a:t>
            </a:fld>
            <a:endParaRPr/>
          </a:p>
        </p:txBody>
      </p:sp>
      <p:sp>
        <p:nvSpPr>
          <p:cNvPr id="2"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4F07CE59-E3C6-47FF-9222-3E9DE8D7922D}"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359EDB4-76BE-41EE-A370-2735EEBE0DD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0CD568C7-8AD1-48EF-B232-F9F18ACDED21}"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E97BA743-15D1-4E42-B073-1A769C9A0CB5}"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2D25B5D-7AC9-4F96-8EFD-66E15B79F4F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4CFB96C-1C83-4A47-AFFC-3E0AE7128AD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040FF60-7D0D-447C-A2C4-8E22B727583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Google Shape;15;p15"/>
          <p:cNvPicPr/>
          <p:nvPr/>
        </p:nvPicPr>
        <p:blipFill>
          <a:blip r:embed="rId14"/>
          <a:stretch/>
        </p:blipFill>
        <p:spPr>
          <a:xfrm>
            <a:off x="11140920" y="304920"/>
            <a:ext cx="669600" cy="990360"/>
          </a:xfrm>
          <a:prstGeom prst="rect">
            <a:avLst/>
          </a:prstGeom>
          <a:ln w="0">
            <a:noFill/>
          </a:ln>
        </p:spPr>
      </p:pic>
      <p:sp>
        <p:nvSpPr>
          <p:cNvPr id="7" name="PlaceHolder 1"/>
          <p:cNvSpPr>
            <a:spLocks noGrp="1"/>
          </p:cNvSpPr>
          <p:nvPr>
            <p:ph type="dt" idx="1"/>
          </p:nvPr>
        </p:nvSpPr>
        <p:spPr>
          <a:xfrm>
            <a:off x="838080" y="6356520"/>
            <a:ext cx="2742840" cy="364680"/>
          </a:xfrm>
          <a:prstGeom prst="rect">
            <a:avLst/>
          </a:prstGeom>
          <a:noFill/>
          <a:ln w="0">
            <a:noFill/>
          </a:ln>
        </p:spPr>
        <p:txBody>
          <a:bodyPr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2" name="PlaceHolder 2"/>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3" name="PlaceHolder 3"/>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88888"/>
                </a:solidFill>
                <a:latin typeface="Arial"/>
                <a:ea typeface="Arial"/>
              </a:defRPr>
            </a:lvl1pPr>
          </a:lstStyle>
          <a:p>
            <a:pPr algn="r">
              <a:lnSpc>
                <a:spcPct val="100000"/>
              </a:lnSpc>
              <a:buNone/>
              <a:tabLst>
                <a:tab pos="0" algn="l"/>
              </a:tabLst>
            </a:pPr>
            <a:fld id="{76FDB807-4E73-4FC0-B195-1A3F16133D09}" type="slidenum">
              <a:rPr lang="en-US" sz="1200" b="0" strike="noStrike" spc="-1">
                <a:solidFill>
                  <a:srgbClr val="888888"/>
                </a:solidFill>
                <a:latin typeface="Arial"/>
                <a:ea typeface="Arial"/>
              </a:rPr>
              <a:t>‹#›</a:t>
            </a:fld>
            <a:endParaRPr lang="en-IN" sz="1200" b="0" strike="noStrike" spc="-1">
              <a:latin typeface="Times New Roman"/>
            </a:endParaRP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ieee.org/content/dam/ieee-org/ieee/web/org/conferences/Conference-template-A4.doc"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Google Shape;77;p1"/>
          <p:cNvSpPr/>
          <p:nvPr/>
        </p:nvSpPr>
        <p:spPr>
          <a:xfrm>
            <a:off x="2133719" y="2070720"/>
            <a:ext cx="9461249" cy="3046988"/>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nSpc>
                <a:spcPct val="100000"/>
              </a:lnSpc>
              <a:buNone/>
              <a:tabLst>
                <a:tab pos="0" algn="l"/>
              </a:tabLst>
            </a:pPr>
            <a:r>
              <a:rPr lang="en-US" sz="2400" b="0" strike="noStrike" spc="-1" dirty="0">
                <a:solidFill>
                  <a:srgbClr val="000000"/>
                </a:solidFill>
                <a:latin typeface="Trebuchet MS"/>
                <a:ea typeface="Trebuchet MS"/>
              </a:rPr>
              <a:t>                                Data Analytics </a:t>
            </a:r>
          </a:p>
          <a:p>
            <a:pPr algn="ctr">
              <a:lnSpc>
                <a:spcPct val="100000"/>
              </a:lnSpc>
              <a:buNone/>
              <a:tabLst>
                <a:tab pos="0" algn="l"/>
              </a:tabLst>
            </a:pPr>
            <a:endParaRPr lang="en-IN" sz="2400" spc="-1" dirty="0">
              <a:latin typeface="Arial"/>
            </a:endParaRPr>
          </a:p>
          <a:p>
            <a:pPr>
              <a:lnSpc>
                <a:spcPct val="100000"/>
              </a:lnSpc>
              <a:buNone/>
              <a:tabLst>
                <a:tab pos="0" algn="l"/>
              </a:tabLst>
            </a:pPr>
            <a:r>
              <a:rPr lang="en-IN" sz="2400" b="1" dirty="0">
                <a:solidFill>
                  <a:srgbClr val="FF0000"/>
                </a:solidFill>
              </a:rPr>
              <a:t>                              Water Quality Analysis</a:t>
            </a:r>
          </a:p>
          <a:p>
            <a:pPr algn="ctr">
              <a:lnSpc>
                <a:spcPct val="100000"/>
              </a:lnSpc>
              <a:buNone/>
              <a:tabLst>
                <a:tab pos="0" algn="l"/>
              </a:tabLst>
            </a:pPr>
            <a:endParaRPr lang="en-IN" sz="2400" b="1" strike="noStrike" spc="-1" dirty="0">
              <a:solidFill>
                <a:srgbClr val="FF0000"/>
              </a:solidFill>
              <a:latin typeface="Arial"/>
            </a:endParaRPr>
          </a:p>
          <a:p>
            <a:pPr algn="ctr">
              <a:lnSpc>
                <a:spcPct val="100000"/>
              </a:lnSpc>
              <a:buNone/>
              <a:tabLst>
                <a:tab pos="0" algn="l"/>
              </a:tabLst>
            </a:pPr>
            <a:endParaRPr lang="en-IN" sz="2400" b="1" strike="noStrike" spc="-1" dirty="0">
              <a:solidFill>
                <a:srgbClr val="FF0000"/>
              </a:solidFill>
              <a:latin typeface="Arial"/>
            </a:endParaRPr>
          </a:p>
          <a:p>
            <a:pPr>
              <a:lnSpc>
                <a:spcPct val="100000"/>
              </a:lnSpc>
              <a:buNone/>
              <a:tabLst>
                <a:tab pos="0" algn="l"/>
              </a:tabLst>
            </a:pPr>
            <a:r>
              <a:rPr lang="en-US" sz="2400" b="1" strike="noStrike" spc="-1" dirty="0">
                <a:solidFill>
                  <a:srgbClr val="FF0000"/>
                </a:solidFill>
                <a:latin typeface="Trebuchet MS"/>
                <a:ea typeface="Trebuchet MS"/>
              </a:rPr>
              <a:t>Name : </a:t>
            </a:r>
            <a:r>
              <a:rPr lang="en-IN" sz="2400" dirty="0"/>
              <a:t>Sai Sailaja </a:t>
            </a:r>
            <a:r>
              <a:rPr lang="en-IN" sz="2400" dirty="0" err="1"/>
              <a:t>Policharla</a:t>
            </a:r>
            <a:r>
              <a:rPr lang="en-US" sz="2400" b="1" strike="noStrike" spc="-1" dirty="0">
                <a:solidFill>
                  <a:srgbClr val="FF0000"/>
                </a:solidFill>
                <a:latin typeface="Trebuchet MS"/>
                <a:ea typeface="Trebuchet MS"/>
              </a:rPr>
              <a:t>            SRN:</a:t>
            </a:r>
            <a:r>
              <a:rPr lang="en-US" sz="2400" strike="noStrike" spc="-1" dirty="0">
                <a:latin typeface="Trebuchet MS"/>
                <a:ea typeface="Trebuchet MS"/>
              </a:rPr>
              <a:t>PES1UG20CS671</a:t>
            </a:r>
            <a:endParaRPr lang="en-US" sz="2400" spc="-1" dirty="0">
              <a:latin typeface="Trebuchet MS"/>
              <a:ea typeface="Trebuchet MS"/>
            </a:endParaRPr>
          </a:p>
          <a:p>
            <a:pPr>
              <a:lnSpc>
                <a:spcPct val="100000"/>
              </a:lnSpc>
              <a:buNone/>
              <a:tabLst>
                <a:tab pos="0" algn="l"/>
              </a:tabLst>
            </a:pPr>
            <a:r>
              <a:rPr lang="en-US" sz="2400" b="1" strike="noStrike" spc="-1" dirty="0">
                <a:solidFill>
                  <a:srgbClr val="FF0000"/>
                </a:solidFill>
                <a:latin typeface="Trebuchet MS"/>
                <a:ea typeface="Trebuchet MS"/>
              </a:rPr>
              <a:t>Name : </a:t>
            </a:r>
            <a:r>
              <a:rPr lang="en-IN" sz="2400" dirty="0"/>
              <a:t>Nidhi S </a:t>
            </a:r>
            <a:r>
              <a:rPr lang="en-IN" sz="2400" dirty="0" err="1"/>
              <a:t>Sheth</a:t>
            </a:r>
            <a:r>
              <a:rPr lang="en-US" sz="2400" b="1" strike="noStrike" spc="-1" dirty="0">
                <a:solidFill>
                  <a:srgbClr val="FF0000"/>
                </a:solidFill>
                <a:latin typeface="Trebuchet MS"/>
                <a:ea typeface="Trebuchet MS"/>
              </a:rPr>
              <a:t>                       SRN</a:t>
            </a:r>
            <a:r>
              <a:rPr lang="en-US" sz="2400" b="1" spc="-1" dirty="0">
                <a:solidFill>
                  <a:srgbClr val="FF0000"/>
                </a:solidFill>
                <a:latin typeface="Trebuchet MS"/>
                <a:ea typeface="Trebuchet MS"/>
              </a:rPr>
              <a:t>:</a:t>
            </a:r>
            <a:r>
              <a:rPr lang="en-US" sz="2400" strike="noStrike" spc="-1" dirty="0">
                <a:latin typeface="Trebuchet MS"/>
                <a:ea typeface="Trebuchet MS"/>
              </a:rPr>
              <a:t>PES1UG20CS666</a:t>
            </a:r>
            <a:endParaRPr lang="en-IN" sz="2400" strike="noStrike" spc="-1" dirty="0">
              <a:latin typeface="Arial"/>
            </a:endParaRPr>
          </a:p>
          <a:p>
            <a:pPr>
              <a:lnSpc>
                <a:spcPct val="100000"/>
              </a:lnSpc>
              <a:buNone/>
              <a:tabLst>
                <a:tab pos="0" algn="l"/>
              </a:tabLst>
            </a:pPr>
            <a:r>
              <a:rPr lang="en-US" sz="2400" b="1" strike="noStrike" spc="-1" dirty="0">
                <a:solidFill>
                  <a:srgbClr val="FF0000"/>
                </a:solidFill>
                <a:latin typeface="Trebuchet MS"/>
                <a:ea typeface="Trebuchet MS"/>
              </a:rPr>
              <a:t>Name : </a:t>
            </a:r>
            <a:r>
              <a:rPr lang="en-IN" sz="2400" dirty="0"/>
              <a:t>Baddela Divya Malika</a:t>
            </a:r>
            <a:r>
              <a:rPr lang="en-US" sz="2400" b="1" strike="noStrike" spc="-1" dirty="0">
                <a:solidFill>
                  <a:srgbClr val="FF0000"/>
                </a:solidFill>
                <a:latin typeface="Trebuchet MS"/>
                <a:ea typeface="Trebuchet MS"/>
              </a:rPr>
              <a:t>           SRN:</a:t>
            </a:r>
            <a:r>
              <a:rPr lang="en-US" sz="2400" strike="noStrike" spc="-1" dirty="0">
                <a:latin typeface="Trebuchet MS"/>
                <a:ea typeface="Trebuchet MS"/>
              </a:rPr>
              <a:t>PES1UG20CS540</a:t>
            </a:r>
            <a:endParaRPr lang="en-IN" sz="320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Google Shape;114;p6"/>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6" name="Google Shape;115;p6"/>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Project Demonstration</a:t>
            </a:r>
            <a:endParaRPr lang="en-IN" sz="2400" b="0" strike="noStrike" spc="-1">
              <a:latin typeface="Arial"/>
            </a:endParaRPr>
          </a:p>
        </p:txBody>
      </p:sp>
      <p:sp>
        <p:nvSpPr>
          <p:cNvPr id="57" name="Google Shape;116;p6"/>
          <p:cNvSpPr/>
          <p:nvPr/>
        </p:nvSpPr>
        <p:spPr>
          <a:xfrm>
            <a:off x="2864940" y="2270880"/>
            <a:ext cx="8077080" cy="2000548"/>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marL="685800" indent="-343080" algn="just">
              <a:lnSpc>
                <a:spcPct val="100000"/>
              </a:lnSpc>
              <a:buNone/>
              <a:tabLst>
                <a:tab pos="0" algn="l"/>
              </a:tabLst>
            </a:pPr>
            <a:r>
              <a:rPr lang="en-IN" sz="1600" spc="-1" dirty="0" err="1">
                <a:latin typeface="Arial"/>
              </a:rPr>
              <a:t>Desicion</a:t>
            </a:r>
            <a:r>
              <a:rPr lang="en-IN" sz="1600" spc="-1" dirty="0">
                <a:latin typeface="Arial"/>
              </a:rPr>
              <a:t> Tree                                                                 </a:t>
            </a:r>
            <a:r>
              <a:rPr lang="en-IN" sz="1400" spc="-1" dirty="0">
                <a:latin typeface="Arial"/>
              </a:rPr>
              <a:t>	</a:t>
            </a:r>
          </a:p>
          <a:p>
            <a:pPr marL="685800" indent="-343080" algn="just">
              <a:lnSpc>
                <a:spcPct val="100000"/>
              </a:lnSpc>
              <a:buNone/>
              <a:tabLst>
                <a:tab pos="0" algn="l"/>
              </a:tabLst>
            </a:pPr>
            <a:endParaRPr lang="en-IN" sz="1400" spc="-1" dirty="0">
              <a:latin typeface="Arial"/>
            </a:endParaRPr>
          </a:p>
          <a:p>
            <a:pPr marL="685800" indent="-343080" algn="just">
              <a:lnSpc>
                <a:spcPct val="100000"/>
              </a:lnSpc>
              <a:buNone/>
              <a:tabLst>
                <a:tab pos="0" algn="l"/>
              </a:tabLst>
            </a:pPr>
            <a:endParaRPr lang="en-IN" sz="1400" spc="-1" dirty="0">
              <a:latin typeface="Arial"/>
            </a:endParaRPr>
          </a:p>
          <a:p>
            <a:pPr marL="685800" indent="-343080" algn="just">
              <a:lnSpc>
                <a:spcPct val="100000"/>
              </a:lnSpc>
              <a:buNone/>
              <a:tabLst>
                <a:tab pos="0" algn="l"/>
              </a:tabLst>
            </a:pPr>
            <a:r>
              <a:rPr lang="en-IN" sz="1400" b="0" strike="noStrike" spc="-1" dirty="0">
                <a:latin typeface="Arial"/>
              </a:rPr>
              <a:t>		</a:t>
            </a:r>
          </a:p>
          <a:p>
            <a:pPr algn="just">
              <a:lnSpc>
                <a:spcPct val="100000"/>
              </a:lnSpc>
              <a:buNone/>
              <a:tabLst>
                <a:tab pos="0" algn="l"/>
              </a:tabLst>
            </a:pPr>
            <a:endParaRPr lang="en-IN" sz="1400" b="0" strike="noStrike" spc="-1" dirty="0">
              <a:latin typeface="Arial"/>
            </a:endParaRPr>
          </a:p>
          <a:p>
            <a:pPr algn="just">
              <a:lnSpc>
                <a:spcPct val="100000"/>
              </a:lnSpc>
              <a:buNone/>
              <a:tabLst>
                <a:tab pos="0" algn="l"/>
              </a:tabLst>
            </a:pPr>
            <a:r>
              <a:rPr lang="en-US" sz="1400" spc="-1" dirty="0">
                <a:solidFill>
                  <a:srgbClr val="0033CC"/>
                </a:solidFill>
                <a:latin typeface="Trebuchet MS"/>
                <a:ea typeface="Trebuchet MS"/>
              </a:rPr>
              <a:t>	    </a:t>
            </a:r>
            <a:endParaRPr lang="en-IN" sz="1400" b="0" strike="noStrike" spc="-1" dirty="0">
              <a:latin typeface="Arial"/>
            </a:endParaRPr>
          </a:p>
          <a:p>
            <a:pPr algn="just">
              <a:lnSpc>
                <a:spcPct val="100000"/>
              </a:lnSpc>
              <a:buNone/>
              <a:tabLst>
                <a:tab pos="0" algn="l"/>
              </a:tabLst>
            </a:pPr>
            <a:endParaRPr lang="en-IN" sz="1400" b="0" strike="noStrike" spc="-1" dirty="0">
              <a:latin typeface="Arial"/>
            </a:endParaRPr>
          </a:p>
          <a:p>
            <a:pPr algn="just">
              <a:lnSpc>
                <a:spcPct val="100000"/>
              </a:lnSpc>
              <a:buNone/>
              <a:tabLst>
                <a:tab pos="0" algn="l"/>
              </a:tabLst>
            </a:pPr>
            <a:endParaRPr lang="en-IN" sz="2400" b="0" strike="noStrike" spc="-1" dirty="0">
              <a:latin typeface="Arial"/>
            </a:endParaRPr>
          </a:p>
        </p:txBody>
      </p:sp>
      <p:pic>
        <p:nvPicPr>
          <p:cNvPr id="7" name="Picture 6">
            <a:extLst>
              <a:ext uri="{FF2B5EF4-FFF2-40B4-BE49-F238E27FC236}">
                <a16:creationId xmlns:a16="http://schemas.microsoft.com/office/drawing/2014/main" id="{0E5C91F2-2575-A7AA-9C3F-DC83D3170F80}"/>
              </a:ext>
            </a:extLst>
          </p:cNvPr>
          <p:cNvPicPr>
            <a:picLocks noChangeAspect="1"/>
          </p:cNvPicPr>
          <p:nvPr/>
        </p:nvPicPr>
        <p:blipFill>
          <a:blip r:embed="rId3"/>
          <a:stretch>
            <a:fillRect/>
          </a:stretch>
        </p:blipFill>
        <p:spPr>
          <a:xfrm>
            <a:off x="3272571" y="2682133"/>
            <a:ext cx="6892509" cy="2469094"/>
          </a:xfrm>
          <a:prstGeom prst="rect">
            <a:avLst/>
          </a:prstGeom>
        </p:spPr>
      </p:pic>
    </p:spTree>
    <p:extLst>
      <p:ext uri="{BB962C8B-B14F-4D97-AF65-F5344CB8AC3E}">
        <p14:creationId xmlns:p14="http://schemas.microsoft.com/office/powerpoint/2010/main" val="1909445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Google Shape;114;p6"/>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6" name="Google Shape;115;p6"/>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Project Demonstration</a:t>
            </a:r>
            <a:endParaRPr lang="en-IN" sz="2400" b="0" strike="noStrike" spc="-1">
              <a:latin typeface="Arial"/>
            </a:endParaRPr>
          </a:p>
        </p:txBody>
      </p:sp>
      <p:sp>
        <p:nvSpPr>
          <p:cNvPr id="57" name="Google Shape;116;p6"/>
          <p:cNvSpPr/>
          <p:nvPr/>
        </p:nvSpPr>
        <p:spPr>
          <a:xfrm>
            <a:off x="2864940" y="2270880"/>
            <a:ext cx="8077080" cy="2031325"/>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marL="685800" indent="-343080" algn="just">
              <a:lnSpc>
                <a:spcPct val="100000"/>
              </a:lnSpc>
              <a:buNone/>
              <a:tabLst>
                <a:tab pos="0" algn="l"/>
              </a:tabLst>
            </a:pPr>
            <a:r>
              <a:rPr lang="en-IN" spc="-1" dirty="0">
                <a:latin typeface="Arial"/>
              </a:rPr>
              <a:t>Random Forest                                                                </a:t>
            </a:r>
            <a:r>
              <a:rPr lang="en-IN" sz="1400" spc="-1" dirty="0">
                <a:latin typeface="Arial"/>
              </a:rPr>
              <a:t>	</a:t>
            </a:r>
          </a:p>
          <a:p>
            <a:pPr marL="685800" indent="-343080" algn="just">
              <a:lnSpc>
                <a:spcPct val="100000"/>
              </a:lnSpc>
              <a:buNone/>
              <a:tabLst>
                <a:tab pos="0" algn="l"/>
              </a:tabLst>
            </a:pPr>
            <a:endParaRPr lang="en-IN" sz="1400" spc="-1" dirty="0">
              <a:latin typeface="Arial"/>
            </a:endParaRPr>
          </a:p>
          <a:p>
            <a:pPr marL="685800" indent="-343080" algn="just">
              <a:lnSpc>
                <a:spcPct val="100000"/>
              </a:lnSpc>
              <a:buNone/>
              <a:tabLst>
                <a:tab pos="0" algn="l"/>
              </a:tabLst>
            </a:pPr>
            <a:endParaRPr lang="en-IN" sz="1400" spc="-1" dirty="0">
              <a:latin typeface="Arial"/>
            </a:endParaRPr>
          </a:p>
          <a:p>
            <a:pPr marL="685800" indent="-343080" algn="just">
              <a:lnSpc>
                <a:spcPct val="100000"/>
              </a:lnSpc>
              <a:buNone/>
              <a:tabLst>
                <a:tab pos="0" algn="l"/>
              </a:tabLst>
            </a:pPr>
            <a:r>
              <a:rPr lang="en-IN" sz="1400" b="0" strike="noStrike" spc="-1" dirty="0">
                <a:latin typeface="Arial"/>
              </a:rPr>
              <a:t>		</a:t>
            </a:r>
          </a:p>
          <a:p>
            <a:pPr algn="just">
              <a:lnSpc>
                <a:spcPct val="100000"/>
              </a:lnSpc>
              <a:buNone/>
              <a:tabLst>
                <a:tab pos="0" algn="l"/>
              </a:tabLst>
            </a:pPr>
            <a:endParaRPr lang="en-IN" sz="1400" b="0" strike="noStrike" spc="-1" dirty="0">
              <a:latin typeface="Arial"/>
            </a:endParaRPr>
          </a:p>
          <a:p>
            <a:pPr algn="just">
              <a:lnSpc>
                <a:spcPct val="100000"/>
              </a:lnSpc>
              <a:buNone/>
              <a:tabLst>
                <a:tab pos="0" algn="l"/>
              </a:tabLst>
            </a:pPr>
            <a:r>
              <a:rPr lang="en-US" sz="1400" spc="-1" dirty="0">
                <a:solidFill>
                  <a:srgbClr val="0033CC"/>
                </a:solidFill>
                <a:latin typeface="Trebuchet MS"/>
                <a:ea typeface="Trebuchet MS"/>
              </a:rPr>
              <a:t>	    </a:t>
            </a:r>
            <a:endParaRPr lang="en-IN" sz="1400" b="0" strike="noStrike" spc="-1" dirty="0">
              <a:latin typeface="Arial"/>
            </a:endParaRPr>
          </a:p>
          <a:p>
            <a:pPr algn="just">
              <a:lnSpc>
                <a:spcPct val="100000"/>
              </a:lnSpc>
              <a:buNone/>
              <a:tabLst>
                <a:tab pos="0" algn="l"/>
              </a:tabLst>
            </a:pPr>
            <a:endParaRPr lang="en-IN" sz="1400" b="0" strike="noStrike" spc="-1" dirty="0">
              <a:latin typeface="Arial"/>
            </a:endParaRPr>
          </a:p>
          <a:p>
            <a:pPr algn="just">
              <a:lnSpc>
                <a:spcPct val="100000"/>
              </a:lnSpc>
              <a:buNone/>
              <a:tabLst>
                <a:tab pos="0" algn="l"/>
              </a:tabLst>
            </a:pPr>
            <a:endParaRPr lang="en-IN" sz="2400" b="0" strike="noStrike" spc="-1" dirty="0">
              <a:latin typeface="Arial"/>
            </a:endParaRPr>
          </a:p>
        </p:txBody>
      </p:sp>
      <p:pic>
        <p:nvPicPr>
          <p:cNvPr id="3" name="Picture 2">
            <a:extLst>
              <a:ext uri="{FF2B5EF4-FFF2-40B4-BE49-F238E27FC236}">
                <a16:creationId xmlns:a16="http://schemas.microsoft.com/office/drawing/2014/main" id="{FB051EEE-FDC0-D831-E06E-C37B205F456C}"/>
              </a:ext>
            </a:extLst>
          </p:cNvPr>
          <p:cNvPicPr>
            <a:picLocks noChangeAspect="1"/>
          </p:cNvPicPr>
          <p:nvPr/>
        </p:nvPicPr>
        <p:blipFill>
          <a:blip r:embed="rId3"/>
          <a:stretch>
            <a:fillRect/>
          </a:stretch>
        </p:blipFill>
        <p:spPr>
          <a:xfrm>
            <a:off x="3268726" y="2777326"/>
            <a:ext cx="7109714" cy="3772227"/>
          </a:xfrm>
          <a:prstGeom prst="rect">
            <a:avLst/>
          </a:prstGeom>
        </p:spPr>
      </p:pic>
    </p:spTree>
    <p:extLst>
      <p:ext uri="{BB962C8B-B14F-4D97-AF65-F5344CB8AC3E}">
        <p14:creationId xmlns:p14="http://schemas.microsoft.com/office/powerpoint/2010/main" val="2410062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Google Shape;114;p6"/>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6" name="Google Shape;115;p6"/>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Project Demonstration</a:t>
            </a:r>
            <a:endParaRPr lang="en-IN" sz="2400" b="0" strike="noStrike" spc="-1">
              <a:latin typeface="Arial"/>
            </a:endParaRPr>
          </a:p>
        </p:txBody>
      </p:sp>
      <p:sp>
        <p:nvSpPr>
          <p:cNvPr id="57" name="Google Shape;116;p6"/>
          <p:cNvSpPr/>
          <p:nvPr/>
        </p:nvSpPr>
        <p:spPr>
          <a:xfrm>
            <a:off x="2864940" y="2270880"/>
            <a:ext cx="8077080" cy="2031325"/>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marL="685800" indent="-343080" algn="just">
              <a:lnSpc>
                <a:spcPct val="100000"/>
              </a:lnSpc>
              <a:buNone/>
              <a:tabLst>
                <a:tab pos="0" algn="l"/>
              </a:tabLst>
            </a:pPr>
            <a:r>
              <a:rPr lang="en-IN" spc="-1" dirty="0">
                <a:latin typeface="Arial"/>
              </a:rPr>
              <a:t> Ensemble Model                                             </a:t>
            </a:r>
            <a:r>
              <a:rPr lang="en-IN" sz="1400" spc="-1" dirty="0">
                <a:latin typeface="Arial"/>
              </a:rPr>
              <a:t>	</a:t>
            </a:r>
          </a:p>
          <a:p>
            <a:pPr marL="685800" indent="-343080" algn="just">
              <a:lnSpc>
                <a:spcPct val="100000"/>
              </a:lnSpc>
              <a:buNone/>
              <a:tabLst>
                <a:tab pos="0" algn="l"/>
              </a:tabLst>
            </a:pPr>
            <a:endParaRPr lang="en-IN" sz="1400" spc="-1" dirty="0">
              <a:latin typeface="Arial"/>
            </a:endParaRPr>
          </a:p>
          <a:p>
            <a:pPr marL="685800" indent="-343080" algn="just">
              <a:lnSpc>
                <a:spcPct val="100000"/>
              </a:lnSpc>
              <a:buNone/>
              <a:tabLst>
                <a:tab pos="0" algn="l"/>
              </a:tabLst>
            </a:pPr>
            <a:endParaRPr lang="en-IN" sz="1400" spc="-1" dirty="0">
              <a:latin typeface="Arial"/>
            </a:endParaRPr>
          </a:p>
          <a:p>
            <a:pPr marL="685800" indent="-343080" algn="just">
              <a:lnSpc>
                <a:spcPct val="100000"/>
              </a:lnSpc>
              <a:buNone/>
              <a:tabLst>
                <a:tab pos="0" algn="l"/>
              </a:tabLst>
            </a:pPr>
            <a:r>
              <a:rPr lang="en-IN" sz="1400" b="0" strike="noStrike" spc="-1" dirty="0">
                <a:latin typeface="Arial"/>
              </a:rPr>
              <a:t>		</a:t>
            </a:r>
          </a:p>
          <a:p>
            <a:pPr algn="just">
              <a:lnSpc>
                <a:spcPct val="100000"/>
              </a:lnSpc>
              <a:buNone/>
              <a:tabLst>
                <a:tab pos="0" algn="l"/>
              </a:tabLst>
            </a:pPr>
            <a:endParaRPr lang="en-IN" sz="1400" b="0" strike="noStrike" spc="-1" dirty="0">
              <a:latin typeface="Arial"/>
            </a:endParaRPr>
          </a:p>
          <a:p>
            <a:pPr algn="just">
              <a:lnSpc>
                <a:spcPct val="100000"/>
              </a:lnSpc>
              <a:buNone/>
              <a:tabLst>
                <a:tab pos="0" algn="l"/>
              </a:tabLst>
            </a:pPr>
            <a:r>
              <a:rPr lang="en-US" sz="1400" spc="-1" dirty="0">
                <a:solidFill>
                  <a:srgbClr val="0033CC"/>
                </a:solidFill>
                <a:latin typeface="Trebuchet MS"/>
                <a:ea typeface="Trebuchet MS"/>
              </a:rPr>
              <a:t>	    </a:t>
            </a:r>
            <a:endParaRPr lang="en-IN" sz="1400" b="0" strike="noStrike" spc="-1" dirty="0">
              <a:latin typeface="Arial"/>
            </a:endParaRPr>
          </a:p>
          <a:p>
            <a:pPr algn="just">
              <a:lnSpc>
                <a:spcPct val="100000"/>
              </a:lnSpc>
              <a:buNone/>
              <a:tabLst>
                <a:tab pos="0" algn="l"/>
              </a:tabLst>
            </a:pPr>
            <a:endParaRPr lang="en-IN" sz="1400" b="0" strike="noStrike" spc="-1" dirty="0">
              <a:latin typeface="Arial"/>
            </a:endParaRPr>
          </a:p>
          <a:p>
            <a:pPr algn="just">
              <a:lnSpc>
                <a:spcPct val="100000"/>
              </a:lnSpc>
              <a:buNone/>
              <a:tabLst>
                <a:tab pos="0" algn="l"/>
              </a:tabLst>
            </a:pPr>
            <a:endParaRPr lang="en-IN" sz="2400" b="0" strike="noStrike" spc="-1" dirty="0">
              <a:latin typeface="Arial"/>
            </a:endParaRPr>
          </a:p>
        </p:txBody>
      </p:sp>
      <p:pic>
        <p:nvPicPr>
          <p:cNvPr id="4" name="Picture 3">
            <a:extLst>
              <a:ext uri="{FF2B5EF4-FFF2-40B4-BE49-F238E27FC236}">
                <a16:creationId xmlns:a16="http://schemas.microsoft.com/office/drawing/2014/main" id="{850C6DAF-528D-8424-9975-593BC2882B93}"/>
              </a:ext>
            </a:extLst>
          </p:cNvPr>
          <p:cNvPicPr>
            <a:picLocks noChangeAspect="1"/>
          </p:cNvPicPr>
          <p:nvPr/>
        </p:nvPicPr>
        <p:blipFill>
          <a:blip r:embed="rId3"/>
          <a:stretch>
            <a:fillRect/>
          </a:stretch>
        </p:blipFill>
        <p:spPr>
          <a:xfrm>
            <a:off x="3290877" y="2823062"/>
            <a:ext cx="7651143" cy="3406435"/>
          </a:xfrm>
          <a:prstGeom prst="rect">
            <a:avLst/>
          </a:prstGeom>
        </p:spPr>
      </p:pic>
    </p:spTree>
    <p:extLst>
      <p:ext uri="{BB962C8B-B14F-4D97-AF65-F5344CB8AC3E}">
        <p14:creationId xmlns:p14="http://schemas.microsoft.com/office/powerpoint/2010/main" val="743082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Google Shape;129;p8"/>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62" name="Google Shape;130;p8"/>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Results and Discussion</a:t>
            </a:r>
            <a:endParaRPr lang="en-IN" sz="2400" b="0" strike="noStrike" spc="-1">
              <a:latin typeface="Arial"/>
            </a:endParaRPr>
          </a:p>
        </p:txBody>
      </p:sp>
      <p:sp>
        <p:nvSpPr>
          <p:cNvPr id="63" name="Google Shape;131;p8"/>
          <p:cNvSpPr/>
          <p:nvPr/>
        </p:nvSpPr>
        <p:spPr>
          <a:xfrm>
            <a:off x="1905120" y="1905120"/>
            <a:ext cx="8897998" cy="8956298"/>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gn="just">
              <a:lnSpc>
                <a:spcPct val="100000"/>
              </a:lnSpc>
              <a:buNone/>
              <a:tabLst>
                <a:tab pos="0" algn="l"/>
              </a:tabLst>
            </a:pPr>
            <a:r>
              <a:rPr lang="en-IN" sz="2400" b="0" strike="noStrike" spc="-1" dirty="0">
                <a:latin typeface="Arial"/>
              </a:rPr>
              <a:t>            </a:t>
            </a:r>
          </a:p>
          <a:p>
            <a:pPr algn="just">
              <a:lnSpc>
                <a:spcPct val="100000"/>
              </a:lnSpc>
              <a:buNone/>
              <a:tabLst>
                <a:tab pos="0" algn="l"/>
              </a:tabLst>
            </a:pPr>
            <a:r>
              <a:rPr lang="en-IN" sz="2400" spc="-1" dirty="0">
                <a:latin typeface="Arial"/>
              </a:rPr>
              <a:t>		 </a:t>
            </a:r>
            <a:r>
              <a:rPr lang="en-IN" sz="2400" b="0" strike="noStrike" spc="-1" dirty="0">
                <a:latin typeface="Arial"/>
              </a:rPr>
              <a:t>Results</a:t>
            </a:r>
          </a:p>
          <a:p>
            <a:pPr algn="just">
              <a:lnSpc>
                <a:spcPct val="100000"/>
              </a:lnSpc>
              <a:buNone/>
              <a:tabLst>
                <a:tab pos="0" algn="l"/>
              </a:tabLst>
            </a:pPr>
            <a:endParaRPr lang="en-IN" sz="2400"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spc="-1" dirty="0">
              <a:latin typeface="Arial"/>
            </a:endParaRPr>
          </a:p>
          <a:p>
            <a:pPr lvl="1" algn="just">
              <a:tabLst>
                <a:tab pos="0" algn="l"/>
              </a:tabLst>
            </a:pPr>
            <a:r>
              <a:rPr lang="en-US" sz="1600" dirty="0"/>
              <a:t>	  </a:t>
            </a:r>
          </a:p>
          <a:p>
            <a:pPr lvl="1" algn="just">
              <a:tabLst>
                <a:tab pos="0" algn="l"/>
              </a:tabLst>
            </a:pPr>
            <a:r>
              <a:rPr lang="en-US" sz="1600" dirty="0"/>
              <a:t>	   After comparing different models with respect to the accuracies and metrics, </a:t>
            </a:r>
          </a:p>
          <a:p>
            <a:pPr lvl="1" algn="just">
              <a:tabLst>
                <a:tab pos="0" algn="l"/>
              </a:tabLst>
            </a:pPr>
            <a:r>
              <a:rPr lang="en-US" sz="1600" dirty="0"/>
              <a:t>	   it can be observed that the metrics for models which were trained on PCA+SMOTE        	   have an overall high accuracies.</a:t>
            </a:r>
            <a:endParaRPr lang="en-IN" sz="1600" b="0" strike="noStrike" spc="-1" dirty="0">
              <a:latin typeface="Arial"/>
            </a:endParaRPr>
          </a:p>
          <a:p>
            <a:pPr algn="just">
              <a:lnSpc>
                <a:spcPct val="100000"/>
              </a:lnSpc>
              <a:buNone/>
              <a:tabLst>
                <a:tab pos="0" algn="l"/>
              </a:tabLst>
            </a:pPr>
            <a:endParaRPr lang="en-IN" sz="2400"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r>
              <a:rPr lang="en-IN" sz="2400" spc="-1" dirty="0">
                <a:latin typeface="Arial"/>
              </a:rPr>
              <a:t>		   </a:t>
            </a:r>
          </a:p>
          <a:p>
            <a:pPr algn="just">
              <a:lnSpc>
                <a:spcPct val="100000"/>
              </a:lnSpc>
              <a:buNone/>
              <a:tabLst>
                <a:tab pos="0" algn="l"/>
              </a:tabLst>
            </a:pPr>
            <a:r>
              <a:rPr lang="en-IN" sz="2400" spc="-1" dirty="0">
                <a:latin typeface="Arial"/>
              </a:rPr>
              <a:t>		</a:t>
            </a:r>
          </a:p>
          <a:p>
            <a:pPr algn="just">
              <a:lnSpc>
                <a:spcPct val="100000"/>
              </a:lnSpc>
              <a:buNone/>
              <a:tabLst>
                <a:tab pos="0" algn="l"/>
              </a:tabLst>
            </a:pPr>
            <a:r>
              <a:rPr lang="en-US" sz="2000" dirty="0"/>
              <a:t>		</a:t>
            </a:r>
            <a:endParaRPr lang="en-IN" sz="2000" b="0" strike="noStrike" spc="-1" dirty="0">
              <a:latin typeface="Arial"/>
            </a:endParaRPr>
          </a:p>
          <a:p>
            <a:pPr algn="just">
              <a:lnSpc>
                <a:spcPct val="100000"/>
              </a:lnSpc>
              <a:buNone/>
              <a:tabLst>
                <a:tab pos="0" algn="l"/>
              </a:tabLst>
            </a:pPr>
            <a:endParaRPr lang="en-IN" sz="2000" b="0" strike="noStrike" spc="-1" dirty="0">
              <a:latin typeface="Arial"/>
            </a:endParaRPr>
          </a:p>
          <a:p>
            <a:pPr algn="just">
              <a:lnSpc>
                <a:spcPct val="100000"/>
              </a:lnSpc>
              <a:buNone/>
              <a:tabLst>
                <a:tab pos="0" algn="l"/>
              </a:tabLst>
            </a:pPr>
            <a:endParaRPr lang="en-IN" sz="2400" b="0" strike="noStrike" spc="-1" dirty="0">
              <a:latin typeface="Arial"/>
            </a:endParaRPr>
          </a:p>
        </p:txBody>
      </p:sp>
      <p:pic>
        <p:nvPicPr>
          <p:cNvPr id="3" name="Picture 2">
            <a:extLst>
              <a:ext uri="{FF2B5EF4-FFF2-40B4-BE49-F238E27FC236}">
                <a16:creationId xmlns:a16="http://schemas.microsoft.com/office/drawing/2014/main" id="{F237C2CC-7D36-0D90-0D6C-C6B2298B07E5}"/>
              </a:ext>
            </a:extLst>
          </p:cNvPr>
          <p:cNvPicPr>
            <a:picLocks noChangeAspect="1"/>
          </p:cNvPicPr>
          <p:nvPr/>
        </p:nvPicPr>
        <p:blipFill>
          <a:blip r:embed="rId2"/>
          <a:stretch>
            <a:fillRect/>
          </a:stretch>
        </p:blipFill>
        <p:spPr>
          <a:xfrm>
            <a:off x="3048121" y="2936327"/>
            <a:ext cx="4248226" cy="165452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Google Shape;143;p10"/>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65" name="Google Shape;144;p10"/>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Conclusion and Future work</a:t>
            </a:r>
            <a:endParaRPr lang="en-IN" sz="2400" b="0" strike="noStrike" spc="-1">
              <a:latin typeface="Arial"/>
            </a:endParaRPr>
          </a:p>
        </p:txBody>
      </p:sp>
      <p:sp>
        <p:nvSpPr>
          <p:cNvPr id="66" name="Google Shape;145;p10"/>
          <p:cNvSpPr/>
          <p:nvPr/>
        </p:nvSpPr>
        <p:spPr>
          <a:xfrm>
            <a:off x="2133720" y="1905120"/>
            <a:ext cx="8838720" cy="4216539"/>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lvl="2" algn="just">
              <a:tabLst>
                <a:tab pos="0" algn="l"/>
              </a:tabLst>
            </a:pPr>
            <a:endParaRPr lang="en-US" sz="2400" dirty="0"/>
          </a:p>
          <a:p>
            <a:pPr lvl="2" algn="just">
              <a:tabLst>
                <a:tab pos="0" algn="l"/>
              </a:tabLst>
            </a:pPr>
            <a:endParaRPr lang="en-US" sz="2400" dirty="0"/>
          </a:p>
          <a:p>
            <a:pPr lvl="2" algn="just">
              <a:tabLst>
                <a:tab pos="0" algn="l"/>
              </a:tabLst>
            </a:pPr>
            <a:endParaRPr lang="en-US" sz="2000" dirty="0"/>
          </a:p>
          <a:p>
            <a:pPr lvl="2" algn="just">
              <a:tabLst>
                <a:tab pos="0" algn="l"/>
              </a:tabLst>
            </a:pPr>
            <a:r>
              <a:rPr lang="en-US" sz="2000" dirty="0"/>
              <a:t>We would like to extend the problem as to find better methods to deal with the data imbalance as SMOTE still synthetically oversampling which will add to the variance. Exploring or training models that perform better in presence of class imbalance.</a:t>
            </a:r>
            <a:endParaRPr lang="en-IN" sz="2000" b="0" strike="noStrike" spc="-1" dirty="0">
              <a:latin typeface="Arial"/>
            </a:endParaRPr>
          </a:p>
          <a:p>
            <a:pPr lvl="2" algn="just">
              <a:tabLst>
                <a:tab pos="0" algn="l"/>
              </a:tabLst>
            </a:pPr>
            <a:r>
              <a:rPr lang="en-US" sz="2400" b="0" strike="noStrike" spc="-1" dirty="0">
                <a:solidFill>
                  <a:srgbClr val="0033CC"/>
                </a:solidFill>
                <a:latin typeface="Trebuchet MS"/>
                <a:ea typeface="Trebuchet MS"/>
              </a:rPr>
              <a:t> </a:t>
            </a: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Google Shape;150;p11"/>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68" name="Google Shape;151;p11"/>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References</a:t>
            </a:r>
            <a:endParaRPr lang="en-IN" sz="2400" b="0" strike="noStrike" spc="-1">
              <a:latin typeface="Arial"/>
            </a:endParaRPr>
          </a:p>
        </p:txBody>
      </p:sp>
      <p:sp>
        <p:nvSpPr>
          <p:cNvPr id="69" name="Google Shape;152;p11"/>
          <p:cNvSpPr/>
          <p:nvPr/>
        </p:nvSpPr>
        <p:spPr>
          <a:xfrm>
            <a:off x="2133720" y="1905120"/>
            <a:ext cx="8838720" cy="440120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800280" lvl="1" indent="12600" algn="just">
              <a:tabLst>
                <a:tab pos="0" algn="l"/>
              </a:tabLst>
            </a:pPr>
            <a:r>
              <a:rPr lang="en-IN" sz="1600" dirty="0"/>
              <a:t>[1] </a:t>
            </a:r>
            <a:r>
              <a:rPr lang="en-IN" sz="1600" dirty="0" err="1"/>
              <a:t>Naseriparsa</a:t>
            </a:r>
            <a:r>
              <a:rPr lang="en-IN" sz="1600" dirty="0"/>
              <a:t>, Mehdi and </a:t>
            </a:r>
            <a:r>
              <a:rPr lang="en-IN" sz="1600" dirty="0" err="1"/>
              <a:t>Kashani</a:t>
            </a:r>
            <a:r>
              <a:rPr lang="en-IN" sz="1600" dirty="0"/>
              <a:t>, Mohammad Mansour </a:t>
            </a:r>
            <a:r>
              <a:rPr lang="en-IN" sz="1600" dirty="0" err="1"/>
              <a:t>Riahi</a:t>
            </a:r>
            <a:r>
              <a:rPr lang="en-IN" sz="1600" dirty="0"/>
              <a:t> ”Combination of PCA with SMOTE resampling to boost the prediction rate in lung cancer dataset” , 2014.</a:t>
            </a:r>
          </a:p>
          <a:p>
            <a:pPr marL="800280" lvl="1" indent="12600" algn="just">
              <a:tabLst>
                <a:tab pos="0" algn="l"/>
              </a:tabLst>
            </a:pPr>
            <a:r>
              <a:rPr lang="en-IN" sz="1600" dirty="0"/>
              <a:t>[2] https://www.epa.gov/ccl/types-drinking-water-contaminants </a:t>
            </a:r>
          </a:p>
          <a:p>
            <a:pPr marL="800280" lvl="1" indent="12600" algn="just">
              <a:tabLst>
                <a:tab pos="0" algn="l"/>
              </a:tabLst>
            </a:pPr>
            <a:r>
              <a:rPr lang="en-IN" sz="1600" dirty="0"/>
              <a:t>[3] Y. Khan and C. S. See, ”Predicting and </a:t>
            </a:r>
            <a:r>
              <a:rPr lang="en-IN" sz="1600" dirty="0" err="1"/>
              <a:t>analyzing</a:t>
            </a:r>
            <a:r>
              <a:rPr lang="en-IN" sz="1600" dirty="0"/>
              <a:t> water quality using Machine Learning: A comprehensive model,” 2016 IEEE Long Island Systems, Applications and Technology Conference (LISAT), 2016, pp. 1-6, </a:t>
            </a:r>
            <a:r>
              <a:rPr lang="en-IN" sz="1600" dirty="0" err="1"/>
              <a:t>doi</a:t>
            </a:r>
            <a:r>
              <a:rPr lang="en-IN" sz="1600" dirty="0"/>
              <a:t>: 10.1109/LISAT.2016.7494106. </a:t>
            </a:r>
          </a:p>
          <a:p>
            <a:pPr marL="800280" lvl="1" indent="12600" algn="just">
              <a:tabLst>
                <a:tab pos="0" algn="l"/>
              </a:tabLst>
            </a:pPr>
            <a:r>
              <a:rPr lang="en-IN" sz="1600" dirty="0"/>
              <a:t>[4] Mozo, A., Moron-L ´ </a:t>
            </a:r>
            <a:r>
              <a:rPr lang="en-IN" sz="1600" dirty="0" err="1"/>
              <a:t>opez</a:t>
            </a:r>
            <a:r>
              <a:rPr lang="en-IN" sz="1600" dirty="0"/>
              <a:t>, J., </a:t>
            </a:r>
            <a:r>
              <a:rPr lang="en-IN" sz="1600" dirty="0" err="1"/>
              <a:t>Vakaruk</a:t>
            </a:r>
            <a:r>
              <a:rPr lang="en-IN" sz="1600" dirty="0"/>
              <a:t>, S. et al. Chlorophyll soft-sensor ´ based on machine learning models for algal bloom predictions. Sci Rep 12, 13529 (2022). https://doi.org/10.1038/s41598-022-17299-5 </a:t>
            </a:r>
          </a:p>
          <a:p>
            <a:pPr marL="800280" lvl="1" indent="12600" algn="just">
              <a:tabLst>
                <a:tab pos="0" algn="l"/>
              </a:tabLst>
            </a:pPr>
            <a:r>
              <a:rPr lang="en-IN" sz="1600" dirty="0"/>
              <a:t>[5] </a:t>
            </a:r>
            <a:r>
              <a:rPr lang="en-IN" sz="1600" dirty="0" err="1"/>
              <a:t>Fitore</a:t>
            </a:r>
            <a:r>
              <a:rPr lang="en-IN" sz="1600" dirty="0"/>
              <a:t> </a:t>
            </a:r>
            <a:r>
              <a:rPr lang="en-IN" sz="1600" dirty="0" err="1"/>
              <a:t>Muharemi</a:t>
            </a:r>
            <a:r>
              <a:rPr lang="en-IN" sz="1600" dirty="0"/>
              <a:t>, </a:t>
            </a:r>
            <a:r>
              <a:rPr lang="en-IN" sz="1600" dirty="0" err="1"/>
              <a:t>Doina</a:t>
            </a:r>
            <a:r>
              <a:rPr lang="en-IN" sz="1600" dirty="0"/>
              <a:t> </a:t>
            </a:r>
            <a:r>
              <a:rPr lang="en-IN" sz="1600" dirty="0" err="1"/>
              <a:t>Logofatu</a:t>
            </a:r>
            <a:r>
              <a:rPr lang="en-IN" sz="1600" dirty="0"/>
              <a:t>, Florin Leon (2019) Machine learning ˘ approaches for anomaly detection of water quality on a real-world data set, Journal of Information and Telecommunication, 3:3, 294-307, DOI: 10.1080/24751839.2019.1565653 </a:t>
            </a:r>
          </a:p>
          <a:p>
            <a:pPr marL="800280" lvl="1" indent="12600" algn="just">
              <a:tabLst>
                <a:tab pos="0" algn="l"/>
              </a:tabLst>
            </a:pPr>
            <a:r>
              <a:rPr lang="en-IN" sz="1600" dirty="0"/>
              <a:t>[6] T. </a:t>
            </a:r>
            <a:r>
              <a:rPr lang="en-IN" sz="1600" dirty="0" err="1"/>
              <a:t>Maruthi</a:t>
            </a:r>
            <a:r>
              <a:rPr lang="en-IN" sz="1600" dirty="0"/>
              <a:t> Padmaja, </a:t>
            </a:r>
            <a:r>
              <a:rPr lang="en-IN" sz="1600" dirty="0" err="1"/>
              <a:t>Bapi</a:t>
            </a:r>
            <a:r>
              <a:rPr lang="en-IN" sz="1600" dirty="0"/>
              <a:t> S. Raju, Rudra N. </a:t>
            </a:r>
            <a:r>
              <a:rPr lang="en-IN" sz="1600" dirty="0" err="1"/>
              <a:t>Hota</a:t>
            </a:r>
            <a:r>
              <a:rPr lang="en-IN" sz="1600" dirty="0"/>
              <a:t>, and P. Radha Krishna. 2014. Class imbalance and its effect on PCA </a:t>
            </a:r>
            <a:r>
              <a:rPr lang="en-IN" sz="1600" dirty="0" err="1"/>
              <a:t>preprocessing</a:t>
            </a:r>
            <a:r>
              <a:rPr lang="en-IN" sz="1600" dirty="0"/>
              <a:t>. Int. J. </a:t>
            </a:r>
            <a:r>
              <a:rPr lang="en-IN" sz="1600" dirty="0" err="1"/>
              <a:t>Knowl</a:t>
            </a:r>
            <a:r>
              <a:rPr lang="en-IN" sz="1600" dirty="0"/>
              <a:t>. Eng. Soft Data Paradigm. 4, 3 (August 2014), 272–294. https://doi.org/10.1504/IJKESDP.2014.064265</a:t>
            </a:r>
            <a:endParaRPr lang="en-IN" sz="1600" b="0" strike="noStrike" spc="-1" dirty="0">
              <a:latin typeface="Arial"/>
            </a:endParaRPr>
          </a:p>
          <a:p>
            <a:pPr algn="just">
              <a:lnSpc>
                <a:spcPct val="100000"/>
              </a:lnSpc>
              <a:buNone/>
              <a:tabLst>
                <a:tab pos="0" algn="l"/>
              </a:tabLst>
            </a:pPr>
            <a:endParaRPr lang="en-IN" sz="2400" b="0" strike="noStrike" spc="-1" dirty="0">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Google Shape;157;p12"/>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71" name="Google Shape;158;p12"/>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IEEE Draft</a:t>
            </a:r>
            <a:endParaRPr lang="en-IN" sz="2400" b="0" strike="noStrike" spc="-1">
              <a:latin typeface="Arial"/>
            </a:endParaRPr>
          </a:p>
        </p:txBody>
      </p:sp>
      <p:sp>
        <p:nvSpPr>
          <p:cNvPr id="72" name="Google Shape;159;p12"/>
          <p:cNvSpPr/>
          <p:nvPr/>
        </p:nvSpPr>
        <p:spPr>
          <a:xfrm>
            <a:off x="457200" y="1905120"/>
            <a:ext cx="10515240" cy="36061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12600" algn="just">
              <a:lnSpc>
                <a:spcPct val="100000"/>
              </a:lnSpc>
              <a:buNone/>
              <a:tabLst>
                <a:tab pos="0" algn="l"/>
              </a:tabLst>
            </a:pPr>
            <a:r>
              <a:rPr lang="en-US" sz="2400" b="0" strike="noStrike" spc="-1">
                <a:solidFill>
                  <a:srgbClr val="0000FF"/>
                </a:solidFill>
                <a:latin typeface="Trebuchet MS"/>
                <a:ea typeface="Trebuchet MS"/>
              </a:rPr>
              <a:t>Display the draft of your project work in an IEEE template if you have prepared to submit it in a Conference/Journal.</a:t>
            </a:r>
            <a:endParaRPr lang="en-IN" sz="2400" b="0" strike="noStrike" spc="-1">
              <a:latin typeface="Arial"/>
            </a:endParaRPr>
          </a:p>
          <a:p>
            <a:pPr marL="343080" indent="12600" algn="just">
              <a:lnSpc>
                <a:spcPct val="100000"/>
              </a:lnSpc>
              <a:spcBef>
                <a:spcPts val="479"/>
              </a:spcBef>
              <a:buNone/>
              <a:tabLst>
                <a:tab pos="0" algn="l"/>
              </a:tabLst>
            </a:pPr>
            <a:endParaRPr lang="en-IN" sz="2400" b="0" strike="noStrike" spc="-1">
              <a:latin typeface="Arial"/>
            </a:endParaRPr>
          </a:p>
          <a:p>
            <a:pPr marL="343080" indent="12600" algn="just">
              <a:lnSpc>
                <a:spcPct val="100000"/>
              </a:lnSpc>
              <a:spcBef>
                <a:spcPts val="479"/>
              </a:spcBef>
              <a:buNone/>
              <a:tabLst>
                <a:tab pos="0" algn="l"/>
              </a:tabLst>
            </a:pPr>
            <a:r>
              <a:rPr lang="en-US" sz="2400" b="0" strike="noStrike" spc="-1">
                <a:solidFill>
                  <a:srgbClr val="0000FF"/>
                </a:solidFill>
                <a:latin typeface="Trebuchet MS"/>
                <a:ea typeface="Trebuchet MS"/>
              </a:rPr>
              <a:t>Indicate the status of completion as well.</a:t>
            </a:r>
            <a:endParaRPr lang="en-IN" sz="2400" b="0" strike="noStrike" spc="-1">
              <a:latin typeface="Arial"/>
            </a:endParaRPr>
          </a:p>
          <a:p>
            <a:pPr marL="343080" indent="12600" algn="just">
              <a:lnSpc>
                <a:spcPct val="100000"/>
              </a:lnSpc>
              <a:spcBef>
                <a:spcPts val="479"/>
              </a:spcBef>
              <a:buNone/>
              <a:tabLst>
                <a:tab pos="0" algn="l"/>
              </a:tabLst>
            </a:pPr>
            <a:endParaRPr lang="en-IN" sz="2400" b="0" strike="noStrike" spc="-1">
              <a:latin typeface="Arial"/>
            </a:endParaRPr>
          </a:p>
          <a:p>
            <a:pPr marL="343080" indent="12600" algn="just">
              <a:lnSpc>
                <a:spcPct val="100000"/>
              </a:lnSpc>
              <a:spcBef>
                <a:spcPts val="479"/>
              </a:spcBef>
              <a:buNone/>
              <a:tabLst>
                <a:tab pos="0" algn="l"/>
              </a:tabLst>
            </a:pPr>
            <a:r>
              <a:rPr lang="en-US" sz="2400" b="0" strike="noStrike" spc="-1">
                <a:solidFill>
                  <a:srgbClr val="0000FF"/>
                </a:solidFill>
                <a:latin typeface="Trebuchet MS"/>
                <a:ea typeface="Trebuchet MS"/>
              </a:rPr>
              <a:t>Download the IEEE conference template from the given link below,</a:t>
            </a:r>
            <a:endParaRPr lang="en-IN" sz="2400" b="0" strike="noStrike" spc="-1">
              <a:latin typeface="Arial"/>
            </a:endParaRPr>
          </a:p>
          <a:p>
            <a:pPr marL="343080" indent="12600" algn="just">
              <a:lnSpc>
                <a:spcPct val="100000"/>
              </a:lnSpc>
              <a:spcBef>
                <a:spcPts val="320"/>
              </a:spcBef>
              <a:buNone/>
              <a:tabLst>
                <a:tab pos="0" algn="l"/>
              </a:tabLst>
            </a:pPr>
            <a:r>
              <a:rPr lang="en-US" sz="1600" b="0" u="sng" strike="noStrike" spc="-1">
                <a:solidFill>
                  <a:srgbClr val="0000FF"/>
                </a:solidFill>
                <a:uFillTx/>
                <a:latin typeface="Trebuchet MS"/>
                <a:ea typeface="Trebuchet MS"/>
                <a:hlinkClick r:id="rId2"/>
              </a:rPr>
              <a:t>https://www.ieee.org/content/dam/ieee-org/ieee/web/org/conferences/Conference-template-A4.doc</a:t>
            </a:r>
            <a:endParaRPr lang="en-IN" sz="1600" b="0" strike="noStrike" spc="-1">
              <a:latin typeface="Arial"/>
            </a:endParaRPr>
          </a:p>
          <a:p>
            <a:pPr marL="343080" indent="12600" algn="just">
              <a:lnSpc>
                <a:spcPct val="100000"/>
              </a:lnSpc>
              <a:spcBef>
                <a:spcPts val="479"/>
              </a:spcBef>
              <a:buNone/>
              <a:tabLst>
                <a:tab pos="0" algn="l"/>
              </a:tabLst>
            </a:pPr>
            <a:endParaRPr lang="en-IN" sz="2400" b="0" strike="noStrike" spc="-1">
              <a:latin typeface="Arial"/>
            </a:endParaRPr>
          </a:p>
          <a:p>
            <a:pPr algn="just">
              <a:lnSpc>
                <a:spcPct val="100000"/>
              </a:lnSpc>
              <a:buNone/>
              <a:tabLst>
                <a:tab pos="0" algn="l"/>
              </a:tabLst>
            </a:pPr>
            <a:r>
              <a:rPr lang="en-US" sz="2400" b="0" strike="noStrike" spc="-1">
                <a:solidFill>
                  <a:srgbClr val="FF0000"/>
                </a:solidFill>
                <a:latin typeface="Trebuchet MS"/>
                <a:ea typeface="Trebuchet MS"/>
              </a:rPr>
              <a:t>    Mention the list of conferences/journals you are targeting for.</a:t>
            </a:r>
            <a:endParaRPr lang="en-IN" sz="24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Google Shape;171;p14"/>
          <p:cNvSpPr/>
          <p:nvPr/>
        </p:nvSpPr>
        <p:spPr>
          <a:xfrm>
            <a:off x="4371480" y="3352680"/>
            <a:ext cx="2506320" cy="7012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r">
              <a:lnSpc>
                <a:spcPct val="100000"/>
              </a:lnSpc>
              <a:buNone/>
              <a:tabLst>
                <a:tab pos="0" algn="l"/>
              </a:tabLst>
            </a:pPr>
            <a:r>
              <a:rPr lang="en-US" sz="4000" b="0" strike="noStrike" spc="-1">
                <a:solidFill>
                  <a:srgbClr val="FF0000"/>
                </a:solidFill>
                <a:latin typeface="Trebuchet MS"/>
                <a:ea typeface="Trebuchet MS"/>
              </a:rPr>
              <a:t>Thank You</a:t>
            </a:r>
            <a:endParaRPr lang="en-IN" sz="4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Google Shape;91;p3"/>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0" name="Google Shape;92;p3"/>
          <p:cNvSpPr/>
          <p:nvPr/>
        </p:nvSpPr>
        <p:spPr>
          <a:xfrm>
            <a:off x="2651760" y="2038680"/>
            <a:ext cx="7482720" cy="35080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marL="628470" indent="-285750">
              <a:lnSpc>
                <a:spcPct val="100000"/>
              </a:lnSpc>
              <a:buClr>
                <a:srgbClr val="0033CC"/>
              </a:buClr>
              <a:buFont typeface="Arial" panose="020B0604020202020204" pitchFamily="34" charset="0"/>
              <a:buChar char="•"/>
            </a:pPr>
            <a:r>
              <a:rPr lang="en-US" b="0" strike="noStrike" spc="-1" dirty="0">
                <a:latin typeface="Arial"/>
              </a:rPr>
              <a:t>For humans to thrive and function, water is crucial. </a:t>
            </a:r>
          </a:p>
          <a:p>
            <a:pPr marL="628470" indent="-285750">
              <a:lnSpc>
                <a:spcPct val="100000"/>
              </a:lnSpc>
              <a:buClr>
                <a:srgbClr val="0033CC"/>
              </a:buClr>
              <a:buFont typeface="Arial" panose="020B0604020202020204" pitchFamily="34" charset="0"/>
              <a:buChar char="•"/>
            </a:pPr>
            <a:endParaRPr lang="en-US" spc="-1" dirty="0">
              <a:latin typeface="Arial"/>
            </a:endParaRPr>
          </a:p>
          <a:p>
            <a:pPr marL="628470" indent="-285750">
              <a:lnSpc>
                <a:spcPct val="100000"/>
              </a:lnSpc>
              <a:buClr>
                <a:srgbClr val="0033CC"/>
              </a:buClr>
              <a:buFont typeface="Arial" panose="020B0604020202020204" pitchFamily="34" charset="0"/>
              <a:buChar char="•"/>
            </a:pPr>
            <a:r>
              <a:rPr lang="en-US" b="0" strike="noStrike" spc="-1" dirty="0">
                <a:latin typeface="Arial"/>
              </a:rPr>
              <a:t>Compounds like cadmium, mercury, arsenic, lead, fluorine, zinc, barium, nitrates, chlorine, etc. are the main contaminants of water. </a:t>
            </a:r>
          </a:p>
          <a:p>
            <a:pPr marL="628470" indent="-285750">
              <a:lnSpc>
                <a:spcPct val="100000"/>
              </a:lnSpc>
              <a:buClr>
                <a:srgbClr val="0033CC"/>
              </a:buClr>
              <a:buFont typeface="Arial" panose="020B0604020202020204" pitchFamily="34" charset="0"/>
              <a:buChar char="•"/>
            </a:pPr>
            <a:endParaRPr lang="en-US" spc="-1" dirty="0">
              <a:latin typeface="Arial"/>
            </a:endParaRPr>
          </a:p>
          <a:p>
            <a:pPr marL="628470" indent="-285750">
              <a:lnSpc>
                <a:spcPct val="100000"/>
              </a:lnSpc>
              <a:buClr>
                <a:srgbClr val="0033CC"/>
              </a:buClr>
              <a:buFont typeface="Arial" panose="020B0604020202020204" pitchFamily="34" charset="0"/>
              <a:buChar char="•"/>
            </a:pPr>
            <a:r>
              <a:rPr lang="en-US" b="0" strike="noStrike" spc="-1" dirty="0">
                <a:latin typeface="Arial"/>
              </a:rPr>
              <a:t>Mineral concentrations in water can be tolerated up to a certain amount, but once that point is reached, it becomes extremely harmful and can disrupt the ecosystem that depends on these bodies of water.</a:t>
            </a:r>
          </a:p>
          <a:p>
            <a:pPr marL="628470" indent="-285750">
              <a:lnSpc>
                <a:spcPct val="100000"/>
              </a:lnSpc>
              <a:buClr>
                <a:srgbClr val="0033CC"/>
              </a:buClr>
              <a:buFont typeface="Arial" panose="020B0604020202020204" pitchFamily="34" charset="0"/>
              <a:buChar char="•"/>
            </a:pPr>
            <a:endParaRPr lang="en-US" spc="-1" dirty="0">
              <a:latin typeface="Arial"/>
            </a:endParaRPr>
          </a:p>
          <a:p>
            <a:pPr marL="628470" indent="-285750">
              <a:lnSpc>
                <a:spcPct val="100000"/>
              </a:lnSpc>
              <a:buClr>
                <a:srgbClr val="0033CC"/>
              </a:buClr>
              <a:buFont typeface="Arial" panose="020B0604020202020204" pitchFamily="34" charset="0"/>
              <a:buChar char="•"/>
            </a:pPr>
            <a:r>
              <a:rPr lang="en-US" b="0" strike="noStrike" spc="-1" dirty="0">
                <a:latin typeface="Arial"/>
              </a:rPr>
              <a:t>The study focuses on determining whether or not water is fit for ingestion based on various compositions by employing a few machine learning models.</a:t>
            </a:r>
            <a:endParaRPr lang="en-IN" b="0" strike="noStrike" spc="-1" dirty="0">
              <a:latin typeface="Arial"/>
            </a:endParaRPr>
          </a:p>
        </p:txBody>
      </p:sp>
      <p:sp>
        <p:nvSpPr>
          <p:cNvPr id="51" name="Google Shape;93;p3"/>
          <p:cNvSpPr/>
          <p:nvPr/>
        </p:nvSpPr>
        <p:spPr>
          <a:xfrm>
            <a:off x="4191120" y="1143000"/>
            <a:ext cx="647676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2720" indent="-342720" algn="r">
              <a:lnSpc>
                <a:spcPct val="100000"/>
              </a:lnSpc>
              <a:buNone/>
              <a:tabLst>
                <a:tab pos="0" algn="l"/>
              </a:tabLst>
            </a:pPr>
            <a:r>
              <a:rPr lang="en-US" sz="2400" b="0" strike="noStrike" spc="-1">
                <a:solidFill>
                  <a:srgbClr val="FF0000"/>
                </a:solidFill>
                <a:latin typeface="Trebuchet MS"/>
                <a:ea typeface="Trebuchet MS"/>
              </a:rPr>
              <a:t>Abstract and Scope</a:t>
            </a:r>
            <a:endParaRPr lang="en-IN" sz="2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Google Shape;107;p5"/>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3" name="Google Shape;108;p5"/>
          <p:cNvSpPr/>
          <p:nvPr/>
        </p:nvSpPr>
        <p:spPr>
          <a:xfrm>
            <a:off x="2621280" y="2382960"/>
            <a:ext cx="9067320" cy="372792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marL="342720" algn="just">
              <a:lnSpc>
                <a:spcPct val="100000"/>
              </a:lnSpc>
              <a:buClr>
                <a:srgbClr val="0033CC"/>
              </a:buClr>
              <a:tabLst>
                <a:tab pos="0" algn="l"/>
              </a:tabLst>
            </a:pPr>
            <a:r>
              <a:rPr lang="en-IN" spc="-1" dirty="0">
                <a:latin typeface="Arial"/>
              </a:rPr>
              <a:t>Pseudo code </a:t>
            </a:r>
          </a:p>
          <a:p>
            <a:pPr marL="342720" algn="just">
              <a:lnSpc>
                <a:spcPct val="100000"/>
              </a:lnSpc>
              <a:buClr>
                <a:srgbClr val="0033CC"/>
              </a:buClr>
              <a:tabLst>
                <a:tab pos="0" algn="l"/>
              </a:tabLst>
            </a:pPr>
            <a:endParaRPr lang="en-IN" sz="1400" spc="-1" dirty="0">
              <a:latin typeface="Arial"/>
            </a:endParaRPr>
          </a:p>
          <a:p>
            <a:pPr marL="342720" algn="just">
              <a:lnSpc>
                <a:spcPct val="100000"/>
              </a:lnSpc>
              <a:buClr>
                <a:srgbClr val="0033CC"/>
              </a:buClr>
              <a:tabLst>
                <a:tab pos="0" algn="l"/>
              </a:tabLst>
            </a:pPr>
            <a:r>
              <a:rPr lang="en-IN" sz="1600" spc="-1" dirty="0">
                <a:latin typeface="Arial"/>
              </a:rPr>
              <a:t>//Import the dataset</a:t>
            </a:r>
          </a:p>
          <a:p>
            <a:pPr marL="342720" algn="just">
              <a:lnSpc>
                <a:spcPct val="100000"/>
              </a:lnSpc>
              <a:buClr>
                <a:srgbClr val="0033CC"/>
              </a:buClr>
              <a:tabLst>
                <a:tab pos="0" algn="l"/>
              </a:tabLst>
            </a:pPr>
            <a:r>
              <a:rPr lang="en-IN" sz="1400" spc="-1" dirty="0">
                <a:latin typeface="Arial"/>
              </a:rPr>
              <a:t>	</a:t>
            </a:r>
            <a:r>
              <a:rPr lang="en-IN" sz="1400" spc="-1" dirty="0" err="1">
                <a:latin typeface="Arial"/>
              </a:rPr>
              <a:t>df</a:t>
            </a:r>
            <a:r>
              <a:rPr lang="en-IN" sz="1400" spc="-1" dirty="0">
                <a:latin typeface="Arial"/>
              </a:rPr>
              <a:t> = </a:t>
            </a:r>
            <a:r>
              <a:rPr lang="en-IN" sz="1400" spc="-1" dirty="0" err="1">
                <a:latin typeface="Arial"/>
              </a:rPr>
              <a:t>pd.read_csv</a:t>
            </a:r>
            <a:r>
              <a:rPr lang="en-IN" sz="1400" spc="-1" dirty="0">
                <a:latin typeface="Arial"/>
              </a:rPr>
              <a:t>('WaterQuality.csv',</a:t>
            </a:r>
            <a:r>
              <a:rPr lang="en-IN" sz="1400" spc="-1" dirty="0" err="1">
                <a:latin typeface="Arial"/>
              </a:rPr>
              <a:t>na_values</a:t>
            </a:r>
            <a:r>
              <a:rPr lang="en-IN" sz="1400" spc="-1" dirty="0">
                <a:latin typeface="Arial"/>
              </a:rPr>
              <a:t> = </a:t>
            </a:r>
            <a:r>
              <a:rPr lang="en-IN" sz="1400" spc="-1" dirty="0" err="1">
                <a:latin typeface="Arial"/>
              </a:rPr>
              <a:t>missing_value</a:t>
            </a:r>
            <a:r>
              <a:rPr lang="en-IN" sz="1400" spc="-1" dirty="0">
                <a:latin typeface="Arial"/>
              </a:rPr>
              <a:t>) </a:t>
            </a:r>
          </a:p>
          <a:p>
            <a:pPr marL="342720" algn="just">
              <a:buClr>
                <a:srgbClr val="0033CC"/>
              </a:buClr>
              <a:tabLst>
                <a:tab pos="0" algn="l"/>
              </a:tabLst>
            </a:pPr>
            <a:r>
              <a:rPr lang="en-IN" sz="1400" spc="-1" dirty="0">
                <a:latin typeface="Arial"/>
              </a:rPr>
              <a:t>	</a:t>
            </a:r>
            <a:endParaRPr lang="en-IN" sz="1400" b="0" dirty="0">
              <a:solidFill>
                <a:srgbClr val="D4D4D4"/>
              </a:solidFill>
              <a:effectLst/>
              <a:latin typeface="Consolas" panose="020B0609020204030204" pitchFamily="49" charset="0"/>
            </a:endParaRPr>
          </a:p>
          <a:p>
            <a:pPr marL="342720" algn="just">
              <a:lnSpc>
                <a:spcPct val="100000"/>
              </a:lnSpc>
              <a:buClr>
                <a:srgbClr val="0033CC"/>
              </a:buClr>
              <a:tabLst>
                <a:tab pos="0" algn="l"/>
              </a:tabLst>
            </a:pPr>
            <a:r>
              <a:rPr lang="en-IN" sz="1600" spc="-1" dirty="0">
                <a:latin typeface="Arial"/>
              </a:rPr>
              <a:t>//EDA</a:t>
            </a:r>
          </a:p>
          <a:p>
            <a:pPr marL="342720" algn="just">
              <a:lnSpc>
                <a:spcPct val="100000"/>
              </a:lnSpc>
              <a:buClr>
                <a:srgbClr val="0033CC"/>
              </a:buClr>
              <a:tabLst>
                <a:tab pos="0" algn="l"/>
              </a:tabLst>
            </a:pPr>
            <a:r>
              <a:rPr lang="en-IN" sz="1400" spc="-1" dirty="0">
                <a:latin typeface="Arial"/>
              </a:rPr>
              <a:t>	Exploring the dataset</a:t>
            </a:r>
          </a:p>
          <a:p>
            <a:r>
              <a:rPr lang="en-IN" sz="1400" spc="-1" dirty="0">
                <a:latin typeface="Arial"/>
              </a:rPr>
              <a:t>	   </a:t>
            </a:r>
            <a:r>
              <a:rPr lang="en-IN" sz="1400" spc="-1" dirty="0" err="1">
                <a:latin typeface="Arial"/>
              </a:rPr>
              <a:t>df</a:t>
            </a:r>
            <a:r>
              <a:rPr lang="en-IN" sz="1400" spc="-1" dirty="0">
                <a:latin typeface="Arial"/>
              </a:rPr>
              <a:t> = </a:t>
            </a:r>
            <a:r>
              <a:rPr lang="en-IN" sz="1400" spc="-1" dirty="0" err="1">
                <a:latin typeface="Arial"/>
              </a:rPr>
              <a:t>df.astype</a:t>
            </a:r>
            <a:r>
              <a:rPr lang="en-IN" sz="1400" spc="-1" dirty="0">
                <a:latin typeface="Arial"/>
              </a:rPr>
              <a:t>({'</a:t>
            </a:r>
            <a:r>
              <a:rPr lang="en-IN" sz="1400" spc="-1" dirty="0" err="1">
                <a:latin typeface="Arial"/>
              </a:rPr>
              <a:t>is_safe':'int</a:t>
            </a:r>
            <a:r>
              <a:rPr lang="en-IN" sz="1400" spc="-1" dirty="0">
                <a:latin typeface="Arial"/>
              </a:rPr>
              <a:t>’})</a:t>
            </a:r>
          </a:p>
          <a:p>
            <a:r>
              <a:rPr lang="en-IN" sz="1400" spc="-1" dirty="0">
                <a:latin typeface="Arial"/>
              </a:rPr>
              <a:t>	   </a:t>
            </a:r>
            <a:r>
              <a:rPr lang="en-IN" sz="1400" spc="-1" dirty="0" err="1">
                <a:latin typeface="Arial"/>
              </a:rPr>
              <a:t>df.shape</a:t>
            </a:r>
            <a:endParaRPr lang="en-IN" sz="1400" spc="-1" dirty="0">
              <a:latin typeface="Arial"/>
            </a:endParaRPr>
          </a:p>
          <a:p>
            <a:r>
              <a:rPr lang="en-IN" sz="1400" spc="-1" dirty="0">
                <a:latin typeface="Arial"/>
              </a:rPr>
              <a:t>	   </a:t>
            </a:r>
            <a:r>
              <a:rPr lang="en-IN" sz="1400" spc="-1" dirty="0" err="1">
                <a:latin typeface="Arial"/>
              </a:rPr>
              <a:t>df.isna</a:t>
            </a:r>
            <a:r>
              <a:rPr lang="en-IN" sz="1400" spc="-1" dirty="0">
                <a:latin typeface="Arial"/>
              </a:rPr>
              <a:t>().sum()</a:t>
            </a:r>
          </a:p>
          <a:p>
            <a:r>
              <a:rPr lang="en-IN" sz="1400" spc="-1" dirty="0">
                <a:latin typeface="Arial"/>
              </a:rPr>
              <a:t>	   </a:t>
            </a:r>
            <a:r>
              <a:rPr lang="en-IN" sz="1400" spc="-1" dirty="0" err="1">
                <a:latin typeface="Arial"/>
              </a:rPr>
              <a:t>df</a:t>
            </a:r>
            <a:r>
              <a:rPr lang="en-IN" sz="1400" spc="-1" dirty="0">
                <a:latin typeface="Arial"/>
              </a:rPr>
              <a:t> = </a:t>
            </a:r>
            <a:r>
              <a:rPr lang="en-IN" sz="1400" spc="-1" dirty="0" err="1">
                <a:latin typeface="Arial"/>
              </a:rPr>
              <a:t>df.dropna</a:t>
            </a:r>
            <a:r>
              <a:rPr lang="en-IN" sz="1400" spc="-1" dirty="0">
                <a:latin typeface="Arial"/>
              </a:rPr>
              <a:t>()</a:t>
            </a:r>
          </a:p>
          <a:p>
            <a:r>
              <a:rPr lang="en-IN" sz="1400" spc="-1" dirty="0">
                <a:latin typeface="Arial"/>
              </a:rPr>
              <a:t>	   </a:t>
            </a:r>
            <a:r>
              <a:rPr lang="en-IN" sz="1400" spc="-1" dirty="0" err="1">
                <a:latin typeface="Arial"/>
              </a:rPr>
              <a:t>df.isna</a:t>
            </a:r>
            <a:r>
              <a:rPr lang="en-IN" sz="1400" spc="-1" dirty="0">
                <a:latin typeface="Arial"/>
              </a:rPr>
              <a:t>().sum()</a:t>
            </a:r>
          </a:p>
          <a:p>
            <a:r>
              <a:rPr lang="en-IN" sz="1400" spc="-1" dirty="0">
                <a:latin typeface="Arial"/>
              </a:rPr>
              <a:t>	</a:t>
            </a:r>
          </a:p>
          <a:p>
            <a:pPr marL="342720" algn="just">
              <a:buClr>
                <a:srgbClr val="0033CC"/>
              </a:buClr>
              <a:tabLst>
                <a:tab pos="0" algn="l"/>
              </a:tabLst>
            </a:pPr>
            <a:r>
              <a:rPr lang="en-IN" sz="1400" b="0" strike="noStrike" spc="-1" dirty="0">
                <a:latin typeface="Arial"/>
              </a:rPr>
              <a:t>	</a:t>
            </a:r>
            <a:r>
              <a:rPr lang="en-IN" sz="1400" spc="-1" dirty="0">
                <a:latin typeface="Arial"/>
              </a:rPr>
              <a:t>T</a:t>
            </a:r>
            <a:r>
              <a:rPr lang="en-IN" sz="1400" b="0" strike="noStrike" spc="-1" dirty="0">
                <a:latin typeface="Arial"/>
              </a:rPr>
              <a:t>ransforming values</a:t>
            </a:r>
          </a:p>
          <a:p>
            <a:pPr marL="342720" algn="just">
              <a:buClr>
                <a:srgbClr val="0033CC"/>
              </a:buClr>
              <a:tabLst>
                <a:tab pos="0" algn="l"/>
              </a:tabLst>
            </a:pPr>
            <a:r>
              <a:rPr lang="en-IN" sz="1400" spc="-1" dirty="0">
                <a:latin typeface="Arial"/>
              </a:rPr>
              <a:t>	   </a:t>
            </a:r>
            <a:r>
              <a:rPr lang="en-IN" sz="1400" spc="-1" dirty="0" err="1">
                <a:latin typeface="Arial"/>
              </a:rPr>
              <a:t>df</a:t>
            </a:r>
            <a:r>
              <a:rPr lang="en-IN" sz="1400" spc="-1" dirty="0">
                <a:latin typeface="Arial"/>
              </a:rPr>
              <a:t>["ammonia"] = </a:t>
            </a:r>
            <a:r>
              <a:rPr lang="en-IN" sz="1400" spc="-1" dirty="0" err="1">
                <a:latin typeface="Arial"/>
              </a:rPr>
              <a:t>df</a:t>
            </a:r>
            <a:r>
              <a:rPr lang="en-IN" sz="1400" spc="-1" dirty="0">
                <a:latin typeface="Arial"/>
              </a:rPr>
              <a:t>["ammonia"].apply(</a:t>
            </a:r>
            <a:r>
              <a:rPr lang="en-IN" sz="1400" spc="-1" dirty="0" err="1">
                <a:latin typeface="Arial"/>
              </a:rPr>
              <a:t>pd.to_numeric</a:t>
            </a:r>
            <a:r>
              <a:rPr lang="en-IN" sz="1400" spc="-1" dirty="0">
                <a:latin typeface="Arial"/>
              </a:rPr>
              <a:t>)</a:t>
            </a:r>
            <a:endParaRPr lang="en-IN" sz="1400" b="0" strike="noStrike" spc="-1" dirty="0">
              <a:latin typeface="Arial"/>
            </a:endParaRPr>
          </a:p>
          <a:p>
            <a:pPr marL="342720" algn="just">
              <a:buClr>
                <a:srgbClr val="0033CC"/>
              </a:buClr>
              <a:tabLst>
                <a:tab pos="0" algn="l"/>
              </a:tabLst>
            </a:pPr>
            <a:r>
              <a:rPr lang="en-IN" sz="1400" spc="-1" dirty="0">
                <a:latin typeface="Arial"/>
              </a:rPr>
              <a:t>	</a:t>
            </a:r>
            <a:endParaRPr lang="en-IN" sz="1400" b="0" strike="noStrike" spc="-1" dirty="0">
              <a:latin typeface="Arial"/>
            </a:endParaRPr>
          </a:p>
          <a:p>
            <a:pPr marL="342720" algn="just">
              <a:buClr>
                <a:srgbClr val="0033CC"/>
              </a:buClr>
              <a:tabLst>
                <a:tab pos="0" algn="l"/>
              </a:tabLst>
            </a:pPr>
            <a:r>
              <a:rPr lang="en-IN" sz="1400" spc="-1" dirty="0">
                <a:latin typeface="Arial"/>
              </a:rPr>
              <a:t>	    </a:t>
            </a:r>
            <a:endParaRPr lang="en-IN" sz="1400" b="0" strike="noStrike" spc="-1" dirty="0">
              <a:latin typeface="Arial"/>
            </a:endParaRPr>
          </a:p>
          <a:p>
            <a:pPr marL="342720" algn="just">
              <a:lnSpc>
                <a:spcPct val="100000"/>
              </a:lnSpc>
              <a:buClr>
                <a:srgbClr val="0033CC"/>
              </a:buClr>
              <a:tabLst>
                <a:tab pos="0" algn="l"/>
              </a:tabLst>
            </a:pPr>
            <a:endParaRPr lang="en-IN" sz="1400" spc="-1" dirty="0">
              <a:latin typeface="Arial"/>
            </a:endParaRPr>
          </a:p>
        </p:txBody>
      </p:sp>
      <p:sp>
        <p:nvSpPr>
          <p:cNvPr id="54" name="Google Shape;109;p5"/>
          <p:cNvSpPr/>
          <p:nvPr/>
        </p:nvSpPr>
        <p:spPr>
          <a:xfrm>
            <a:off x="2895480" y="990720"/>
            <a:ext cx="784836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Implementation Details</a:t>
            </a:r>
            <a:endParaRPr lang="en-IN" sz="2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Google Shape;107;p5"/>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3" name="Google Shape;108;p5"/>
          <p:cNvSpPr/>
          <p:nvPr/>
        </p:nvSpPr>
        <p:spPr>
          <a:xfrm>
            <a:off x="2621280" y="1910520"/>
            <a:ext cx="9067320" cy="420036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marL="342720" algn="just">
              <a:lnSpc>
                <a:spcPct val="100000"/>
              </a:lnSpc>
              <a:buClr>
                <a:srgbClr val="0033CC"/>
              </a:buClr>
              <a:tabLst>
                <a:tab pos="0" algn="l"/>
              </a:tabLst>
            </a:pPr>
            <a:r>
              <a:rPr lang="en-IN" sz="1600" spc="-1" dirty="0">
                <a:latin typeface="Arial"/>
              </a:rPr>
              <a:t>//Feature Extraction</a:t>
            </a:r>
          </a:p>
          <a:p>
            <a:pPr marL="342720" algn="just">
              <a:lnSpc>
                <a:spcPct val="100000"/>
              </a:lnSpc>
              <a:buClr>
                <a:srgbClr val="0033CC"/>
              </a:buClr>
              <a:tabLst>
                <a:tab pos="0" algn="l"/>
              </a:tabLst>
            </a:pPr>
            <a:r>
              <a:rPr lang="en-IN" sz="1400" spc="-1" dirty="0">
                <a:latin typeface="Arial"/>
              </a:rPr>
              <a:t>	Pearson correlation</a:t>
            </a:r>
          </a:p>
          <a:p>
            <a:pPr marL="342720" algn="just">
              <a:lnSpc>
                <a:spcPct val="100000"/>
              </a:lnSpc>
              <a:buClr>
                <a:srgbClr val="0033CC"/>
              </a:buClr>
              <a:tabLst>
                <a:tab pos="0" algn="l"/>
              </a:tabLst>
            </a:pPr>
            <a:r>
              <a:rPr lang="en-IN" sz="1400" spc="-1" dirty="0">
                <a:latin typeface="Arial"/>
              </a:rPr>
              <a:t>	   </a:t>
            </a:r>
            <a:r>
              <a:rPr lang="en-US" sz="1400" spc="-1" dirty="0" err="1">
                <a:latin typeface="Arial"/>
              </a:rPr>
              <a:t>feature_correlation</a:t>
            </a:r>
            <a:r>
              <a:rPr lang="en-US" sz="1400" spc="-1" dirty="0">
                <a:latin typeface="Arial"/>
              </a:rPr>
              <a:t>(X, y, method='</a:t>
            </a:r>
            <a:r>
              <a:rPr lang="en-US" sz="1400" spc="-1" dirty="0" err="1">
                <a:latin typeface="Arial"/>
              </a:rPr>
              <a:t>mutual_info</a:t>
            </a:r>
            <a:r>
              <a:rPr lang="en-US" sz="1400" spc="-1" dirty="0">
                <a:latin typeface="Arial"/>
              </a:rPr>
              <a:t>-classification')</a:t>
            </a:r>
            <a:endParaRPr lang="en-IN" sz="1400" spc="-1" dirty="0">
              <a:latin typeface="Arial"/>
            </a:endParaRPr>
          </a:p>
          <a:p>
            <a:pPr marL="342720" algn="just">
              <a:lnSpc>
                <a:spcPct val="100000"/>
              </a:lnSpc>
              <a:buClr>
                <a:srgbClr val="0033CC"/>
              </a:buClr>
              <a:tabLst>
                <a:tab pos="0" algn="l"/>
              </a:tabLst>
            </a:pPr>
            <a:r>
              <a:rPr lang="en-IN" sz="1400" spc="-1" dirty="0">
                <a:latin typeface="Arial"/>
              </a:rPr>
              <a:t>	   </a:t>
            </a:r>
          </a:p>
          <a:p>
            <a:pPr marL="342720" algn="just">
              <a:lnSpc>
                <a:spcPct val="100000"/>
              </a:lnSpc>
              <a:buClr>
                <a:srgbClr val="0033CC"/>
              </a:buClr>
              <a:tabLst>
                <a:tab pos="0" algn="l"/>
              </a:tabLst>
            </a:pPr>
            <a:r>
              <a:rPr lang="en-IN" sz="1600" b="0" strike="noStrike" spc="-1" dirty="0">
                <a:latin typeface="Arial"/>
              </a:rPr>
              <a:t>//balancing the classes by performing PCA and then SMOTE</a:t>
            </a:r>
          </a:p>
          <a:p>
            <a:pPr marL="342720" algn="just">
              <a:lnSpc>
                <a:spcPct val="100000"/>
              </a:lnSpc>
              <a:buClr>
                <a:srgbClr val="0033CC"/>
              </a:buClr>
              <a:tabLst>
                <a:tab pos="0" algn="l"/>
              </a:tabLst>
            </a:pPr>
            <a:r>
              <a:rPr lang="en-IN" sz="1400" spc="-1" dirty="0">
                <a:latin typeface="Arial"/>
              </a:rPr>
              <a:t>	</a:t>
            </a:r>
            <a:r>
              <a:rPr lang="en-IN" sz="1400" spc="-1" dirty="0" err="1">
                <a:latin typeface="Arial"/>
              </a:rPr>
              <a:t>pca</a:t>
            </a:r>
            <a:r>
              <a:rPr lang="en-IN" sz="1400" spc="-1" dirty="0">
                <a:latin typeface="Arial"/>
              </a:rPr>
              <a:t> = </a:t>
            </a:r>
            <a:r>
              <a:rPr lang="en-IN" sz="1400" spc="-1" dirty="0" err="1">
                <a:latin typeface="Arial"/>
              </a:rPr>
              <a:t>decomposition.PCA</a:t>
            </a:r>
            <a:r>
              <a:rPr lang="en-IN" sz="1400" spc="-1" dirty="0">
                <a:latin typeface="Arial"/>
              </a:rPr>
              <a:t>(0.95)</a:t>
            </a:r>
          </a:p>
          <a:p>
            <a:pPr marL="342720" algn="just">
              <a:lnSpc>
                <a:spcPct val="100000"/>
              </a:lnSpc>
              <a:buClr>
                <a:srgbClr val="0033CC"/>
              </a:buClr>
              <a:tabLst>
                <a:tab pos="0" algn="l"/>
              </a:tabLst>
            </a:pPr>
            <a:r>
              <a:rPr lang="en-IN" sz="1400" spc="-1" dirty="0">
                <a:latin typeface="Arial"/>
              </a:rPr>
              <a:t>	print("Before PCA-",X1.shape)</a:t>
            </a:r>
          </a:p>
          <a:p>
            <a:pPr marL="342720" algn="just">
              <a:lnSpc>
                <a:spcPct val="100000"/>
              </a:lnSpc>
              <a:buClr>
                <a:srgbClr val="0033CC"/>
              </a:buClr>
              <a:tabLst>
                <a:tab pos="0" algn="l"/>
              </a:tabLst>
            </a:pPr>
            <a:r>
              <a:rPr lang="en-IN" sz="1400" spc="-1" dirty="0">
                <a:latin typeface="Arial"/>
              </a:rPr>
              <a:t>	X1 = </a:t>
            </a:r>
            <a:r>
              <a:rPr lang="en-IN" sz="1400" spc="-1" dirty="0" err="1">
                <a:latin typeface="Arial"/>
              </a:rPr>
              <a:t>pca.fit_transform</a:t>
            </a:r>
            <a:r>
              <a:rPr lang="en-IN" sz="1400" spc="-1" dirty="0">
                <a:latin typeface="Arial"/>
              </a:rPr>
              <a:t>(X1)</a:t>
            </a:r>
          </a:p>
          <a:p>
            <a:pPr marL="342720" algn="just">
              <a:lnSpc>
                <a:spcPct val="100000"/>
              </a:lnSpc>
              <a:buClr>
                <a:srgbClr val="0033CC"/>
              </a:buClr>
              <a:tabLst>
                <a:tab pos="0" algn="l"/>
              </a:tabLst>
            </a:pPr>
            <a:r>
              <a:rPr lang="en-IN" sz="1400" spc="-1" dirty="0">
                <a:latin typeface="Arial"/>
              </a:rPr>
              <a:t>	print("After PCA-",X1.shape)</a:t>
            </a:r>
          </a:p>
          <a:p>
            <a:pPr marL="342720" algn="just">
              <a:lnSpc>
                <a:spcPct val="100000"/>
              </a:lnSpc>
              <a:buClr>
                <a:srgbClr val="0033CC"/>
              </a:buClr>
              <a:tabLst>
                <a:tab pos="0" algn="l"/>
              </a:tabLst>
            </a:pPr>
            <a:endParaRPr lang="en-IN" sz="1400" b="0" strike="noStrike" spc="-1" dirty="0">
              <a:latin typeface="Arial"/>
            </a:endParaRPr>
          </a:p>
          <a:p>
            <a:pPr marL="342720" algn="just">
              <a:lnSpc>
                <a:spcPct val="100000"/>
              </a:lnSpc>
              <a:buClr>
                <a:srgbClr val="0033CC"/>
              </a:buClr>
              <a:tabLst>
                <a:tab pos="0" algn="l"/>
              </a:tabLst>
            </a:pPr>
            <a:r>
              <a:rPr lang="en-IN" sz="1600" spc="-1" dirty="0">
                <a:latin typeface="Arial"/>
              </a:rPr>
              <a:t>//Using various Pre-defined ML model acts of training the and obtaining the performance metrics for all the models in similar fashion </a:t>
            </a:r>
          </a:p>
          <a:p>
            <a:pPr marL="342720" algn="just">
              <a:lnSpc>
                <a:spcPct val="100000"/>
              </a:lnSpc>
              <a:buClr>
                <a:srgbClr val="0033CC"/>
              </a:buClr>
              <a:tabLst>
                <a:tab pos="0" algn="l"/>
              </a:tabLst>
            </a:pPr>
            <a:r>
              <a:rPr lang="en-IN" sz="1400" spc="-1" dirty="0">
                <a:latin typeface="Arial"/>
              </a:rPr>
              <a:t>	model_lr1 = </a:t>
            </a:r>
            <a:r>
              <a:rPr lang="en-IN" sz="1400" spc="-1" dirty="0" err="1">
                <a:latin typeface="Arial"/>
              </a:rPr>
              <a:t>LogisticRegression</a:t>
            </a:r>
            <a:r>
              <a:rPr lang="en-IN" sz="1400" spc="-1" dirty="0">
                <a:latin typeface="Arial"/>
              </a:rPr>
              <a:t>()</a:t>
            </a:r>
          </a:p>
          <a:p>
            <a:pPr marL="342720" algn="just">
              <a:lnSpc>
                <a:spcPct val="100000"/>
              </a:lnSpc>
              <a:buClr>
                <a:srgbClr val="0033CC"/>
              </a:buClr>
              <a:tabLst>
                <a:tab pos="0" algn="l"/>
              </a:tabLst>
            </a:pPr>
            <a:r>
              <a:rPr lang="en-IN" sz="1400" spc="-1" dirty="0">
                <a:latin typeface="Arial"/>
              </a:rPr>
              <a:t>	model_lr1.fit(</a:t>
            </a:r>
            <a:r>
              <a:rPr lang="en-IN" sz="1400" spc="-1" dirty="0" err="1">
                <a:latin typeface="Arial"/>
              </a:rPr>
              <a:t>X_train</a:t>
            </a:r>
            <a:r>
              <a:rPr lang="en-IN" sz="1400" spc="-1" dirty="0">
                <a:latin typeface="Arial"/>
              </a:rPr>
              <a:t>, </a:t>
            </a:r>
            <a:r>
              <a:rPr lang="en-IN" sz="1400" spc="-1" dirty="0" err="1">
                <a:latin typeface="Arial"/>
              </a:rPr>
              <a:t>y_train</a:t>
            </a:r>
            <a:r>
              <a:rPr lang="en-IN" sz="1400" spc="-1" dirty="0">
                <a:latin typeface="Arial"/>
              </a:rPr>
              <a:t>)</a:t>
            </a:r>
          </a:p>
          <a:p>
            <a:pPr marL="342720" algn="just">
              <a:lnSpc>
                <a:spcPct val="100000"/>
              </a:lnSpc>
              <a:buClr>
                <a:srgbClr val="0033CC"/>
              </a:buClr>
              <a:tabLst>
                <a:tab pos="0" algn="l"/>
              </a:tabLst>
            </a:pPr>
            <a:r>
              <a:rPr lang="en-IN" sz="1400" spc="-1" dirty="0">
                <a:latin typeface="Arial"/>
              </a:rPr>
              <a:t>	predictions1 = model_lr1.predict(</a:t>
            </a:r>
            <a:r>
              <a:rPr lang="en-IN" sz="1400" spc="-1" dirty="0" err="1">
                <a:latin typeface="Arial"/>
              </a:rPr>
              <a:t>X_test</a:t>
            </a:r>
            <a:r>
              <a:rPr lang="en-IN" sz="1400" spc="-1" dirty="0">
                <a:latin typeface="Arial"/>
              </a:rPr>
              <a:t>)</a:t>
            </a:r>
          </a:p>
          <a:p>
            <a:pPr marL="342720" algn="just">
              <a:lnSpc>
                <a:spcPct val="100000"/>
              </a:lnSpc>
              <a:buClr>
                <a:srgbClr val="0033CC"/>
              </a:buClr>
              <a:tabLst>
                <a:tab pos="0" algn="l"/>
              </a:tabLst>
            </a:pPr>
            <a:r>
              <a:rPr lang="en-IN" sz="1400" spc="-1" dirty="0">
                <a:latin typeface="Arial"/>
              </a:rPr>
              <a:t>	cm = </a:t>
            </a:r>
            <a:r>
              <a:rPr lang="en-IN" sz="1400" spc="-1" dirty="0" err="1">
                <a:latin typeface="Arial"/>
              </a:rPr>
              <a:t>metrics.confusion_matrix</a:t>
            </a:r>
            <a:r>
              <a:rPr lang="en-IN" sz="1400" spc="-1" dirty="0">
                <a:latin typeface="Arial"/>
              </a:rPr>
              <a:t>(y_test,predictions1)</a:t>
            </a:r>
          </a:p>
          <a:p>
            <a:pPr marL="342720" algn="just">
              <a:lnSpc>
                <a:spcPct val="100000"/>
              </a:lnSpc>
              <a:buClr>
                <a:srgbClr val="0033CC"/>
              </a:buClr>
              <a:tabLst>
                <a:tab pos="0" algn="l"/>
              </a:tabLst>
            </a:pPr>
            <a:r>
              <a:rPr lang="en-IN" sz="1400" spc="-1" dirty="0">
                <a:latin typeface="Arial"/>
              </a:rPr>
              <a:t>	</a:t>
            </a:r>
            <a:r>
              <a:rPr lang="en-IN" sz="1400" spc="-1" dirty="0" err="1">
                <a:latin typeface="Arial"/>
              </a:rPr>
              <a:t>cm_display</a:t>
            </a:r>
            <a:r>
              <a:rPr lang="en-IN" sz="1400" spc="-1" dirty="0">
                <a:latin typeface="Arial"/>
              </a:rPr>
              <a:t> = </a:t>
            </a:r>
            <a:r>
              <a:rPr lang="en-IN" sz="1400" spc="-1" dirty="0" err="1">
                <a:latin typeface="Arial"/>
              </a:rPr>
              <a:t>metrics.ConfusionMatrixDisplay</a:t>
            </a:r>
            <a:r>
              <a:rPr lang="en-IN" sz="1400" spc="-1" dirty="0">
                <a:latin typeface="Arial"/>
              </a:rPr>
              <a:t>(</a:t>
            </a:r>
            <a:r>
              <a:rPr lang="en-IN" sz="1400" spc="-1" dirty="0" err="1">
                <a:latin typeface="Arial"/>
              </a:rPr>
              <a:t>confusion_matrix</a:t>
            </a:r>
            <a:r>
              <a:rPr lang="en-IN" sz="1400" spc="-1" dirty="0">
                <a:latin typeface="Arial"/>
              </a:rPr>
              <a:t> = cm, 	</a:t>
            </a:r>
            <a:r>
              <a:rPr lang="en-IN" sz="1400" spc="-1" dirty="0" err="1">
                <a:latin typeface="Arial"/>
              </a:rPr>
              <a:t>display_labels</a:t>
            </a:r>
            <a:r>
              <a:rPr lang="en-IN" sz="1400" spc="-1" dirty="0">
                <a:latin typeface="Arial"/>
              </a:rPr>
              <a:t> = [False, True])</a:t>
            </a:r>
          </a:p>
          <a:p>
            <a:pPr marL="342720" algn="just">
              <a:lnSpc>
                <a:spcPct val="100000"/>
              </a:lnSpc>
              <a:buClr>
                <a:srgbClr val="0033CC"/>
              </a:buClr>
              <a:tabLst>
                <a:tab pos="0" algn="l"/>
              </a:tabLst>
            </a:pPr>
            <a:r>
              <a:rPr lang="en-IN" sz="1400" spc="-1" dirty="0">
                <a:latin typeface="Arial"/>
              </a:rPr>
              <a:t>	</a:t>
            </a:r>
            <a:r>
              <a:rPr lang="en-IN" sz="1400" spc="-1" dirty="0" err="1">
                <a:latin typeface="Arial"/>
              </a:rPr>
              <a:t>cm_display.plot</a:t>
            </a:r>
            <a:r>
              <a:rPr lang="en-IN" sz="1400" spc="-1" dirty="0">
                <a:latin typeface="Arial"/>
              </a:rPr>
              <a:t>()</a:t>
            </a:r>
          </a:p>
          <a:p>
            <a:pPr marL="342720" algn="just">
              <a:lnSpc>
                <a:spcPct val="100000"/>
              </a:lnSpc>
              <a:buClr>
                <a:srgbClr val="0033CC"/>
              </a:buClr>
              <a:tabLst>
                <a:tab pos="0" algn="l"/>
              </a:tabLst>
            </a:pPr>
            <a:r>
              <a:rPr lang="en-IN" sz="1400" spc="-1" dirty="0">
                <a:latin typeface="Arial"/>
              </a:rPr>
              <a:t>	</a:t>
            </a:r>
            <a:r>
              <a:rPr lang="en-IN" sz="1400" spc="-1" dirty="0" err="1">
                <a:latin typeface="Arial"/>
              </a:rPr>
              <a:t>plt.savefig</a:t>
            </a:r>
            <a:r>
              <a:rPr lang="en-IN" sz="1400" spc="-1" dirty="0">
                <a:latin typeface="Arial"/>
              </a:rPr>
              <a:t>("confusion_matrix_no_pca.png")</a:t>
            </a:r>
          </a:p>
          <a:p>
            <a:pPr marL="342720" algn="just">
              <a:lnSpc>
                <a:spcPct val="100000"/>
              </a:lnSpc>
              <a:buClr>
                <a:srgbClr val="0033CC"/>
              </a:buClr>
              <a:tabLst>
                <a:tab pos="0" algn="l"/>
              </a:tabLst>
            </a:pPr>
            <a:endParaRPr lang="en-IN" sz="1400" spc="-1" dirty="0">
              <a:latin typeface="Arial"/>
            </a:endParaRPr>
          </a:p>
          <a:p>
            <a:pPr marL="342720" algn="just">
              <a:buClr>
                <a:srgbClr val="0033CC"/>
              </a:buClr>
              <a:tabLst>
                <a:tab pos="0" algn="l"/>
              </a:tabLst>
            </a:pPr>
            <a:r>
              <a:rPr lang="en-IN" sz="1400" spc="-1" dirty="0">
                <a:latin typeface="Arial"/>
              </a:rPr>
              <a:t>	    </a:t>
            </a:r>
            <a:endParaRPr lang="en-IN" sz="1400" b="0" strike="noStrike" spc="-1" dirty="0">
              <a:latin typeface="Arial"/>
            </a:endParaRPr>
          </a:p>
          <a:p>
            <a:pPr marL="342720" algn="just">
              <a:lnSpc>
                <a:spcPct val="100000"/>
              </a:lnSpc>
              <a:buClr>
                <a:srgbClr val="0033CC"/>
              </a:buClr>
              <a:tabLst>
                <a:tab pos="0" algn="l"/>
              </a:tabLst>
            </a:pPr>
            <a:endParaRPr lang="en-IN" sz="1400" spc="-1" dirty="0">
              <a:latin typeface="Arial"/>
            </a:endParaRPr>
          </a:p>
        </p:txBody>
      </p:sp>
      <p:sp>
        <p:nvSpPr>
          <p:cNvPr id="54" name="Google Shape;109;p5"/>
          <p:cNvSpPr/>
          <p:nvPr/>
        </p:nvSpPr>
        <p:spPr>
          <a:xfrm>
            <a:off x="2895480" y="990720"/>
            <a:ext cx="784836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Implementation Details</a:t>
            </a:r>
            <a:endParaRPr lang="en-IN" sz="2400" b="0" strike="noStrike" spc="-1">
              <a:latin typeface="Arial"/>
            </a:endParaRPr>
          </a:p>
        </p:txBody>
      </p:sp>
    </p:spTree>
    <p:extLst>
      <p:ext uri="{BB962C8B-B14F-4D97-AF65-F5344CB8AC3E}">
        <p14:creationId xmlns:p14="http://schemas.microsoft.com/office/powerpoint/2010/main" val="187986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Google Shape;114;p6"/>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6" name="Google Shape;115;p6"/>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Project Demonstration</a:t>
            </a:r>
            <a:endParaRPr lang="en-IN" sz="2400" b="0" strike="noStrike" spc="-1">
              <a:latin typeface="Arial"/>
            </a:endParaRPr>
          </a:p>
        </p:txBody>
      </p:sp>
      <p:sp>
        <p:nvSpPr>
          <p:cNvPr id="57" name="Google Shape;116;p6"/>
          <p:cNvSpPr/>
          <p:nvPr/>
        </p:nvSpPr>
        <p:spPr>
          <a:xfrm>
            <a:off x="2575560" y="1905120"/>
            <a:ext cx="8396880" cy="3385542"/>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marL="685800" indent="-343080" algn="just">
              <a:lnSpc>
                <a:spcPct val="100000"/>
              </a:lnSpc>
              <a:buNone/>
              <a:tabLst>
                <a:tab pos="0" algn="l"/>
              </a:tabLst>
            </a:pPr>
            <a:r>
              <a:rPr lang="en-IN" b="0" strike="noStrike" spc="-1" dirty="0">
                <a:latin typeface="Arial"/>
              </a:rPr>
              <a:t>EDA</a:t>
            </a:r>
          </a:p>
          <a:p>
            <a:pPr marL="685800" indent="-343080" algn="just">
              <a:lnSpc>
                <a:spcPct val="100000"/>
              </a:lnSpc>
              <a:buNone/>
              <a:tabLst>
                <a:tab pos="0" algn="l"/>
              </a:tabLst>
            </a:pPr>
            <a:r>
              <a:rPr lang="en-IN" sz="1400" spc="-1" dirty="0">
                <a:latin typeface="Arial"/>
              </a:rPr>
              <a:t>	</a:t>
            </a:r>
          </a:p>
          <a:p>
            <a:pPr marL="685800" indent="-343080" algn="just">
              <a:lnSpc>
                <a:spcPct val="100000"/>
              </a:lnSpc>
              <a:buNone/>
              <a:tabLst>
                <a:tab pos="0" algn="l"/>
              </a:tabLst>
            </a:pPr>
            <a:r>
              <a:rPr lang="en-IN" sz="1400" spc="-1" dirty="0">
                <a:latin typeface="Arial"/>
              </a:rPr>
              <a:t>	</a:t>
            </a:r>
            <a:r>
              <a:rPr lang="en-IN" sz="1600" spc="-1" dirty="0">
                <a:latin typeface="Arial"/>
              </a:rPr>
              <a:t>Data set contents</a:t>
            </a:r>
          </a:p>
          <a:p>
            <a:pPr marL="685800" indent="-343080" algn="just">
              <a:lnSpc>
                <a:spcPct val="100000"/>
              </a:lnSpc>
              <a:buNone/>
              <a:tabLst>
                <a:tab pos="0" algn="l"/>
              </a:tabLst>
            </a:pPr>
            <a:endParaRPr lang="en-IN" sz="1400" b="0" strike="noStrike" spc="-1" dirty="0">
              <a:latin typeface="Arial"/>
            </a:endParaRPr>
          </a:p>
          <a:p>
            <a:pPr marL="685800" indent="-343080" algn="just">
              <a:lnSpc>
                <a:spcPct val="100000"/>
              </a:lnSpc>
              <a:buNone/>
              <a:tabLst>
                <a:tab pos="0" algn="l"/>
              </a:tabLst>
            </a:pPr>
            <a:endParaRPr lang="en-IN" sz="1400" b="0" strike="noStrike" spc="-1" dirty="0">
              <a:latin typeface="Arial"/>
            </a:endParaRPr>
          </a:p>
          <a:p>
            <a:pPr algn="just">
              <a:lnSpc>
                <a:spcPct val="100000"/>
              </a:lnSpc>
              <a:buNone/>
              <a:tabLst>
                <a:tab pos="0" algn="l"/>
              </a:tabLst>
            </a:pPr>
            <a:endParaRPr lang="en-IN" sz="1400" b="0" strike="noStrike" spc="-1" dirty="0">
              <a:latin typeface="Arial"/>
            </a:endParaRPr>
          </a:p>
          <a:p>
            <a:pPr algn="just">
              <a:lnSpc>
                <a:spcPct val="100000"/>
              </a:lnSpc>
              <a:buNone/>
              <a:tabLst>
                <a:tab pos="0" algn="l"/>
              </a:tabLst>
            </a:pPr>
            <a:r>
              <a:rPr lang="en-US" sz="1400" spc="-1" dirty="0">
                <a:solidFill>
                  <a:srgbClr val="0033CC"/>
                </a:solidFill>
                <a:latin typeface="Trebuchet MS"/>
                <a:ea typeface="Trebuchet MS"/>
              </a:rPr>
              <a:t>	        </a:t>
            </a:r>
          </a:p>
          <a:p>
            <a:pPr algn="just">
              <a:lnSpc>
                <a:spcPct val="100000"/>
              </a:lnSpc>
              <a:buNone/>
              <a:tabLst>
                <a:tab pos="0" algn="l"/>
              </a:tabLst>
            </a:pPr>
            <a:endParaRPr lang="en-US" sz="1400" spc="-1" dirty="0">
              <a:solidFill>
                <a:srgbClr val="0033CC"/>
              </a:solidFill>
              <a:latin typeface="Trebuchet MS"/>
            </a:endParaRPr>
          </a:p>
          <a:p>
            <a:pPr algn="just">
              <a:lnSpc>
                <a:spcPct val="100000"/>
              </a:lnSpc>
              <a:buNone/>
              <a:tabLst>
                <a:tab pos="0" algn="l"/>
              </a:tabLst>
            </a:pPr>
            <a:endParaRPr lang="en-US" sz="1400" spc="-1" dirty="0">
              <a:solidFill>
                <a:srgbClr val="0033CC"/>
              </a:solidFill>
              <a:latin typeface="Trebuchet MS"/>
            </a:endParaRPr>
          </a:p>
          <a:p>
            <a:pPr algn="just">
              <a:lnSpc>
                <a:spcPct val="100000"/>
              </a:lnSpc>
              <a:buNone/>
              <a:tabLst>
                <a:tab pos="0" algn="l"/>
              </a:tabLst>
            </a:pPr>
            <a:r>
              <a:rPr lang="en-US" sz="1400" spc="-1" dirty="0">
                <a:solidFill>
                  <a:srgbClr val="0033CC"/>
                </a:solidFill>
                <a:latin typeface="Trebuchet MS"/>
              </a:rPr>
              <a:t>		</a:t>
            </a:r>
            <a:r>
              <a:rPr lang="en-US" sz="1600" dirty="0"/>
              <a:t>Distribution of mineral values across the dataset</a:t>
            </a:r>
            <a:r>
              <a:rPr lang="en-US" sz="1600" b="0" strike="noStrike" spc="-1" dirty="0">
                <a:solidFill>
                  <a:srgbClr val="0033CC"/>
                </a:solidFill>
                <a:latin typeface="Trebuchet MS"/>
                <a:ea typeface="Trebuchet MS"/>
              </a:rPr>
              <a:t> </a:t>
            </a:r>
            <a:endParaRPr lang="en-IN" sz="1600" b="0" strike="noStrike" spc="-1" dirty="0">
              <a:latin typeface="Arial"/>
            </a:endParaRPr>
          </a:p>
          <a:p>
            <a:pPr algn="just">
              <a:lnSpc>
                <a:spcPct val="100000"/>
              </a:lnSpc>
              <a:buNone/>
              <a:tabLst>
                <a:tab pos="0" algn="l"/>
              </a:tabLst>
            </a:pPr>
            <a:endParaRPr lang="en-IN" sz="1400" b="0" strike="noStrike" spc="-1" dirty="0">
              <a:latin typeface="Arial"/>
            </a:endParaRPr>
          </a:p>
          <a:p>
            <a:pPr algn="just">
              <a:lnSpc>
                <a:spcPct val="100000"/>
              </a:lnSpc>
              <a:buNone/>
              <a:tabLst>
                <a:tab pos="0" algn="l"/>
              </a:tabLst>
            </a:pPr>
            <a:endParaRPr lang="en-IN" sz="1400" b="0" strike="noStrike" spc="-1" dirty="0">
              <a:latin typeface="Arial"/>
            </a:endParaRPr>
          </a:p>
          <a:p>
            <a:pPr algn="just">
              <a:lnSpc>
                <a:spcPct val="100000"/>
              </a:lnSpc>
              <a:buNone/>
              <a:tabLst>
                <a:tab pos="0" algn="l"/>
              </a:tabLst>
            </a:pPr>
            <a:endParaRPr lang="en-IN" sz="1400" b="0" strike="noStrike" spc="-1" dirty="0">
              <a:latin typeface="Arial"/>
            </a:endParaRPr>
          </a:p>
          <a:p>
            <a:pPr algn="just">
              <a:lnSpc>
                <a:spcPct val="100000"/>
              </a:lnSpc>
              <a:buNone/>
              <a:tabLst>
                <a:tab pos="0" algn="l"/>
              </a:tabLst>
            </a:pPr>
            <a:endParaRPr lang="en-IN" sz="2400" b="0" strike="noStrike" spc="-1" dirty="0">
              <a:latin typeface="Arial"/>
            </a:endParaRPr>
          </a:p>
        </p:txBody>
      </p:sp>
      <p:pic>
        <p:nvPicPr>
          <p:cNvPr id="3" name="Picture 2">
            <a:extLst>
              <a:ext uri="{FF2B5EF4-FFF2-40B4-BE49-F238E27FC236}">
                <a16:creationId xmlns:a16="http://schemas.microsoft.com/office/drawing/2014/main" id="{D695710B-EFB8-E3A0-BA62-4E0B0736C695}"/>
              </a:ext>
            </a:extLst>
          </p:cNvPr>
          <p:cNvPicPr>
            <a:picLocks noChangeAspect="1"/>
          </p:cNvPicPr>
          <p:nvPr/>
        </p:nvPicPr>
        <p:blipFill>
          <a:blip r:embed="rId2"/>
          <a:stretch>
            <a:fillRect/>
          </a:stretch>
        </p:blipFill>
        <p:spPr>
          <a:xfrm>
            <a:off x="3983530" y="4203722"/>
            <a:ext cx="1994540" cy="2146315"/>
          </a:xfrm>
          <a:prstGeom prst="rect">
            <a:avLst/>
          </a:prstGeom>
        </p:spPr>
      </p:pic>
      <p:pic>
        <p:nvPicPr>
          <p:cNvPr id="5" name="Picture 4">
            <a:extLst>
              <a:ext uri="{FF2B5EF4-FFF2-40B4-BE49-F238E27FC236}">
                <a16:creationId xmlns:a16="http://schemas.microsoft.com/office/drawing/2014/main" id="{A4263AFC-8372-0CD9-769E-7C4D1A266A7F}"/>
              </a:ext>
            </a:extLst>
          </p:cNvPr>
          <p:cNvPicPr>
            <a:picLocks noChangeAspect="1"/>
          </p:cNvPicPr>
          <p:nvPr/>
        </p:nvPicPr>
        <p:blipFill>
          <a:blip r:embed="rId3"/>
          <a:stretch>
            <a:fillRect/>
          </a:stretch>
        </p:blipFill>
        <p:spPr>
          <a:xfrm>
            <a:off x="3983530" y="2788919"/>
            <a:ext cx="6988910" cy="83461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Google Shape;114;p6"/>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6" name="Google Shape;115;p6"/>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Project Demonstration</a:t>
            </a:r>
            <a:endParaRPr lang="en-IN" sz="2400" b="0" strike="noStrike" spc="-1">
              <a:latin typeface="Arial"/>
            </a:endParaRPr>
          </a:p>
        </p:txBody>
      </p:sp>
      <p:sp>
        <p:nvSpPr>
          <p:cNvPr id="57" name="Google Shape;116;p6"/>
          <p:cNvSpPr/>
          <p:nvPr/>
        </p:nvSpPr>
        <p:spPr>
          <a:xfrm>
            <a:off x="3048120" y="1905120"/>
            <a:ext cx="7772040" cy="2923877"/>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marL="685800" indent="-343080" algn="just">
              <a:lnSpc>
                <a:spcPct val="100000"/>
              </a:lnSpc>
              <a:buNone/>
              <a:tabLst>
                <a:tab pos="0" algn="l"/>
              </a:tabLst>
            </a:pPr>
            <a:r>
              <a:rPr lang="en-IN" spc="-1" dirty="0">
                <a:latin typeface="Arial"/>
              </a:rPr>
              <a:t>Feature Extraction</a:t>
            </a:r>
          </a:p>
          <a:p>
            <a:pPr marL="685800" indent="-343080" algn="just">
              <a:lnSpc>
                <a:spcPct val="100000"/>
              </a:lnSpc>
              <a:buNone/>
              <a:tabLst>
                <a:tab pos="0" algn="l"/>
              </a:tabLst>
            </a:pPr>
            <a:r>
              <a:rPr lang="en-IN" sz="1400" b="0" strike="noStrike" spc="-1" dirty="0">
                <a:latin typeface="Arial"/>
              </a:rPr>
              <a:t>	</a:t>
            </a:r>
          </a:p>
          <a:p>
            <a:pPr marL="685800" indent="-343080" algn="just">
              <a:lnSpc>
                <a:spcPct val="100000"/>
              </a:lnSpc>
              <a:buNone/>
              <a:tabLst>
                <a:tab pos="0" algn="l"/>
              </a:tabLst>
            </a:pPr>
            <a:r>
              <a:rPr lang="en-IN" sz="1400" spc="-1" dirty="0">
                <a:latin typeface="Arial"/>
              </a:rPr>
              <a:t>	</a:t>
            </a:r>
            <a:r>
              <a:rPr lang="en-IN" sz="1600" b="0" strike="noStrike" spc="-1" dirty="0">
                <a:latin typeface="Arial"/>
              </a:rPr>
              <a:t>Pearson coefficient</a:t>
            </a:r>
          </a:p>
          <a:p>
            <a:pPr marL="685800" indent="-343080" algn="just">
              <a:lnSpc>
                <a:spcPct val="100000"/>
              </a:lnSpc>
              <a:buNone/>
              <a:tabLst>
                <a:tab pos="0" algn="l"/>
              </a:tabLst>
            </a:pPr>
            <a:endParaRPr lang="en-IN" sz="1400" b="0" strike="noStrike" spc="-1" dirty="0">
              <a:latin typeface="Arial"/>
            </a:endParaRPr>
          </a:p>
          <a:p>
            <a:pPr marL="685800" indent="-343080" algn="just">
              <a:lnSpc>
                <a:spcPct val="100000"/>
              </a:lnSpc>
              <a:buNone/>
              <a:tabLst>
                <a:tab pos="0" algn="l"/>
              </a:tabLst>
            </a:pPr>
            <a:r>
              <a:rPr lang="en-IN" sz="1400" spc="-1" dirty="0">
                <a:latin typeface="Arial"/>
              </a:rPr>
              <a:t>	</a:t>
            </a:r>
          </a:p>
          <a:p>
            <a:pPr marL="685800" indent="-343080" algn="just">
              <a:lnSpc>
                <a:spcPct val="100000"/>
              </a:lnSpc>
              <a:buNone/>
              <a:tabLst>
                <a:tab pos="0" algn="l"/>
              </a:tabLst>
            </a:pPr>
            <a:r>
              <a:rPr lang="en-IN" sz="1400" spc="-1" dirty="0">
                <a:latin typeface="Arial"/>
              </a:rPr>
              <a:t>	</a:t>
            </a:r>
          </a:p>
          <a:p>
            <a:pPr marL="685800" indent="-343080" algn="just">
              <a:lnSpc>
                <a:spcPct val="100000"/>
              </a:lnSpc>
              <a:buNone/>
              <a:tabLst>
                <a:tab pos="0" algn="l"/>
              </a:tabLst>
            </a:pPr>
            <a:endParaRPr lang="en-IN" sz="1400" b="0" strike="noStrike" spc="-1" dirty="0">
              <a:latin typeface="Arial"/>
            </a:endParaRPr>
          </a:p>
          <a:p>
            <a:pPr marL="685800" indent="-343080" algn="just">
              <a:lnSpc>
                <a:spcPct val="100000"/>
              </a:lnSpc>
              <a:buNone/>
              <a:tabLst>
                <a:tab pos="0" algn="l"/>
              </a:tabLst>
            </a:pPr>
            <a:endParaRPr lang="en-IN" sz="1400" b="0" strike="noStrike" spc="-1" dirty="0">
              <a:latin typeface="Arial"/>
            </a:endParaRPr>
          </a:p>
          <a:p>
            <a:pPr algn="just">
              <a:lnSpc>
                <a:spcPct val="100000"/>
              </a:lnSpc>
              <a:buNone/>
              <a:tabLst>
                <a:tab pos="0" algn="l"/>
              </a:tabLst>
            </a:pPr>
            <a:endParaRPr lang="en-IN" sz="1400" b="0" strike="noStrike" spc="-1" dirty="0">
              <a:latin typeface="Arial"/>
            </a:endParaRPr>
          </a:p>
          <a:p>
            <a:pPr algn="just">
              <a:lnSpc>
                <a:spcPct val="100000"/>
              </a:lnSpc>
              <a:buNone/>
              <a:tabLst>
                <a:tab pos="0" algn="l"/>
              </a:tabLst>
            </a:pPr>
            <a:r>
              <a:rPr lang="en-US" sz="1400" spc="-1" dirty="0">
                <a:solidFill>
                  <a:srgbClr val="0033CC"/>
                </a:solidFill>
                <a:latin typeface="Trebuchet MS"/>
                <a:ea typeface="Trebuchet MS"/>
              </a:rPr>
              <a:t>	    </a:t>
            </a:r>
            <a:endParaRPr lang="en-IN" sz="1400" b="0" strike="noStrike" spc="-1" dirty="0">
              <a:latin typeface="Arial"/>
            </a:endParaRPr>
          </a:p>
          <a:p>
            <a:pPr algn="just">
              <a:lnSpc>
                <a:spcPct val="100000"/>
              </a:lnSpc>
              <a:buNone/>
              <a:tabLst>
                <a:tab pos="0" algn="l"/>
              </a:tabLst>
            </a:pPr>
            <a:endParaRPr lang="en-IN" sz="1400" b="0" strike="noStrike" spc="-1" dirty="0">
              <a:latin typeface="Arial"/>
            </a:endParaRPr>
          </a:p>
          <a:p>
            <a:pPr algn="just">
              <a:lnSpc>
                <a:spcPct val="100000"/>
              </a:lnSpc>
              <a:buNone/>
              <a:tabLst>
                <a:tab pos="0" algn="l"/>
              </a:tabLst>
            </a:pPr>
            <a:endParaRPr lang="en-IN" sz="2400" b="0" strike="noStrike" spc="-1" dirty="0">
              <a:latin typeface="Arial"/>
            </a:endParaRPr>
          </a:p>
        </p:txBody>
      </p:sp>
      <p:pic>
        <p:nvPicPr>
          <p:cNvPr id="4" name="Picture 3">
            <a:extLst>
              <a:ext uri="{FF2B5EF4-FFF2-40B4-BE49-F238E27FC236}">
                <a16:creationId xmlns:a16="http://schemas.microsoft.com/office/drawing/2014/main" id="{CEA4D18F-8310-B4E9-654C-362C159DB1FD}"/>
              </a:ext>
            </a:extLst>
          </p:cNvPr>
          <p:cNvPicPr>
            <a:picLocks noChangeAspect="1"/>
          </p:cNvPicPr>
          <p:nvPr/>
        </p:nvPicPr>
        <p:blipFill>
          <a:blip r:embed="rId2"/>
          <a:stretch>
            <a:fillRect/>
          </a:stretch>
        </p:blipFill>
        <p:spPr>
          <a:xfrm>
            <a:off x="4106717" y="2705947"/>
            <a:ext cx="3284441" cy="2030717"/>
          </a:xfrm>
          <a:prstGeom prst="rect">
            <a:avLst/>
          </a:prstGeom>
        </p:spPr>
      </p:pic>
    </p:spTree>
    <p:extLst>
      <p:ext uri="{BB962C8B-B14F-4D97-AF65-F5344CB8AC3E}">
        <p14:creationId xmlns:p14="http://schemas.microsoft.com/office/powerpoint/2010/main" val="75880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Google Shape;114;p6"/>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6" name="Google Shape;115;p6"/>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Project Demonstration</a:t>
            </a:r>
            <a:endParaRPr lang="en-IN" sz="2400" b="0" strike="noStrike" spc="-1">
              <a:latin typeface="Arial"/>
            </a:endParaRPr>
          </a:p>
        </p:txBody>
      </p:sp>
      <p:sp>
        <p:nvSpPr>
          <p:cNvPr id="57" name="Google Shape;116;p6"/>
          <p:cNvSpPr/>
          <p:nvPr/>
        </p:nvSpPr>
        <p:spPr>
          <a:xfrm>
            <a:off x="2864940" y="2270880"/>
            <a:ext cx="8077080" cy="2739211"/>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marL="685800" indent="-343080" algn="just">
              <a:lnSpc>
                <a:spcPct val="100000"/>
              </a:lnSpc>
              <a:buNone/>
              <a:tabLst>
                <a:tab pos="0" algn="l"/>
              </a:tabLst>
            </a:pPr>
            <a:r>
              <a:rPr lang="en-IN" spc="-1" dirty="0">
                <a:latin typeface="Arial"/>
              </a:rPr>
              <a:t>Class Balancing using PCA and SMOTE</a:t>
            </a:r>
          </a:p>
          <a:p>
            <a:pPr marL="685800" indent="-343080" algn="just">
              <a:lnSpc>
                <a:spcPct val="100000"/>
              </a:lnSpc>
              <a:buNone/>
              <a:tabLst>
                <a:tab pos="0" algn="l"/>
              </a:tabLst>
            </a:pPr>
            <a:r>
              <a:rPr lang="en-IN" b="0" strike="noStrike" spc="-1" dirty="0">
                <a:latin typeface="Arial"/>
              </a:rPr>
              <a:t>	</a:t>
            </a:r>
          </a:p>
          <a:p>
            <a:pPr marL="685800" indent="-343080" algn="just">
              <a:lnSpc>
                <a:spcPct val="100000"/>
              </a:lnSpc>
              <a:buNone/>
              <a:tabLst>
                <a:tab pos="0" algn="l"/>
              </a:tabLst>
            </a:pPr>
            <a:r>
              <a:rPr lang="en-IN" sz="1400" spc="-1" dirty="0">
                <a:latin typeface="Arial"/>
              </a:rPr>
              <a:t>	</a:t>
            </a:r>
            <a:endParaRPr lang="en-IN" sz="1400" b="0" strike="noStrike" spc="-1" dirty="0">
              <a:latin typeface="Arial"/>
            </a:endParaRPr>
          </a:p>
          <a:p>
            <a:pPr marL="685800" indent="-343080" algn="just">
              <a:lnSpc>
                <a:spcPct val="100000"/>
              </a:lnSpc>
              <a:buNone/>
              <a:tabLst>
                <a:tab pos="0" algn="l"/>
              </a:tabLst>
            </a:pPr>
            <a:r>
              <a:rPr lang="en-IN" sz="1400" spc="-1" dirty="0">
                <a:latin typeface="Arial"/>
              </a:rPr>
              <a:t>	</a:t>
            </a:r>
          </a:p>
          <a:p>
            <a:pPr marL="685800" indent="-343080" algn="just">
              <a:lnSpc>
                <a:spcPct val="100000"/>
              </a:lnSpc>
              <a:buNone/>
              <a:tabLst>
                <a:tab pos="0" algn="l"/>
              </a:tabLst>
            </a:pPr>
            <a:r>
              <a:rPr lang="en-IN" sz="1400" spc="-1" dirty="0">
                <a:latin typeface="Arial"/>
              </a:rPr>
              <a:t>	</a:t>
            </a:r>
          </a:p>
          <a:p>
            <a:pPr marL="685800" indent="-343080" algn="just">
              <a:lnSpc>
                <a:spcPct val="100000"/>
              </a:lnSpc>
              <a:buNone/>
              <a:tabLst>
                <a:tab pos="0" algn="l"/>
              </a:tabLst>
            </a:pPr>
            <a:endParaRPr lang="en-IN" sz="1400" b="0" strike="noStrike" spc="-1" dirty="0">
              <a:latin typeface="Arial"/>
            </a:endParaRPr>
          </a:p>
          <a:p>
            <a:pPr marL="685800" indent="-343080" algn="just">
              <a:lnSpc>
                <a:spcPct val="100000"/>
              </a:lnSpc>
              <a:buNone/>
              <a:tabLst>
                <a:tab pos="0" algn="l"/>
              </a:tabLst>
            </a:pPr>
            <a:endParaRPr lang="en-IN" sz="1400" b="0" strike="noStrike" spc="-1" dirty="0">
              <a:latin typeface="Arial"/>
            </a:endParaRPr>
          </a:p>
          <a:p>
            <a:pPr algn="just">
              <a:lnSpc>
                <a:spcPct val="100000"/>
              </a:lnSpc>
              <a:buNone/>
              <a:tabLst>
                <a:tab pos="0" algn="l"/>
              </a:tabLst>
            </a:pPr>
            <a:endParaRPr lang="en-IN" sz="1400" b="0" strike="noStrike" spc="-1" dirty="0">
              <a:latin typeface="Arial"/>
            </a:endParaRPr>
          </a:p>
          <a:p>
            <a:pPr algn="just">
              <a:lnSpc>
                <a:spcPct val="100000"/>
              </a:lnSpc>
              <a:buNone/>
              <a:tabLst>
                <a:tab pos="0" algn="l"/>
              </a:tabLst>
            </a:pPr>
            <a:r>
              <a:rPr lang="en-US" sz="1400" spc="-1" dirty="0">
                <a:solidFill>
                  <a:srgbClr val="0033CC"/>
                </a:solidFill>
                <a:latin typeface="Trebuchet MS"/>
                <a:ea typeface="Trebuchet MS"/>
              </a:rPr>
              <a:t>	    </a:t>
            </a:r>
            <a:endParaRPr lang="en-IN" sz="1400" b="0" strike="noStrike" spc="-1" dirty="0">
              <a:latin typeface="Arial"/>
            </a:endParaRPr>
          </a:p>
          <a:p>
            <a:pPr algn="just">
              <a:lnSpc>
                <a:spcPct val="100000"/>
              </a:lnSpc>
              <a:buNone/>
              <a:tabLst>
                <a:tab pos="0" algn="l"/>
              </a:tabLst>
            </a:pPr>
            <a:endParaRPr lang="en-IN" sz="1400" b="0" strike="noStrike" spc="-1" dirty="0">
              <a:latin typeface="Arial"/>
            </a:endParaRPr>
          </a:p>
          <a:p>
            <a:pPr algn="just">
              <a:lnSpc>
                <a:spcPct val="100000"/>
              </a:lnSpc>
              <a:buNone/>
              <a:tabLst>
                <a:tab pos="0" algn="l"/>
              </a:tabLst>
            </a:pPr>
            <a:endParaRPr lang="en-IN" sz="2400" b="0" strike="noStrike" spc="-1" dirty="0">
              <a:latin typeface="Arial"/>
            </a:endParaRPr>
          </a:p>
        </p:txBody>
      </p:sp>
      <p:pic>
        <p:nvPicPr>
          <p:cNvPr id="3" name="Picture 2">
            <a:extLst>
              <a:ext uri="{FF2B5EF4-FFF2-40B4-BE49-F238E27FC236}">
                <a16:creationId xmlns:a16="http://schemas.microsoft.com/office/drawing/2014/main" id="{F2BF2406-CE6C-79F1-8233-71889B1C0E24}"/>
              </a:ext>
            </a:extLst>
          </p:cNvPr>
          <p:cNvPicPr>
            <a:picLocks noChangeAspect="1"/>
          </p:cNvPicPr>
          <p:nvPr/>
        </p:nvPicPr>
        <p:blipFill>
          <a:blip r:embed="rId2"/>
          <a:stretch>
            <a:fillRect/>
          </a:stretch>
        </p:blipFill>
        <p:spPr>
          <a:xfrm>
            <a:off x="3436080" y="2868383"/>
            <a:ext cx="3467400" cy="2545301"/>
          </a:xfrm>
          <a:prstGeom prst="rect">
            <a:avLst/>
          </a:prstGeom>
        </p:spPr>
      </p:pic>
      <p:pic>
        <p:nvPicPr>
          <p:cNvPr id="6" name="Picture 5">
            <a:extLst>
              <a:ext uri="{FF2B5EF4-FFF2-40B4-BE49-F238E27FC236}">
                <a16:creationId xmlns:a16="http://schemas.microsoft.com/office/drawing/2014/main" id="{351E132F-4C6C-BF16-3832-B3F12099DE83}"/>
              </a:ext>
            </a:extLst>
          </p:cNvPr>
          <p:cNvPicPr>
            <a:picLocks noChangeAspect="1"/>
          </p:cNvPicPr>
          <p:nvPr/>
        </p:nvPicPr>
        <p:blipFill>
          <a:blip r:embed="rId3"/>
          <a:stretch>
            <a:fillRect/>
          </a:stretch>
        </p:blipFill>
        <p:spPr>
          <a:xfrm>
            <a:off x="7017780" y="3002280"/>
            <a:ext cx="3809940" cy="1996440"/>
          </a:xfrm>
          <a:prstGeom prst="rect">
            <a:avLst/>
          </a:prstGeom>
        </p:spPr>
      </p:pic>
    </p:spTree>
    <p:extLst>
      <p:ext uri="{BB962C8B-B14F-4D97-AF65-F5344CB8AC3E}">
        <p14:creationId xmlns:p14="http://schemas.microsoft.com/office/powerpoint/2010/main" val="823243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Google Shape;114;p6"/>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6" name="Google Shape;115;p6"/>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Project Demonstration</a:t>
            </a:r>
            <a:endParaRPr lang="en-IN" sz="2400" b="0" strike="noStrike" spc="-1">
              <a:latin typeface="Arial"/>
            </a:endParaRPr>
          </a:p>
        </p:txBody>
      </p:sp>
      <p:sp>
        <p:nvSpPr>
          <p:cNvPr id="57" name="Google Shape;116;p6"/>
          <p:cNvSpPr/>
          <p:nvPr/>
        </p:nvSpPr>
        <p:spPr>
          <a:xfrm>
            <a:off x="2864940" y="2270880"/>
            <a:ext cx="8077080" cy="2062103"/>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marL="685800" indent="-343080" algn="just">
              <a:lnSpc>
                <a:spcPct val="100000"/>
              </a:lnSpc>
              <a:buNone/>
              <a:tabLst>
                <a:tab pos="0" algn="l"/>
              </a:tabLst>
            </a:pPr>
            <a:r>
              <a:rPr lang="en-IN" spc="-1" dirty="0">
                <a:latin typeface="Arial"/>
              </a:rPr>
              <a:t>Performance Metrics for the models used</a:t>
            </a:r>
            <a:r>
              <a:rPr lang="en-IN" sz="1400" spc="-1" dirty="0">
                <a:latin typeface="Arial"/>
              </a:rPr>
              <a:t>.</a:t>
            </a:r>
          </a:p>
          <a:p>
            <a:pPr marL="685800" indent="-343080" algn="just">
              <a:lnSpc>
                <a:spcPct val="100000"/>
              </a:lnSpc>
              <a:buNone/>
              <a:tabLst>
                <a:tab pos="0" algn="l"/>
              </a:tabLst>
            </a:pPr>
            <a:r>
              <a:rPr lang="en-IN" sz="1400" spc="-1" dirty="0">
                <a:latin typeface="Arial"/>
              </a:rPr>
              <a:t>	</a:t>
            </a:r>
          </a:p>
          <a:p>
            <a:pPr marL="685800" indent="-343080" algn="just">
              <a:lnSpc>
                <a:spcPct val="100000"/>
              </a:lnSpc>
              <a:buNone/>
              <a:tabLst>
                <a:tab pos="0" algn="l"/>
              </a:tabLst>
            </a:pPr>
            <a:r>
              <a:rPr lang="en-IN" sz="1600" spc="-1" dirty="0">
                <a:latin typeface="Arial"/>
              </a:rPr>
              <a:t>Logistic Regression with only PCA                      Logistic Regression with SOMTE</a:t>
            </a:r>
          </a:p>
          <a:p>
            <a:pPr marL="685800" indent="-343080" algn="just">
              <a:lnSpc>
                <a:spcPct val="100000"/>
              </a:lnSpc>
              <a:buNone/>
              <a:tabLst>
                <a:tab pos="0" algn="l"/>
              </a:tabLst>
            </a:pPr>
            <a:r>
              <a:rPr lang="en-IN" sz="1400" b="0" strike="noStrike" spc="-1" dirty="0">
                <a:latin typeface="Arial"/>
              </a:rPr>
              <a:t>		</a:t>
            </a:r>
          </a:p>
          <a:p>
            <a:pPr algn="just">
              <a:lnSpc>
                <a:spcPct val="100000"/>
              </a:lnSpc>
              <a:buNone/>
              <a:tabLst>
                <a:tab pos="0" algn="l"/>
              </a:tabLst>
            </a:pPr>
            <a:endParaRPr lang="en-IN" sz="1400" b="0" strike="noStrike" spc="-1" dirty="0">
              <a:latin typeface="Arial"/>
            </a:endParaRPr>
          </a:p>
          <a:p>
            <a:pPr algn="just">
              <a:lnSpc>
                <a:spcPct val="100000"/>
              </a:lnSpc>
              <a:buNone/>
              <a:tabLst>
                <a:tab pos="0" algn="l"/>
              </a:tabLst>
            </a:pPr>
            <a:r>
              <a:rPr lang="en-US" sz="1400" spc="-1" dirty="0">
                <a:solidFill>
                  <a:srgbClr val="0033CC"/>
                </a:solidFill>
                <a:latin typeface="Trebuchet MS"/>
                <a:ea typeface="Trebuchet MS"/>
              </a:rPr>
              <a:t>	    </a:t>
            </a:r>
            <a:endParaRPr lang="en-IN" sz="1400" b="0" strike="noStrike" spc="-1" dirty="0">
              <a:latin typeface="Arial"/>
            </a:endParaRPr>
          </a:p>
          <a:p>
            <a:pPr algn="just">
              <a:lnSpc>
                <a:spcPct val="100000"/>
              </a:lnSpc>
              <a:buNone/>
              <a:tabLst>
                <a:tab pos="0" algn="l"/>
              </a:tabLst>
            </a:pPr>
            <a:endParaRPr lang="en-IN" sz="1400" b="0" strike="noStrike" spc="-1" dirty="0">
              <a:latin typeface="Arial"/>
            </a:endParaRPr>
          </a:p>
          <a:p>
            <a:pPr algn="just">
              <a:lnSpc>
                <a:spcPct val="100000"/>
              </a:lnSpc>
              <a:buNone/>
              <a:tabLst>
                <a:tab pos="0" algn="l"/>
              </a:tabLst>
            </a:pPr>
            <a:endParaRPr lang="en-IN" sz="2400" b="0" strike="noStrike" spc="-1" dirty="0">
              <a:latin typeface="Arial"/>
            </a:endParaRPr>
          </a:p>
        </p:txBody>
      </p:sp>
      <p:pic>
        <p:nvPicPr>
          <p:cNvPr id="17" name="Picture 16">
            <a:extLst>
              <a:ext uri="{FF2B5EF4-FFF2-40B4-BE49-F238E27FC236}">
                <a16:creationId xmlns:a16="http://schemas.microsoft.com/office/drawing/2014/main" id="{1B47DFE6-10D9-0041-11D4-1F1F8CB4E4F2}"/>
              </a:ext>
            </a:extLst>
          </p:cNvPr>
          <p:cNvPicPr>
            <a:picLocks noChangeAspect="1"/>
          </p:cNvPicPr>
          <p:nvPr/>
        </p:nvPicPr>
        <p:blipFill>
          <a:blip r:embed="rId3"/>
          <a:stretch>
            <a:fillRect/>
          </a:stretch>
        </p:blipFill>
        <p:spPr>
          <a:xfrm>
            <a:off x="3393566" y="3352681"/>
            <a:ext cx="3192390" cy="1775935"/>
          </a:xfrm>
          <a:prstGeom prst="rect">
            <a:avLst/>
          </a:prstGeom>
        </p:spPr>
      </p:pic>
      <p:pic>
        <p:nvPicPr>
          <p:cNvPr id="19" name="Picture 18">
            <a:extLst>
              <a:ext uri="{FF2B5EF4-FFF2-40B4-BE49-F238E27FC236}">
                <a16:creationId xmlns:a16="http://schemas.microsoft.com/office/drawing/2014/main" id="{9A77E48D-3330-87FA-C5B9-909BD257F64C}"/>
              </a:ext>
            </a:extLst>
          </p:cNvPr>
          <p:cNvPicPr>
            <a:picLocks noChangeAspect="1"/>
          </p:cNvPicPr>
          <p:nvPr/>
        </p:nvPicPr>
        <p:blipFill>
          <a:blip r:embed="rId4"/>
          <a:stretch>
            <a:fillRect/>
          </a:stretch>
        </p:blipFill>
        <p:spPr>
          <a:xfrm>
            <a:off x="7114581" y="3352682"/>
            <a:ext cx="3083211" cy="1775935"/>
          </a:xfrm>
          <a:prstGeom prst="rect">
            <a:avLst/>
          </a:prstGeom>
        </p:spPr>
      </p:pic>
    </p:spTree>
    <p:extLst>
      <p:ext uri="{BB962C8B-B14F-4D97-AF65-F5344CB8AC3E}">
        <p14:creationId xmlns:p14="http://schemas.microsoft.com/office/powerpoint/2010/main" val="1818305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Google Shape;114;p6"/>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6" name="Google Shape;115;p6"/>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Project Demonstration</a:t>
            </a:r>
            <a:endParaRPr lang="en-IN" sz="2400" b="0" strike="noStrike" spc="-1">
              <a:latin typeface="Arial"/>
            </a:endParaRPr>
          </a:p>
        </p:txBody>
      </p:sp>
      <p:sp>
        <p:nvSpPr>
          <p:cNvPr id="57" name="Google Shape;116;p6"/>
          <p:cNvSpPr/>
          <p:nvPr/>
        </p:nvSpPr>
        <p:spPr>
          <a:xfrm>
            <a:off x="2864940" y="2270880"/>
            <a:ext cx="8077080" cy="1138773"/>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marL="685800" indent="-343080" algn="just">
              <a:lnSpc>
                <a:spcPct val="100000"/>
              </a:lnSpc>
              <a:buNone/>
              <a:tabLst>
                <a:tab pos="0" algn="l"/>
              </a:tabLst>
            </a:pPr>
            <a:r>
              <a:rPr lang="en-IN" sz="1600" spc="-1" dirty="0">
                <a:latin typeface="Arial"/>
              </a:rPr>
              <a:t>SVM      </a:t>
            </a:r>
            <a:r>
              <a:rPr lang="en-IN" sz="1400" spc="-1" dirty="0">
                <a:latin typeface="Arial"/>
              </a:rPr>
              <a:t>                                                            	</a:t>
            </a:r>
            <a:endParaRPr lang="en-IN" sz="1400" b="0" strike="noStrike" spc="-1" dirty="0">
              <a:latin typeface="Arial"/>
            </a:endParaRPr>
          </a:p>
          <a:p>
            <a:pPr algn="just">
              <a:lnSpc>
                <a:spcPct val="100000"/>
              </a:lnSpc>
              <a:buNone/>
              <a:tabLst>
                <a:tab pos="0" algn="l"/>
              </a:tabLst>
            </a:pPr>
            <a:r>
              <a:rPr lang="en-US" sz="1400" spc="-1" dirty="0">
                <a:solidFill>
                  <a:srgbClr val="0033CC"/>
                </a:solidFill>
                <a:latin typeface="Trebuchet MS"/>
                <a:ea typeface="Trebuchet MS"/>
              </a:rPr>
              <a:t>	    </a:t>
            </a:r>
            <a:endParaRPr lang="en-IN" sz="1400" b="0" strike="noStrike" spc="-1" dirty="0">
              <a:latin typeface="Arial"/>
            </a:endParaRPr>
          </a:p>
          <a:p>
            <a:pPr algn="just">
              <a:lnSpc>
                <a:spcPct val="100000"/>
              </a:lnSpc>
              <a:buNone/>
              <a:tabLst>
                <a:tab pos="0" algn="l"/>
              </a:tabLst>
            </a:pPr>
            <a:endParaRPr lang="en-IN" sz="1400" b="0" strike="noStrike" spc="-1" dirty="0">
              <a:latin typeface="Arial"/>
            </a:endParaRPr>
          </a:p>
          <a:p>
            <a:pPr algn="just">
              <a:lnSpc>
                <a:spcPct val="100000"/>
              </a:lnSpc>
              <a:buNone/>
              <a:tabLst>
                <a:tab pos="0" algn="l"/>
              </a:tabLst>
            </a:pPr>
            <a:endParaRPr lang="en-IN" sz="2400" b="0" strike="noStrike" spc="-1" dirty="0">
              <a:latin typeface="Arial"/>
            </a:endParaRPr>
          </a:p>
        </p:txBody>
      </p:sp>
      <p:pic>
        <p:nvPicPr>
          <p:cNvPr id="7" name="Picture 6">
            <a:extLst>
              <a:ext uri="{FF2B5EF4-FFF2-40B4-BE49-F238E27FC236}">
                <a16:creationId xmlns:a16="http://schemas.microsoft.com/office/drawing/2014/main" id="{69D89306-5721-0BB5-11AA-8DD137ECEFDF}"/>
              </a:ext>
            </a:extLst>
          </p:cNvPr>
          <p:cNvPicPr>
            <a:picLocks noChangeAspect="1"/>
          </p:cNvPicPr>
          <p:nvPr/>
        </p:nvPicPr>
        <p:blipFill>
          <a:blip r:embed="rId3"/>
          <a:stretch>
            <a:fillRect/>
          </a:stretch>
        </p:blipFill>
        <p:spPr>
          <a:xfrm>
            <a:off x="3363993" y="2721882"/>
            <a:ext cx="6663927" cy="2621507"/>
          </a:xfrm>
          <a:prstGeom prst="rect">
            <a:avLst/>
          </a:prstGeom>
        </p:spPr>
      </p:pic>
    </p:spTree>
    <p:extLst>
      <p:ext uri="{BB962C8B-B14F-4D97-AF65-F5344CB8AC3E}">
        <p14:creationId xmlns:p14="http://schemas.microsoft.com/office/powerpoint/2010/main" val="2588260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TotalTime>
  <Words>999</Words>
  <Application>Microsoft Office PowerPoint</Application>
  <PresentationFormat>Widescreen</PresentationFormat>
  <Paragraphs>176</Paragraphs>
  <Slides>17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Consolas</vt:lpstr>
      <vt:lpstr>Symbol</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Sunitha R</dc:creator>
  <dc:description/>
  <cp:lastModifiedBy>Divya Malika</cp:lastModifiedBy>
  <cp:revision>4</cp:revision>
  <dcterms:created xsi:type="dcterms:W3CDTF">2020-11-22T08:14:37Z</dcterms:created>
  <dcterms:modified xsi:type="dcterms:W3CDTF">2022-11-15T02:41:33Z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