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EB65CBC-3DF1-43C4-AA56-B61F7C130F43}" type="datetimeFigureOut">
              <a:rPr lang="en-US" smtClean="0"/>
              <a:t>4/28/2020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838214A-4F35-4D66-BDFC-1ED14577ACEE}"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5304264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65CBC-3DF1-43C4-AA56-B61F7C130F4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8214A-4F35-4D66-BDFC-1ED14577ACEE}" type="slidenum">
              <a:rPr lang="en-US" smtClean="0"/>
              <a:t>‹#›</a:t>
            </a:fld>
            <a:endParaRPr lang="en-US"/>
          </a:p>
        </p:txBody>
      </p:sp>
    </p:spTree>
    <p:extLst>
      <p:ext uri="{BB962C8B-B14F-4D97-AF65-F5344CB8AC3E}">
        <p14:creationId xmlns:p14="http://schemas.microsoft.com/office/powerpoint/2010/main" val="59947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EB65CBC-3DF1-43C4-AA56-B61F7C130F43}" type="datetimeFigureOut">
              <a:rPr lang="en-US" smtClean="0"/>
              <a:t>4/28/2020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838214A-4F35-4D66-BDFC-1ED14577ACEE}"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09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65CBC-3DF1-43C4-AA56-B61F7C130F4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8214A-4F35-4D66-BDFC-1ED14577ACEE}" type="slidenum">
              <a:rPr lang="en-US" smtClean="0"/>
              <a:t>‹#›</a:t>
            </a:fld>
            <a:endParaRPr lang="en-US"/>
          </a:p>
        </p:txBody>
      </p:sp>
    </p:spTree>
    <p:extLst>
      <p:ext uri="{BB962C8B-B14F-4D97-AF65-F5344CB8AC3E}">
        <p14:creationId xmlns:p14="http://schemas.microsoft.com/office/powerpoint/2010/main" val="163427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EB65CBC-3DF1-43C4-AA56-B61F7C130F43}" type="datetimeFigureOut">
              <a:rPr lang="en-US" smtClean="0"/>
              <a:t>4/28/2020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838214A-4F35-4D66-BDFC-1ED14577ACEE}"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7821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65CBC-3DF1-43C4-AA56-B61F7C130F4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8214A-4F35-4D66-BDFC-1ED14577ACEE}" type="slidenum">
              <a:rPr lang="en-US" smtClean="0"/>
              <a:t>‹#›</a:t>
            </a:fld>
            <a:endParaRPr lang="en-US"/>
          </a:p>
        </p:txBody>
      </p:sp>
    </p:spTree>
    <p:extLst>
      <p:ext uri="{BB962C8B-B14F-4D97-AF65-F5344CB8AC3E}">
        <p14:creationId xmlns:p14="http://schemas.microsoft.com/office/powerpoint/2010/main" val="217715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65CBC-3DF1-43C4-AA56-B61F7C130F4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8214A-4F35-4D66-BDFC-1ED14577ACEE}" type="slidenum">
              <a:rPr lang="en-US" smtClean="0"/>
              <a:t>‹#›</a:t>
            </a:fld>
            <a:endParaRPr lang="en-US"/>
          </a:p>
        </p:txBody>
      </p:sp>
    </p:spTree>
    <p:extLst>
      <p:ext uri="{BB962C8B-B14F-4D97-AF65-F5344CB8AC3E}">
        <p14:creationId xmlns:p14="http://schemas.microsoft.com/office/powerpoint/2010/main" val="149341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65CBC-3DF1-43C4-AA56-B61F7C130F4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8214A-4F35-4D66-BDFC-1ED14577ACEE}" type="slidenum">
              <a:rPr lang="en-US" smtClean="0"/>
              <a:t>‹#›</a:t>
            </a:fld>
            <a:endParaRPr lang="en-US"/>
          </a:p>
        </p:txBody>
      </p:sp>
    </p:spTree>
    <p:extLst>
      <p:ext uri="{BB962C8B-B14F-4D97-AF65-F5344CB8AC3E}">
        <p14:creationId xmlns:p14="http://schemas.microsoft.com/office/powerpoint/2010/main" val="109843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EB65CBC-3DF1-43C4-AA56-B61F7C130F4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8214A-4F35-4D66-BDFC-1ED14577ACEE}" type="slidenum">
              <a:rPr lang="en-US" smtClean="0"/>
              <a:t>‹#›</a:t>
            </a:fld>
            <a:endParaRPr lang="en-US"/>
          </a:p>
        </p:txBody>
      </p:sp>
    </p:spTree>
    <p:extLst>
      <p:ext uri="{BB962C8B-B14F-4D97-AF65-F5344CB8AC3E}">
        <p14:creationId xmlns:p14="http://schemas.microsoft.com/office/powerpoint/2010/main" val="349491747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EB65CBC-3DF1-43C4-AA56-B61F7C130F43}" type="datetimeFigureOut">
              <a:rPr lang="en-US" smtClean="0"/>
              <a:t>4/28/2020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838214A-4F35-4D66-BDFC-1ED14577ACEE}" type="slidenum">
              <a:rPr lang="en-US" smtClean="0"/>
              <a:t>‹#›</a:t>
            </a:fld>
            <a:endParaRPr lang="en-US"/>
          </a:p>
        </p:txBody>
      </p:sp>
    </p:spTree>
    <p:extLst>
      <p:ext uri="{BB962C8B-B14F-4D97-AF65-F5344CB8AC3E}">
        <p14:creationId xmlns:p14="http://schemas.microsoft.com/office/powerpoint/2010/main" val="19509299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EB65CBC-3DF1-43C4-AA56-B61F7C130F43}" type="datetimeFigureOut">
              <a:rPr lang="en-US" smtClean="0"/>
              <a:t>4/28/2020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838214A-4F35-4D66-BDFC-1ED14577ACEE}" type="slidenum">
              <a:rPr lang="en-US" smtClean="0"/>
              <a:t>‹#›</a:t>
            </a:fld>
            <a:endParaRPr lang="en-US"/>
          </a:p>
        </p:txBody>
      </p:sp>
    </p:spTree>
    <p:extLst>
      <p:ext uri="{BB962C8B-B14F-4D97-AF65-F5344CB8AC3E}">
        <p14:creationId xmlns:p14="http://schemas.microsoft.com/office/powerpoint/2010/main" val="296905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EB65CBC-3DF1-43C4-AA56-B61F7C130F43}" type="datetimeFigureOut">
              <a:rPr lang="en-US" smtClean="0"/>
              <a:t>4/28/2020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838214A-4F35-4D66-BDFC-1ED14577ACEE}"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0186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AFD3-9864-4A48-BD29-55754522C71C}"/>
              </a:ext>
            </a:extLst>
          </p:cNvPr>
          <p:cNvSpPr>
            <a:spLocks noGrp="1"/>
          </p:cNvSpPr>
          <p:nvPr>
            <p:ph type="ctrTitle"/>
          </p:nvPr>
        </p:nvSpPr>
        <p:spPr/>
        <p:txBody>
          <a:bodyPr>
            <a:normAutofit fontScale="90000"/>
          </a:bodyPr>
          <a:lstStyle/>
          <a:p>
            <a:br>
              <a:rPr lang="en-US" b="1"/>
            </a:br>
            <a:br>
              <a:rPr lang="en-US" b="1"/>
            </a:br>
            <a:br>
              <a:rPr lang="en-US" b="1"/>
            </a:br>
            <a:br>
              <a:rPr lang="en-US" b="1"/>
            </a:br>
            <a:r>
              <a:rPr lang="en-US" b="1"/>
              <a:t>Coursera Capstone Project</a:t>
            </a:r>
            <a:br>
              <a:rPr lang="en-US"/>
            </a:br>
            <a:r>
              <a:rPr lang="en-US" b="1"/>
              <a:t>The Battle of Neighborhoods </a:t>
            </a:r>
            <a:endParaRPr lang="en-US" dirty="0"/>
          </a:p>
        </p:txBody>
      </p:sp>
      <p:sp>
        <p:nvSpPr>
          <p:cNvPr id="3" name="Subtitle 2">
            <a:extLst>
              <a:ext uri="{FF2B5EF4-FFF2-40B4-BE49-F238E27FC236}">
                <a16:creationId xmlns:a16="http://schemas.microsoft.com/office/drawing/2014/main" id="{992E53EA-2208-42EE-BDB5-154435A94A7F}"/>
              </a:ext>
            </a:extLst>
          </p:cNvPr>
          <p:cNvSpPr>
            <a:spLocks noGrp="1"/>
          </p:cNvSpPr>
          <p:nvPr>
            <p:ph type="subTitle" idx="1"/>
          </p:nvPr>
        </p:nvSpPr>
        <p:spPr/>
        <p:txBody>
          <a:bodyPr/>
          <a:lstStyle/>
          <a:p>
            <a:r>
              <a:rPr lang="en-US" b="1"/>
              <a:t>- Swati Verma</a:t>
            </a:r>
            <a:endParaRPr lang="en-US" dirty="0"/>
          </a:p>
        </p:txBody>
      </p:sp>
    </p:spTree>
    <p:extLst>
      <p:ext uri="{BB962C8B-B14F-4D97-AF65-F5344CB8AC3E}">
        <p14:creationId xmlns:p14="http://schemas.microsoft.com/office/powerpoint/2010/main" val="930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B7C0-E26F-4C08-A7FE-66E3F01AA7E3}"/>
              </a:ext>
            </a:extLst>
          </p:cNvPr>
          <p:cNvSpPr>
            <a:spLocks noGrp="1"/>
          </p:cNvSpPr>
          <p:nvPr>
            <p:ph type="title"/>
          </p:nvPr>
        </p:nvSpPr>
        <p:spPr/>
        <p:txBody>
          <a:bodyPr>
            <a:normAutofit fontScale="90000"/>
          </a:bodyPr>
          <a:lstStyle/>
          <a:p>
            <a:r>
              <a:rPr lang="en-US" b="1" dirty="0"/>
              <a:t>2.4 How it will help to evaluate the decision of renting</a:t>
            </a:r>
            <a:br>
              <a:rPr lang="en-US" dirty="0"/>
            </a:br>
            <a:endParaRPr lang="en-US" dirty="0"/>
          </a:p>
        </p:txBody>
      </p:sp>
      <p:sp>
        <p:nvSpPr>
          <p:cNvPr id="3" name="Content Placeholder 2">
            <a:extLst>
              <a:ext uri="{FF2B5EF4-FFF2-40B4-BE49-F238E27FC236}">
                <a16:creationId xmlns:a16="http://schemas.microsoft.com/office/drawing/2014/main" id="{A725523B-62DF-489F-8868-6B518484B9C3}"/>
              </a:ext>
            </a:extLst>
          </p:cNvPr>
          <p:cNvSpPr>
            <a:spLocks noGrp="1"/>
          </p:cNvSpPr>
          <p:nvPr>
            <p:ph idx="1"/>
          </p:nvPr>
        </p:nvSpPr>
        <p:spPr/>
        <p:txBody>
          <a:bodyPr>
            <a:normAutofit fontScale="70000" lnSpcReduction="20000"/>
          </a:bodyPr>
          <a:lstStyle/>
          <a:p>
            <a:pPr marL="0" indent="0">
              <a:buNone/>
            </a:pPr>
            <a:r>
              <a:rPr lang="en-US" dirty="0">
                <a:latin typeface="+mj-lt"/>
              </a:rPr>
              <a:t>The data will be used as follows:</a:t>
            </a:r>
          </a:p>
          <a:p>
            <a:r>
              <a:rPr lang="en-US" dirty="0">
                <a:latin typeface="+mj-lt"/>
              </a:rPr>
              <a:t>Use Foursquare and </a:t>
            </a:r>
            <a:r>
              <a:rPr lang="en-US" dirty="0" err="1">
                <a:latin typeface="+mj-lt"/>
              </a:rPr>
              <a:t>geopy</a:t>
            </a:r>
            <a:r>
              <a:rPr lang="en-US" dirty="0">
                <a:latin typeface="+mj-lt"/>
              </a:rPr>
              <a:t> data to map top 10 venues for all Manhattan neighborhoods and clustered in groups (as per Course LAB)</a:t>
            </a:r>
          </a:p>
          <a:p>
            <a:r>
              <a:rPr lang="en-US" dirty="0">
                <a:latin typeface="+mj-lt"/>
              </a:rPr>
              <a:t>Use foursquare and </a:t>
            </a:r>
            <a:r>
              <a:rPr lang="en-US" dirty="0" err="1">
                <a:latin typeface="+mj-lt"/>
              </a:rPr>
              <a:t>geopy</a:t>
            </a:r>
            <a:r>
              <a:rPr lang="en-US" dirty="0">
                <a:latin typeface="+mj-lt"/>
              </a:rPr>
              <a:t> data to map the location of subway metro stations, separately and on top of the above clustered map in order to be able to identify the venues and amenities near each metro station, or explore each subway location separately</a:t>
            </a:r>
          </a:p>
          <a:p>
            <a:r>
              <a:rPr lang="en-US" dirty="0">
                <a:latin typeface="+mj-lt"/>
              </a:rPr>
              <a:t>Use Foursquare and </a:t>
            </a:r>
            <a:r>
              <a:rPr lang="en-US" dirty="0" err="1">
                <a:latin typeface="+mj-lt"/>
              </a:rPr>
              <a:t>geopy</a:t>
            </a:r>
            <a:r>
              <a:rPr lang="en-US" dirty="0">
                <a:latin typeface="+mj-lt"/>
              </a:rPr>
              <a:t> data to map the location of rental places, in some form, linked to the subway locations.</a:t>
            </a:r>
          </a:p>
          <a:p>
            <a:r>
              <a:rPr lang="en-US" dirty="0">
                <a:latin typeface="+mj-lt"/>
              </a:rPr>
              <a:t>Create a map that depicts, for instance, the average rental price per square ft, around a radius of (1.5 km) around each subway station - or a similar metric. I will be able to quickly point to the popups to know the relative price per subway area.</a:t>
            </a:r>
          </a:p>
          <a:p>
            <a:r>
              <a:rPr lang="en-US" dirty="0">
                <a:latin typeface="+mj-lt"/>
              </a:rPr>
              <a:t>Addresses from rental locations will be converted to geodata( </a:t>
            </a:r>
            <a:r>
              <a:rPr lang="en-US" dirty="0" err="1">
                <a:latin typeface="+mj-lt"/>
              </a:rPr>
              <a:t>lat</a:t>
            </a:r>
            <a:r>
              <a:rPr lang="en-US" dirty="0">
                <a:latin typeface="+mj-lt"/>
              </a:rPr>
              <a:t>, long) using </a:t>
            </a:r>
            <a:r>
              <a:rPr lang="en-US" dirty="0" err="1">
                <a:latin typeface="+mj-lt"/>
              </a:rPr>
              <a:t>Geopy</a:t>
            </a:r>
            <a:r>
              <a:rPr lang="en-US" dirty="0">
                <a:latin typeface="+mj-lt"/>
              </a:rPr>
              <a:t>-distance and </a:t>
            </a:r>
            <a:r>
              <a:rPr lang="en-US" dirty="0" err="1">
                <a:latin typeface="+mj-lt"/>
              </a:rPr>
              <a:t>Nominatim</a:t>
            </a:r>
            <a:r>
              <a:rPr lang="en-US" dirty="0">
                <a:latin typeface="+mj-lt"/>
              </a:rPr>
              <a:t>.</a:t>
            </a:r>
          </a:p>
          <a:p>
            <a:endParaRPr lang="en-US" dirty="0">
              <a:latin typeface="+mj-lt"/>
            </a:endParaRPr>
          </a:p>
        </p:txBody>
      </p:sp>
    </p:spTree>
    <p:extLst>
      <p:ext uri="{BB962C8B-B14F-4D97-AF65-F5344CB8AC3E}">
        <p14:creationId xmlns:p14="http://schemas.microsoft.com/office/powerpoint/2010/main" val="206675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CA4D-5376-4961-ACB1-DF17BCF89D03}"/>
              </a:ext>
            </a:extLst>
          </p:cNvPr>
          <p:cNvSpPr>
            <a:spLocks noGrp="1"/>
          </p:cNvSpPr>
          <p:nvPr>
            <p:ph type="title"/>
          </p:nvPr>
        </p:nvSpPr>
        <p:spPr/>
        <p:txBody>
          <a:bodyPr/>
          <a:lstStyle/>
          <a:p>
            <a:r>
              <a:rPr lang="en-US" sz="3600" b="1" dirty="0"/>
              <a:t>Methodology</a:t>
            </a:r>
            <a:r>
              <a:rPr lang="en-US" dirty="0"/>
              <a:t> </a:t>
            </a:r>
            <a:r>
              <a:rPr lang="en-US" sz="3600" b="1" dirty="0"/>
              <a:t>Section</a:t>
            </a:r>
          </a:p>
        </p:txBody>
      </p:sp>
      <p:sp>
        <p:nvSpPr>
          <p:cNvPr id="3" name="Content Placeholder 2">
            <a:extLst>
              <a:ext uri="{FF2B5EF4-FFF2-40B4-BE49-F238E27FC236}">
                <a16:creationId xmlns:a16="http://schemas.microsoft.com/office/drawing/2014/main" id="{953350FE-3F9E-4F49-9DEC-707BABED59CC}"/>
              </a:ext>
            </a:extLst>
          </p:cNvPr>
          <p:cNvSpPr>
            <a:spLocks noGrp="1"/>
          </p:cNvSpPr>
          <p:nvPr>
            <p:ph idx="1"/>
          </p:nvPr>
        </p:nvSpPr>
        <p:spPr>
          <a:xfrm>
            <a:off x="838200" y="1533236"/>
            <a:ext cx="10515600" cy="4643727"/>
          </a:xfrm>
        </p:spPr>
        <p:txBody>
          <a:bodyPr>
            <a:normAutofit lnSpcReduction="10000"/>
          </a:bodyPr>
          <a:lstStyle/>
          <a:p>
            <a:pPr marL="0" indent="0">
              <a:buNone/>
            </a:pPr>
            <a:r>
              <a:rPr lang="en-US" sz="2400" b="1" dirty="0">
                <a:latin typeface="+mj-lt"/>
              </a:rPr>
              <a:t>3.1 Process steps and strategy to resolve the problem</a:t>
            </a:r>
            <a:endParaRPr lang="en-US" sz="2400" dirty="0">
              <a:latin typeface="+mj-lt"/>
            </a:endParaRPr>
          </a:p>
          <a:p>
            <a:r>
              <a:rPr lang="en-US" sz="2400" dirty="0">
                <a:latin typeface="+mj-lt"/>
              </a:rPr>
              <a:t>This section represents the main component of the report where the data is gathered, prepared for analysis. The tools described are used here and the Notebook cells indicate the execution of steps.</a:t>
            </a:r>
          </a:p>
          <a:p>
            <a:r>
              <a:rPr lang="en-US" sz="2400" dirty="0">
                <a:latin typeface="+mj-lt"/>
              </a:rPr>
              <a:t>The analysis and the strategy:</a:t>
            </a:r>
          </a:p>
          <a:p>
            <a:r>
              <a:rPr lang="en-US" sz="2400" dirty="0">
                <a:latin typeface="+mj-lt"/>
              </a:rPr>
              <a:t>The strategy is based on mapping the above described data in section 2.0, in order to facilitate the choice of at least two candidate places for rent. The choice is made based on the demands imposed: location near a subway, rental price and similar venues to Southbank. This visual approach and maps with pop-up labels allow quick identification of location, price and feature, thus making the selection very easy.</a:t>
            </a:r>
          </a:p>
          <a:p>
            <a:endParaRPr lang="en-US" sz="2400" dirty="0">
              <a:latin typeface="+mj-lt"/>
            </a:endParaRPr>
          </a:p>
        </p:txBody>
      </p:sp>
    </p:spTree>
    <p:extLst>
      <p:ext uri="{BB962C8B-B14F-4D97-AF65-F5344CB8AC3E}">
        <p14:creationId xmlns:p14="http://schemas.microsoft.com/office/powerpoint/2010/main" val="145054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B3933-346B-481F-9ED4-FBFBA2A46DAF}"/>
              </a:ext>
            </a:extLst>
          </p:cNvPr>
          <p:cNvSpPr>
            <a:spLocks noGrp="1"/>
          </p:cNvSpPr>
          <p:nvPr>
            <p:ph type="title"/>
          </p:nvPr>
        </p:nvSpPr>
        <p:spPr/>
        <p:txBody>
          <a:bodyPr>
            <a:noAutofit/>
          </a:bodyPr>
          <a:lstStyle/>
          <a:p>
            <a:r>
              <a:rPr lang="en-US" sz="3600" b="1" dirty="0"/>
              <a:t>3.2 Data Science Methods, machine learning, mapping tools and exploratory data analysis</a:t>
            </a:r>
            <a:br>
              <a:rPr lang="en-US" sz="3600" dirty="0"/>
            </a:br>
            <a:endParaRPr lang="en-US" sz="3600" dirty="0"/>
          </a:p>
        </p:txBody>
      </p:sp>
      <p:sp>
        <p:nvSpPr>
          <p:cNvPr id="3" name="Content Placeholder 2">
            <a:extLst>
              <a:ext uri="{FF2B5EF4-FFF2-40B4-BE49-F238E27FC236}">
                <a16:creationId xmlns:a16="http://schemas.microsoft.com/office/drawing/2014/main" id="{5C64877F-B8C8-4C3F-ADA1-4065F5582DCE}"/>
              </a:ext>
            </a:extLst>
          </p:cNvPr>
          <p:cNvSpPr>
            <a:spLocks noGrp="1"/>
          </p:cNvSpPr>
          <p:nvPr>
            <p:ph idx="1"/>
          </p:nvPr>
        </p:nvSpPr>
        <p:spPr/>
        <p:txBody>
          <a:bodyPr>
            <a:normAutofit fontScale="62500" lnSpcReduction="20000"/>
          </a:bodyPr>
          <a:lstStyle/>
          <a:p>
            <a:pPr lvl="0"/>
            <a:r>
              <a:rPr lang="en-US" dirty="0">
                <a:latin typeface="+mj-lt"/>
              </a:rPr>
              <a:t>Creating Maryland Map – Current residence and listing out nearby venues and restaurants.</a:t>
            </a:r>
          </a:p>
          <a:p>
            <a:pPr lvl="0"/>
            <a:r>
              <a:rPr lang="en-US" dirty="0">
                <a:latin typeface="+mj-lt"/>
              </a:rPr>
              <a:t>Use </a:t>
            </a:r>
            <a:r>
              <a:rPr lang="en-US" dirty="0" err="1">
                <a:latin typeface="+mj-lt"/>
              </a:rPr>
              <a:t>FourSquare</a:t>
            </a:r>
            <a:r>
              <a:rPr lang="en-US" dirty="0">
                <a:latin typeface="+mj-lt"/>
              </a:rPr>
              <a:t> to find venues around current residence.</a:t>
            </a:r>
          </a:p>
          <a:p>
            <a:pPr lvl="0"/>
            <a:r>
              <a:rPr lang="en-US" dirty="0">
                <a:latin typeface="+mj-lt"/>
              </a:rPr>
              <a:t>Cluster neighborhood data was produced with Foursquare during course lab work. A csv file was produced containing the neighborhoods around the Miami county resulting in 23 neighborhoods. Now, the csv file is just read for convenience and consolidation of report.</a:t>
            </a:r>
          </a:p>
          <a:p>
            <a:pPr lvl="0"/>
            <a:r>
              <a:rPr lang="en-US" dirty="0">
                <a:latin typeface="+mj-lt"/>
              </a:rPr>
              <a:t>Now the data with initial 10 cluster is worked on to find the venues and other valuable information.</a:t>
            </a:r>
          </a:p>
          <a:p>
            <a:pPr lvl="0"/>
            <a:r>
              <a:rPr lang="en-US" dirty="0">
                <a:latin typeface="+mj-lt"/>
              </a:rPr>
              <a:t>After examining several cluster data, I found cluster 2 to have resemblance with my current residence and value was assigned to explore the cluster.</a:t>
            </a:r>
          </a:p>
          <a:p>
            <a:pPr lvl="0"/>
            <a:r>
              <a:rPr lang="en-US" dirty="0">
                <a:latin typeface="+mj-lt"/>
              </a:rPr>
              <a:t>Various web site search resulted in a csv file having various rental apartment listing and relevant information, but it didn’t have latitude and longitude. They were found out using algorithm and </a:t>
            </a:r>
            <a:r>
              <a:rPr lang="en-US" dirty="0" err="1">
                <a:latin typeface="+mj-lt"/>
              </a:rPr>
              <a:t>Nominatim</a:t>
            </a:r>
            <a:r>
              <a:rPr lang="en-US" dirty="0">
                <a:latin typeface="+mj-lt"/>
              </a:rPr>
              <a:t>. This can be seen in the lab work.</a:t>
            </a:r>
          </a:p>
          <a:p>
            <a:pPr lvl="0"/>
            <a:r>
              <a:rPr lang="en-US" dirty="0">
                <a:latin typeface="+mj-lt"/>
              </a:rPr>
              <a:t>Geolocation was obtained for rental properties in Miami area and stored in csv file for easier use helping to save processing time. </a:t>
            </a:r>
          </a:p>
          <a:p>
            <a:pPr lvl="0"/>
            <a:r>
              <a:rPr lang="en-US" dirty="0">
                <a:latin typeface="+mj-lt"/>
              </a:rPr>
              <a:t>Miami map showing prices and cluster of venues is created o help ease in exploring various possibilities.</a:t>
            </a:r>
          </a:p>
          <a:p>
            <a:endParaRPr lang="en-US" dirty="0">
              <a:latin typeface="+mj-lt"/>
            </a:endParaRPr>
          </a:p>
        </p:txBody>
      </p:sp>
    </p:spTree>
    <p:extLst>
      <p:ext uri="{BB962C8B-B14F-4D97-AF65-F5344CB8AC3E}">
        <p14:creationId xmlns:p14="http://schemas.microsoft.com/office/powerpoint/2010/main" val="391495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94EE-8366-4A01-849D-6F77E09AEBD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CC154FD-8804-4617-BA56-AA8B8B5C3610}"/>
              </a:ext>
            </a:extLst>
          </p:cNvPr>
          <p:cNvPicPr>
            <a:picLocks noGrp="1"/>
          </p:cNvPicPr>
          <p:nvPr>
            <p:ph idx="1"/>
          </p:nvPr>
        </p:nvPicPr>
        <p:blipFill>
          <a:blip r:embed="rId2"/>
          <a:stretch>
            <a:fillRect/>
          </a:stretch>
        </p:blipFill>
        <p:spPr>
          <a:xfrm>
            <a:off x="3850150" y="2438400"/>
            <a:ext cx="6938037" cy="3651250"/>
          </a:xfrm>
          <a:prstGeom prst="rect">
            <a:avLst/>
          </a:prstGeom>
        </p:spPr>
      </p:pic>
    </p:spTree>
    <p:extLst>
      <p:ext uri="{BB962C8B-B14F-4D97-AF65-F5344CB8AC3E}">
        <p14:creationId xmlns:p14="http://schemas.microsoft.com/office/powerpoint/2010/main" val="18429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3AB6-1FAA-43E7-81F1-44C8A75A3AEB}"/>
              </a:ext>
            </a:extLst>
          </p:cNvPr>
          <p:cNvSpPr>
            <a:spLocks noGrp="1"/>
          </p:cNvSpPr>
          <p:nvPr>
            <p:ph type="title"/>
          </p:nvPr>
        </p:nvSpPr>
        <p:spPr/>
        <p:txBody>
          <a:bodyPr>
            <a:normAutofit/>
          </a:bodyPr>
          <a:lstStyle/>
          <a:p>
            <a:r>
              <a:rPr lang="en-US" b="1" dirty="0"/>
              <a:t>Results</a:t>
            </a:r>
            <a:br>
              <a:rPr lang="en-US" dirty="0"/>
            </a:br>
            <a:endParaRPr lang="en-US" dirty="0"/>
          </a:p>
        </p:txBody>
      </p:sp>
      <p:sp>
        <p:nvSpPr>
          <p:cNvPr id="3" name="Content Placeholder 2">
            <a:extLst>
              <a:ext uri="{FF2B5EF4-FFF2-40B4-BE49-F238E27FC236}">
                <a16:creationId xmlns:a16="http://schemas.microsoft.com/office/drawing/2014/main" id="{79992B41-521C-41DA-A704-2CA6A376F489}"/>
              </a:ext>
            </a:extLst>
          </p:cNvPr>
          <p:cNvSpPr>
            <a:spLocks noGrp="1"/>
          </p:cNvSpPr>
          <p:nvPr>
            <p:ph idx="1"/>
          </p:nvPr>
        </p:nvSpPr>
        <p:spPr/>
        <p:txBody>
          <a:bodyPr/>
          <a:lstStyle/>
          <a:p>
            <a:pPr marL="0" indent="0">
              <a:buNone/>
            </a:pPr>
            <a:r>
              <a:rPr lang="en-US" b="1" dirty="0">
                <a:latin typeface="+mj-lt"/>
              </a:rPr>
              <a:t>4.1. Result and Discussion</a:t>
            </a:r>
            <a:endParaRPr lang="en-US" dirty="0">
              <a:latin typeface="+mj-lt"/>
            </a:endParaRPr>
          </a:p>
          <a:p>
            <a:r>
              <a:rPr lang="en-US" dirty="0">
                <a:latin typeface="+mj-lt"/>
              </a:rPr>
              <a:t>Map is consolidated with all required information to help with apartment selection. Map of Miami with apartment rentals, metro location and venue cluster.</a:t>
            </a:r>
          </a:p>
          <a:p>
            <a:r>
              <a:rPr lang="en-US" dirty="0">
                <a:latin typeface="+mj-lt"/>
              </a:rPr>
              <a:t>Red dots are Subway stations, Blue dot are apartment available for rent, Bubbles are the clusters of venues.</a:t>
            </a:r>
          </a:p>
          <a:p>
            <a:endParaRPr lang="en-US" dirty="0"/>
          </a:p>
        </p:txBody>
      </p:sp>
    </p:spTree>
    <p:extLst>
      <p:ext uri="{BB962C8B-B14F-4D97-AF65-F5344CB8AC3E}">
        <p14:creationId xmlns:p14="http://schemas.microsoft.com/office/powerpoint/2010/main" val="84552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6FAB86-8DFE-4F6B-B00E-465DD0E6BC64}"/>
              </a:ext>
            </a:extLst>
          </p:cNvPr>
          <p:cNvPicPr/>
          <p:nvPr/>
        </p:nvPicPr>
        <p:blipFill>
          <a:blip r:embed="rId2"/>
          <a:stretch>
            <a:fillRect/>
          </a:stretch>
        </p:blipFill>
        <p:spPr>
          <a:xfrm>
            <a:off x="3124200" y="599757"/>
            <a:ext cx="5943600" cy="5658485"/>
          </a:xfrm>
          <a:prstGeom prst="rect">
            <a:avLst/>
          </a:prstGeom>
        </p:spPr>
      </p:pic>
    </p:spTree>
    <p:extLst>
      <p:ext uri="{BB962C8B-B14F-4D97-AF65-F5344CB8AC3E}">
        <p14:creationId xmlns:p14="http://schemas.microsoft.com/office/powerpoint/2010/main" val="39108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C648A7-B9A4-4124-965E-D648A3824893}"/>
              </a:ext>
            </a:extLst>
          </p:cNvPr>
          <p:cNvPicPr/>
          <p:nvPr/>
        </p:nvPicPr>
        <p:blipFill>
          <a:blip r:embed="rId2"/>
          <a:stretch>
            <a:fillRect/>
          </a:stretch>
        </p:blipFill>
        <p:spPr>
          <a:xfrm>
            <a:off x="2781935" y="1516566"/>
            <a:ext cx="6628130" cy="3780263"/>
          </a:xfrm>
          <a:prstGeom prst="rect">
            <a:avLst/>
          </a:prstGeom>
        </p:spPr>
      </p:pic>
    </p:spTree>
    <p:extLst>
      <p:ext uri="{BB962C8B-B14F-4D97-AF65-F5344CB8AC3E}">
        <p14:creationId xmlns:p14="http://schemas.microsoft.com/office/powerpoint/2010/main" val="213859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3B71-0285-455C-A63F-61DF123AA91E}"/>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F637D43D-D2DA-4A2C-959B-C048E93827EF}"/>
              </a:ext>
            </a:extLst>
          </p:cNvPr>
          <p:cNvSpPr>
            <a:spLocks noGrp="1"/>
          </p:cNvSpPr>
          <p:nvPr>
            <p:ph idx="1"/>
          </p:nvPr>
        </p:nvSpPr>
        <p:spPr/>
        <p:txBody>
          <a:bodyPr>
            <a:normAutofit fontScale="85000" lnSpcReduction="10000"/>
          </a:bodyPr>
          <a:lstStyle/>
          <a:p>
            <a:pPr marL="0" indent="0">
              <a:buNone/>
            </a:pPr>
            <a:r>
              <a:rPr lang="en-US" sz="2400" b="1" dirty="0">
                <a:latin typeface="+mj-lt"/>
              </a:rPr>
              <a:t>5.1. Elaborate discussion </a:t>
            </a:r>
            <a:endParaRPr lang="en-US" sz="2400" dirty="0">
              <a:latin typeface="+mj-lt"/>
            </a:endParaRPr>
          </a:p>
          <a:p>
            <a:r>
              <a:rPr lang="en-US" sz="2400" dirty="0">
                <a:latin typeface="+mj-lt"/>
              </a:rPr>
              <a:t>The apartment in blue dot 113 Greenwich way is the best location in terms of rent, transportation and venue. Based on current Maryland venues, I feel that Cluster 3 type of venues is a closer resemblance to my current place. That means that APARTMENT is a better choice and cheaper which means I can use it for other expenses.</a:t>
            </a:r>
          </a:p>
          <a:p>
            <a:r>
              <a:rPr lang="en-US" sz="2400" dirty="0">
                <a:latin typeface="+mj-lt"/>
              </a:rPr>
              <a:t>The complete Specialization Course is well structured with enough on hand lab work and assignments and helps to give insights to concepts learned during classes. It helped me to learn various tools and provided me with great knowledge.</a:t>
            </a:r>
          </a:p>
        </p:txBody>
      </p:sp>
    </p:spTree>
    <p:extLst>
      <p:ext uri="{BB962C8B-B14F-4D97-AF65-F5344CB8AC3E}">
        <p14:creationId xmlns:p14="http://schemas.microsoft.com/office/powerpoint/2010/main" val="57906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85EB-024B-4EA7-BA41-254E2938DD89}"/>
              </a:ext>
            </a:extLst>
          </p:cNvPr>
          <p:cNvSpPr>
            <a:spLocks noGrp="1"/>
          </p:cNvSpPr>
          <p:nvPr>
            <p:ph type="title"/>
          </p:nvPr>
        </p:nvSpPr>
        <p:spPr/>
        <p:txBody>
          <a:bodyPr>
            <a:normAutofit/>
          </a:bodyPr>
          <a:lstStyle/>
          <a:p>
            <a:r>
              <a:rPr lang="en-US" b="1" dirty="0"/>
              <a:t>Conclusion</a:t>
            </a:r>
            <a:br>
              <a:rPr lang="en-US" dirty="0"/>
            </a:br>
            <a:endParaRPr lang="en-US" dirty="0"/>
          </a:p>
        </p:txBody>
      </p:sp>
      <p:sp>
        <p:nvSpPr>
          <p:cNvPr id="3" name="Content Placeholder 2">
            <a:extLst>
              <a:ext uri="{FF2B5EF4-FFF2-40B4-BE49-F238E27FC236}">
                <a16:creationId xmlns:a16="http://schemas.microsoft.com/office/drawing/2014/main" id="{4FD31086-CC99-4489-AB18-F5A75C18930B}"/>
              </a:ext>
            </a:extLst>
          </p:cNvPr>
          <p:cNvSpPr>
            <a:spLocks noGrp="1"/>
          </p:cNvSpPr>
          <p:nvPr>
            <p:ph idx="1"/>
          </p:nvPr>
        </p:nvSpPr>
        <p:spPr/>
        <p:txBody>
          <a:bodyPr/>
          <a:lstStyle/>
          <a:p>
            <a:r>
              <a:rPr lang="en-US" b="1" dirty="0">
                <a:latin typeface="+mj-lt"/>
              </a:rPr>
              <a:t>6.1. Conclusion</a:t>
            </a:r>
            <a:endParaRPr lang="en-US" dirty="0">
              <a:latin typeface="+mj-lt"/>
            </a:endParaRPr>
          </a:p>
          <a:p>
            <a:r>
              <a:rPr lang="en-US" dirty="0">
                <a:latin typeface="+mj-lt"/>
              </a:rPr>
              <a:t>I am very happy to be able to complete the 9-course specialization on time and it was worth the time spent. It has provided with various skills and tools that will help to grow and build a career in Data Science.</a:t>
            </a:r>
          </a:p>
          <a:p>
            <a:r>
              <a:rPr lang="en-US" b="1" dirty="0">
                <a:latin typeface="+mj-lt"/>
              </a:rPr>
              <a:t>Thank you for reviewing my work and thanks to the IBM/Coursera community for this course!</a:t>
            </a:r>
            <a:endParaRPr lang="en-US" dirty="0">
              <a:latin typeface="+mj-lt"/>
            </a:endParaRPr>
          </a:p>
          <a:p>
            <a:endParaRPr lang="en-US" dirty="0">
              <a:latin typeface="+mj-lt"/>
            </a:endParaRPr>
          </a:p>
        </p:txBody>
      </p:sp>
    </p:spTree>
    <p:extLst>
      <p:ext uri="{BB962C8B-B14F-4D97-AF65-F5344CB8AC3E}">
        <p14:creationId xmlns:p14="http://schemas.microsoft.com/office/powerpoint/2010/main" val="152323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926F-91B9-404A-A30C-EC67E838CCEF}"/>
              </a:ext>
            </a:extLst>
          </p:cNvPr>
          <p:cNvSpPr>
            <a:spLocks noGrp="1"/>
          </p:cNvSpPr>
          <p:nvPr>
            <p:ph type="title"/>
          </p:nvPr>
        </p:nvSpPr>
        <p:spPr/>
        <p:txBody>
          <a:bodyPr>
            <a:normAutofit/>
          </a:bodyPr>
          <a:lstStyle/>
          <a:p>
            <a:pPr algn="ctr"/>
            <a:r>
              <a:rPr lang="en-US" sz="3600" b="1" dirty="0"/>
              <a:t>Table of Content</a:t>
            </a:r>
            <a:endParaRPr lang="en-US" sz="3600" dirty="0"/>
          </a:p>
        </p:txBody>
      </p:sp>
      <p:sp>
        <p:nvSpPr>
          <p:cNvPr id="3" name="Content Placeholder 2">
            <a:extLst>
              <a:ext uri="{FF2B5EF4-FFF2-40B4-BE49-F238E27FC236}">
                <a16:creationId xmlns:a16="http://schemas.microsoft.com/office/drawing/2014/main" id="{975FFC8A-0177-4115-B274-4C89F1B47792}"/>
              </a:ext>
            </a:extLst>
          </p:cNvPr>
          <p:cNvSpPr>
            <a:spLocks noGrp="1"/>
          </p:cNvSpPr>
          <p:nvPr>
            <p:ph idx="1"/>
          </p:nvPr>
        </p:nvSpPr>
        <p:spPr>
          <a:xfrm>
            <a:off x="838200" y="1607127"/>
            <a:ext cx="10515600" cy="4569836"/>
          </a:xfrm>
        </p:spPr>
        <p:txBody>
          <a:bodyPr>
            <a:normAutofit fontScale="62500" lnSpcReduction="20000"/>
          </a:bodyPr>
          <a:lstStyle/>
          <a:p>
            <a:pPr marL="0" indent="0">
              <a:buNone/>
            </a:pPr>
            <a:r>
              <a:rPr lang="en-US" b="1" dirty="0"/>
              <a:t>1.Introduction Section:</a:t>
            </a:r>
            <a:endParaRPr lang="en-US" dirty="0"/>
          </a:p>
          <a:p>
            <a:pPr marL="0" indent="0">
              <a:buNone/>
            </a:pPr>
            <a:r>
              <a:rPr lang="en-US" dirty="0"/>
              <a:t>1.1 Background</a:t>
            </a:r>
          </a:p>
          <a:p>
            <a:pPr marL="0" indent="0">
              <a:buNone/>
            </a:pPr>
            <a:r>
              <a:rPr lang="en-US" dirty="0"/>
              <a:t>1.2 Business Problem</a:t>
            </a:r>
          </a:p>
          <a:p>
            <a:pPr marL="0" indent="0">
              <a:buNone/>
            </a:pPr>
            <a:r>
              <a:rPr lang="en-US" dirty="0"/>
              <a:t>1.3 Purpose of Project</a:t>
            </a:r>
          </a:p>
          <a:p>
            <a:pPr marL="0" indent="0">
              <a:buNone/>
            </a:pPr>
            <a:r>
              <a:rPr lang="en-US" b="1" dirty="0"/>
              <a:t>2.Data Section:</a:t>
            </a:r>
            <a:endParaRPr lang="en-US" dirty="0"/>
          </a:p>
          <a:p>
            <a:pPr marL="0" indent="0">
              <a:buNone/>
            </a:pPr>
            <a:r>
              <a:rPr lang="en-US" dirty="0"/>
              <a:t>2.1 Data description and the sources used to solve the business problem.</a:t>
            </a:r>
          </a:p>
          <a:p>
            <a:pPr marL="0" indent="0">
              <a:buNone/>
            </a:pPr>
            <a:r>
              <a:rPr lang="en-US" dirty="0"/>
              <a:t>2.2 Comparison with Present Location</a:t>
            </a:r>
          </a:p>
          <a:p>
            <a:pPr marL="0" indent="0">
              <a:buNone/>
            </a:pPr>
            <a:r>
              <a:rPr lang="en-US" dirty="0"/>
              <a:t>2.3 Data sources and data manipulation techniques</a:t>
            </a:r>
          </a:p>
          <a:p>
            <a:pPr marL="0" indent="0">
              <a:buNone/>
            </a:pPr>
            <a:r>
              <a:rPr lang="en-US" dirty="0"/>
              <a:t>2.4 How it will help to evaluate the decision of renting</a:t>
            </a:r>
          </a:p>
          <a:p>
            <a:pPr marL="0" indent="0">
              <a:buNone/>
            </a:pPr>
            <a:r>
              <a:rPr lang="en-US" b="1" dirty="0"/>
              <a:t>3.Methodology section:</a:t>
            </a:r>
            <a:endParaRPr lang="en-US" dirty="0"/>
          </a:p>
          <a:p>
            <a:pPr marL="0" indent="0">
              <a:buNone/>
            </a:pPr>
            <a:r>
              <a:rPr lang="en-US" dirty="0"/>
              <a:t>3.1 Process steps and strategy to resolve the problem</a:t>
            </a:r>
          </a:p>
          <a:p>
            <a:pPr marL="0" indent="0">
              <a:buNone/>
            </a:pPr>
            <a:r>
              <a:rPr lang="en-US" dirty="0"/>
              <a:t>3.2 Data Science Methods, machine learning, mapping tools and exploratory data analysis</a:t>
            </a:r>
          </a:p>
          <a:p>
            <a:pPr marL="0" indent="0">
              <a:buNone/>
            </a:pPr>
            <a:r>
              <a:rPr lang="en-US" b="1" dirty="0"/>
              <a:t>4.Results section</a:t>
            </a:r>
            <a:endParaRPr lang="en-US" dirty="0"/>
          </a:p>
          <a:p>
            <a:pPr marL="0" indent="0">
              <a:buNone/>
            </a:pPr>
            <a:r>
              <a:rPr lang="en-US" b="1" dirty="0"/>
              <a:t>5.Discussion section </a:t>
            </a:r>
            <a:endParaRPr lang="en-US" dirty="0"/>
          </a:p>
          <a:p>
            <a:pPr marL="0" indent="0">
              <a:buNone/>
            </a:pPr>
            <a:r>
              <a:rPr lang="en-US" b="1" dirty="0"/>
              <a:t>6.Conclusion section</a:t>
            </a:r>
            <a:endParaRPr lang="en-US" dirty="0"/>
          </a:p>
          <a:p>
            <a:endParaRPr lang="en-US" dirty="0"/>
          </a:p>
        </p:txBody>
      </p:sp>
    </p:spTree>
    <p:extLst>
      <p:ext uri="{BB962C8B-B14F-4D97-AF65-F5344CB8AC3E}">
        <p14:creationId xmlns:p14="http://schemas.microsoft.com/office/powerpoint/2010/main" val="12438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478D-C649-470A-B603-251E54FCCAA6}"/>
              </a:ext>
            </a:extLst>
          </p:cNvPr>
          <p:cNvSpPr>
            <a:spLocks noGrp="1"/>
          </p:cNvSpPr>
          <p:nvPr>
            <p:ph type="title"/>
          </p:nvPr>
        </p:nvSpPr>
        <p:spPr>
          <a:xfrm>
            <a:off x="838200" y="365125"/>
            <a:ext cx="10515600" cy="844839"/>
          </a:xfrm>
        </p:spPr>
        <p:txBody>
          <a:bodyPr>
            <a:normAutofit/>
          </a:bodyPr>
          <a:lstStyle/>
          <a:p>
            <a:r>
              <a:rPr lang="en-US" sz="3600" b="1" dirty="0"/>
              <a:t>Introduction</a:t>
            </a:r>
            <a:endParaRPr lang="en-US" sz="3600" dirty="0"/>
          </a:p>
        </p:txBody>
      </p:sp>
      <p:sp>
        <p:nvSpPr>
          <p:cNvPr id="3" name="Content Placeholder 2">
            <a:extLst>
              <a:ext uri="{FF2B5EF4-FFF2-40B4-BE49-F238E27FC236}">
                <a16:creationId xmlns:a16="http://schemas.microsoft.com/office/drawing/2014/main" id="{E2623A56-29AB-4C79-AEAF-2840A4DBCEC9}"/>
              </a:ext>
            </a:extLst>
          </p:cNvPr>
          <p:cNvSpPr>
            <a:spLocks noGrp="1"/>
          </p:cNvSpPr>
          <p:nvPr>
            <p:ph idx="1"/>
          </p:nvPr>
        </p:nvSpPr>
        <p:spPr/>
        <p:txBody>
          <a:bodyPr>
            <a:normAutofit fontScale="85000" lnSpcReduction="20000"/>
          </a:bodyPr>
          <a:lstStyle/>
          <a:p>
            <a:pPr marL="0" indent="0">
              <a:buNone/>
            </a:pPr>
            <a:r>
              <a:rPr lang="en-US" sz="2400" dirty="0"/>
              <a:t>1.1 Background</a:t>
            </a:r>
          </a:p>
          <a:p>
            <a:pPr marL="0" indent="0">
              <a:buNone/>
            </a:pPr>
            <a:r>
              <a:rPr lang="en-US" sz="2400" dirty="0"/>
              <a:t>I am a Software developer and was working in Maryland. But I recently got married and must move to Miami, Florida. I want to I used to live in Owings Mills, Maryland with walking distance to the Grand Junction Metro Station with great connectivity to Baltimore Downtown as well as Washington, D.C., all shopping stores, groceries and pharmacy was nearby to my apartment. </a:t>
            </a:r>
          </a:p>
          <a:p>
            <a:pPr marL="0" indent="0">
              <a:buNone/>
            </a:pPr>
            <a:r>
              <a:rPr lang="en-US" sz="2400" dirty="0"/>
              <a:t>But since I am moving to Florida I want to use the skills learned during IBM Data Science Specialization course to help me find a suitable apartment that meets the price range along with good locality which should be connected easily to public transport such as metros and buses and have groceries stores and good restaurants nearby.</a:t>
            </a:r>
          </a:p>
          <a:p>
            <a:pPr marL="0" indent="0">
              <a:buNone/>
            </a:pPr>
            <a:endParaRPr lang="en-US" sz="2400" dirty="0"/>
          </a:p>
        </p:txBody>
      </p:sp>
    </p:spTree>
    <p:extLst>
      <p:ext uri="{BB962C8B-B14F-4D97-AF65-F5344CB8AC3E}">
        <p14:creationId xmlns:p14="http://schemas.microsoft.com/office/powerpoint/2010/main" val="17515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8D394-521A-43C8-91F7-9FC9BAA29576}"/>
              </a:ext>
            </a:extLst>
          </p:cNvPr>
          <p:cNvSpPr>
            <a:spLocks noGrp="1"/>
          </p:cNvSpPr>
          <p:nvPr>
            <p:ph idx="1"/>
          </p:nvPr>
        </p:nvSpPr>
        <p:spPr>
          <a:xfrm>
            <a:off x="838200" y="1070955"/>
            <a:ext cx="10515600" cy="5106008"/>
          </a:xfrm>
        </p:spPr>
        <p:txBody>
          <a:bodyPr>
            <a:normAutofit/>
          </a:bodyPr>
          <a:lstStyle/>
          <a:p>
            <a:pPr marL="0" indent="0">
              <a:buNone/>
            </a:pPr>
            <a:r>
              <a:rPr lang="en-US" b="1" dirty="0">
                <a:latin typeface="+mj-lt"/>
              </a:rPr>
              <a:t>1.2 Business Problem</a:t>
            </a:r>
            <a:endParaRPr lang="en-US" dirty="0">
              <a:latin typeface="+mj-lt"/>
            </a:endParaRPr>
          </a:p>
          <a:p>
            <a:pPr marL="0" indent="0">
              <a:buNone/>
            </a:pPr>
            <a:r>
              <a:rPr lang="en-US" dirty="0">
                <a:latin typeface="+mj-lt"/>
              </a:rPr>
              <a:t>The challenge is to find a suitable apartment for rent in Miami, Florida that meets with the demands of appropriate location, price and venues. The data required to resolve this challenge is described in section 2.</a:t>
            </a:r>
          </a:p>
          <a:p>
            <a:pPr marL="0" indent="0">
              <a:buNone/>
            </a:pPr>
            <a:r>
              <a:rPr lang="en-US" b="1" dirty="0">
                <a:latin typeface="+mj-lt"/>
              </a:rPr>
              <a:t>1.3 Purpose of Project</a:t>
            </a:r>
            <a:endParaRPr lang="en-US" dirty="0">
              <a:latin typeface="+mj-lt"/>
            </a:endParaRPr>
          </a:p>
          <a:p>
            <a:pPr marL="0" indent="0">
              <a:buNone/>
            </a:pPr>
            <a:r>
              <a:rPr lang="en-US" dirty="0">
                <a:latin typeface="+mj-lt"/>
              </a:rPr>
              <a:t>This information will be helpful for someone moving to a new city and will help them to find a good apartment, as the basic questions for renting a reasonable apartment in a city are being answered. It will also help individuals interested in exploring coffee shops and restaurants in any city. Lastly, it is serving the purpose of helping me improve my Data Science skills as I can apply in this project.</a:t>
            </a:r>
          </a:p>
        </p:txBody>
      </p:sp>
    </p:spTree>
    <p:extLst>
      <p:ext uri="{BB962C8B-B14F-4D97-AF65-F5344CB8AC3E}">
        <p14:creationId xmlns:p14="http://schemas.microsoft.com/office/powerpoint/2010/main" val="112927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B791-B82F-4D86-BB3B-8AF06023AF35}"/>
              </a:ext>
            </a:extLst>
          </p:cNvPr>
          <p:cNvSpPr>
            <a:spLocks noGrp="1"/>
          </p:cNvSpPr>
          <p:nvPr>
            <p:ph type="title"/>
          </p:nvPr>
        </p:nvSpPr>
        <p:spPr>
          <a:xfrm>
            <a:off x="838200" y="365125"/>
            <a:ext cx="10515600" cy="5629275"/>
          </a:xfrm>
        </p:spPr>
        <p:txBody>
          <a:bodyPr>
            <a:normAutofit fontScale="90000"/>
          </a:bodyPr>
          <a:lstStyle/>
          <a:p>
            <a:r>
              <a:rPr lang="en-US" sz="3600" b="1" dirty="0"/>
              <a:t>Data Section</a:t>
            </a:r>
            <a:br>
              <a:rPr lang="en-US" sz="2800" dirty="0"/>
            </a:br>
            <a:r>
              <a:rPr lang="en-US" sz="2800" b="1" dirty="0"/>
              <a:t> </a:t>
            </a:r>
            <a:br>
              <a:rPr lang="en-US" sz="2800" dirty="0"/>
            </a:br>
            <a:r>
              <a:rPr lang="en-US" sz="2400" b="1" dirty="0"/>
              <a:t>2.1 Data description and the sources used to solve the business problem.</a:t>
            </a:r>
            <a:br>
              <a:rPr lang="en-US" sz="2400" dirty="0"/>
            </a:br>
            <a:r>
              <a:rPr lang="en-US" sz="2400" dirty="0"/>
              <a:t>Description of the Data - The following data is required to answer the issues of the problem:</a:t>
            </a:r>
            <a:br>
              <a:rPr lang="en-US" sz="2400" dirty="0"/>
            </a:br>
            <a:r>
              <a:rPr lang="en-US" sz="2400" dirty="0"/>
              <a:t>List of neighborhoods of Miami, Florida with their geodata (latitude and longitude).</a:t>
            </a:r>
            <a:br>
              <a:rPr lang="en-US" sz="2400" dirty="0"/>
            </a:br>
            <a:r>
              <a:rPr lang="en-US" sz="2400" dirty="0"/>
              <a:t>List of apartments for rent in Miami area with their addresses and price.</a:t>
            </a:r>
            <a:br>
              <a:rPr lang="en-US" sz="2400" dirty="0"/>
            </a:br>
            <a:r>
              <a:rPr lang="en-US" sz="2400" dirty="0"/>
              <a:t>List of Subway metro stations in Miami with their relative location.</a:t>
            </a:r>
            <a:br>
              <a:rPr lang="en-US" sz="2400" dirty="0"/>
            </a:br>
            <a:r>
              <a:rPr lang="en-US" sz="2400" dirty="0"/>
              <a:t>Preferably, a list of apartments for rent with additional information, such as price, address, area, # of beds</a:t>
            </a:r>
            <a:br>
              <a:rPr lang="en-US" sz="2400" dirty="0"/>
            </a:br>
            <a:r>
              <a:rPr lang="en-US" sz="2400" dirty="0"/>
              <a:t>Venues for each Miami neighborhoods (that can be clustered).</a:t>
            </a:r>
            <a:br>
              <a:rPr lang="en-US" sz="2400" dirty="0"/>
            </a:br>
            <a:r>
              <a:rPr lang="en-US" sz="2400" dirty="0"/>
              <a:t>Venues for subway metro stations.</a:t>
            </a:r>
            <a:br>
              <a:rPr lang="en-US" sz="2800" dirty="0"/>
            </a:br>
            <a:endParaRPr lang="en-US" sz="2800" dirty="0"/>
          </a:p>
        </p:txBody>
      </p:sp>
    </p:spTree>
    <p:extLst>
      <p:ext uri="{BB962C8B-B14F-4D97-AF65-F5344CB8AC3E}">
        <p14:creationId xmlns:p14="http://schemas.microsoft.com/office/powerpoint/2010/main" val="280998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A64F0-1DBF-492F-BBA9-69E8DCB7D80E}"/>
              </a:ext>
            </a:extLst>
          </p:cNvPr>
          <p:cNvSpPr>
            <a:spLocks noGrp="1"/>
          </p:cNvSpPr>
          <p:nvPr>
            <p:ph idx="1"/>
          </p:nvPr>
        </p:nvSpPr>
        <p:spPr>
          <a:xfrm>
            <a:off x="590719" y="2330505"/>
            <a:ext cx="4559425" cy="3979585"/>
          </a:xfrm>
        </p:spPr>
        <p:txBody>
          <a:bodyPr anchor="ctr">
            <a:normAutofit/>
          </a:bodyPr>
          <a:lstStyle/>
          <a:p>
            <a:pPr marL="0" indent="0">
              <a:buNone/>
            </a:pPr>
            <a:r>
              <a:rPr lang="en-US" sz="2000" b="1" dirty="0"/>
              <a:t>2.2 Comparison with Present Location</a:t>
            </a:r>
            <a:endParaRPr lang="en-US" sz="2000" dirty="0"/>
          </a:p>
          <a:p>
            <a:pPr marL="0" indent="0">
              <a:buNone/>
            </a:pPr>
            <a:r>
              <a:rPr lang="en-US" sz="2000" dirty="0"/>
              <a:t>I Currently reside in Owings Mills in state of Maryland. I use Foursquare to identify the venues around the area of residence which are then shown in the (Owings Mills, Maryland) map shown in methodology and execution in section 3.0. It serves as a reference for comparison with the desired future location in Miami Florida.</a:t>
            </a:r>
          </a:p>
          <a:p>
            <a:endParaRPr lang="en-US" sz="2000" dirty="0"/>
          </a:p>
        </p:txBody>
      </p:sp>
      <p:pic>
        <p:nvPicPr>
          <p:cNvPr id="4" name="Picture 3" descr="A close up of a map&#10;&#10;Description automatically generated">
            <a:extLst>
              <a:ext uri="{FF2B5EF4-FFF2-40B4-BE49-F238E27FC236}">
                <a16:creationId xmlns:a16="http://schemas.microsoft.com/office/drawing/2014/main" id="{5C1E38B1-24DD-4940-B6F1-9A38133CB765}"/>
              </a:ext>
            </a:extLst>
          </p:cNvPr>
          <p:cNvPicPr/>
          <p:nvPr/>
        </p:nvPicPr>
        <p:blipFill rotWithShape="1">
          <a:blip r:embed="rId2"/>
          <a:srcRect l="13578" r="19617"/>
          <a:stretch/>
        </p:blipFill>
        <p:spPr>
          <a:xfrm>
            <a:off x="5977788" y="799352"/>
            <a:ext cx="5425410" cy="5259296"/>
          </a:xfrm>
          <a:prstGeom prst="rect">
            <a:avLst/>
          </a:prstGeom>
        </p:spPr>
      </p:pic>
    </p:spTree>
    <p:extLst>
      <p:ext uri="{BB962C8B-B14F-4D97-AF65-F5344CB8AC3E}">
        <p14:creationId xmlns:p14="http://schemas.microsoft.com/office/powerpoint/2010/main" val="134192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13B9F2-CD10-4242-A1B3-13100D4931C7}"/>
              </a:ext>
            </a:extLst>
          </p:cNvPr>
          <p:cNvPicPr>
            <a:picLocks noGrp="1"/>
          </p:cNvPicPr>
          <p:nvPr>
            <p:ph idx="1"/>
          </p:nvPr>
        </p:nvPicPr>
        <p:blipFill rotWithShape="1">
          <a:blip r:embed="rId2"/>
          <a:srcRect t="1976" r="2" b="2630"/>
          <a:stretch/>
        </p:blipFill>
        <p:spPr>
          <a:xfrm>
            <a:off x="643467" y="643467"/>
            <a:ext cx="10905066" cy="5571065"/>
          </a:xfrm>
          <a:prstGeom prst="rect">
            <a:avLst/>
          </a:prstGeom>
          <a:ln>
            <a:noFill/>
          </a:ln>
        </p:spPr>
      </p:pic>
    </p:spTree>
    <p:extLst>
      <p:ext uri="{BB962C8B-B14F-4D97-AF65-F5344CB8AC3E}">
        <p14:creationId xmlns:p14="http://schemas.microsoft.com/office/powerpoint/2010/main" val="359524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6C18-3DE4-49BC-89F5-2F76A3F7F2FC}"/>
              </a:ext>
            </a:extLst>
          </p:cNvPr>
          <p:cNvSpPr>
            <a:spLocks noGrp="1"/>
          </p:cNvSpPr>
          <p:nvPr>
            <p:ph type="title"/>
          </p:nvPr>
        </p:nvSpPr>
        <p:spPr/>
        <p:txBody>
          <a:bodyPr>
            <a:normAutofit fontScale="90000"/>
          </a:bodyPr>
          <a:lstStyle/>
          <a:p>
            <a:r>
              <a:rPr lang="en-US" sz="3600" b="1" dirty="0"/>
              <a:t>2.3 Data sources and data manipulation techniques</a:t>
            </a:r>
            <a:br>
              <a:rPr lang="en-US" sz="3600" dirty="0"/>
            </a:br>
            <a:endParaRPr lang="en-US" sz="3600" dirty="0"/>
          </a:p>
        </p:txBody>
      </p:sp>
      <p:sp>
        <p:nvSpPr>
          <p:cNvPr id="3" name="Content Placeholder 2">
            <a:extLst>
              <a:ext uri="{FF2B5EF4-FFF2-40B4-BE49-F238E27FC236}">
                <a16:creationId xmlns:a16="http://schemas.microsoft.com/office/drawing/2014/main" id="{6967866A-84F0-467F-868C-66571827BDC6}"/>
              </a:ext>
            </a:extLst>
          </p:cNvPr>
          <p:cNvSpPr>
            <a:spLocks noGrp="1"/>
          </p:cNvSpPr>
          <p:nvPr>
            <p:ph idx="1"/>
          </p:nvPr>
        </p:nvSpPr>
        <p:spPr/>
        <p:txBody>
          <a:bodyPr>
            <a:normAutofit fontScale="92500" lnSpcReduction="10000"/>
          </a:bodyPr>
          <a:lstStyle/>
          <a:p>
            <a:pPr marL="0" indent="0">
              <a:buNone/>
            </a:pPr>
            <a:r>
              <a:rPr lang="en-US" sz="2400" dirty="0">
                <a:latin typeface="+mj-lt"/>
              </a:rPr>
              <a:t>The list of Miami neighborhoods was worked out during Lab exercise during the course assignments. A csv file was created which will be used in order to create a data frame and for mapping. The csv file ‘Miami_neighbourhood.csv' has the following below data structure. The file will be directly used in the </a:t>
            </a:r>
            <a:r>
              <a:rPr lang="en-US" sz="2400" dirty="0" err="1">
                <a:latin typeface="+mj-lt"/>
              </a:rPr>
              <a:t>Jupyter</a:t>
            </a:r>
            <a:r>
              <a:rPr lang="en-US" sz="2400" dirty="0">
                <a:latin typeface="+mj-lt"/>
              </a:rPr>
              <a:t> Notebook for convenience and space savings. The clustering of neighborhoods and mapping will be shown. An algorithm was used to determine the geodata from </a:t>
            </a:r>
            <a:r>
              <a:rPr lang="en-US" sz="2400" dirty="0" err="1">
                <a:latin typeface="+mj-lt"/>
              </a:rPr>
              <a:t>Nominatim</a:t>
            </a:r>
            <a:r>
              <a:rPr lang="en-US" sz="2400" dirty="0">
                <a:latin typeface="+mj-lt"/>
              </a:rPr>
              <a:t>. The actual algorithm coding is shown in 'markdown' mode because it takes time to run.</a:t>
            </a:r>
          </a:p>
          <a:p>
            <a:endParaRPr lang="en-US" sz="2400" dirty="0">
              <a:latin typeface="+mj-lt"/>
            </a:endParaRPr>
          </a:p>
        </p:txBody>
      </p:sp>
    </p:spTree>
    <p:extLst>
      <p:ext uri="{BB962C8B-B14F-4D97-AF65-F5344CB8AC3E}">
        <p14:creationId xmlns:p14="http://schemas.microsoft.com/office/powerpoint/2010/main" val="189259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1F9C-F585-4B5E-A231-9B48CDD70389}"/>
              </a:ext>
            </a:extLst>
          </p:cNvPr>
          <p:cNvSpPr>
            <a:spLocks noGrp="1"/>
          </p:cNvSpPr>
          <p:nvPr>
            <p:ph type="title"/>
          </p:nvPr>
        </p:nvSpPr>
        <p:spPr/>
        <p:txBody>
          <a:bodyPr>
            <a:normAutofit fontScale="90000"/>
          </a:bodyPr>
          <a:lstStyle/>
          <a:p>
            <a:r>
              <a:rPr lang="en-US" sz="3600" b="1" dirty="0"/>
              <a:t>2.4 How it will help to evaluate the decision of renting. </a:t>
            </a:r>
            <a:br>
              <a:rPr lang="en-US" sz="3600" b="1" dirty="0"/>
            </a:br>
            <a:endParaRPr lang="en-US" sz="3600" b="1" dirty="0"/>
          </a:p>
        </p:txBody>
      </p:sp>
      <p:sp>
        <p:nvSpPr>
          <p:cNvPr id="3" name="Content Placeholder 2">
            <a:extLst>
              <a:ext uri="{FF2B5EF4-FFF2-40B4-BE49-F238E27FC236}">
                <a16:creationId xmlns:a16="http://schemas.microsoft.com/office/drawing/2014/main" id="{C85D9723-596B-445F-A1AD-51FA64199AEF}"/>
              </a:ext>
            </a:extLst>
          </p:cNvPr>
          <p:cNvSpPr>
            <a:spLocks noGrp="1"/>
          </p:cNvSpPr>
          <p:nvPr>
            <p:ph idx="1"/>
          </p:nvPr>
        </p:nvSpPr>
        <p:spPr/>
        <p:txBody>
          <a:bodyPr>
            <a:normAutofit fontScale="85000" lnSpcReduction="10000"/>
          </a:bodyPr>
          <a:lstStyle/>
          <a:p>
            <a:r>
              <a:rPr lang="en-US" dirty="0">
                <a:latin typeface="+mj-lt"/>
              </a:rPr>
              <a:t>It will help to answer the below questions:</a:t>
            </a:r>
          </a:p>
          <a:p>
            <a:r>
              <a:rPr lang="en-US" dirty="0">
                <a:latin typeface="+mj-lt"/>
              </a:rPr>
              <a:t>what is the cost of rent (per square ft) around a mile radius from each Metrorail station?</a:t>
            </a:r>
          </a:p>
          <a:p>
            <a:r>
              <a:rPr lang="en-US" dirty="0">
                <a:latin typeface="+mj-lt"/>
              </a:rPr>
              <a:t>what is the area of Miami with best rental pricing that meets criteria established?</a:t>
            </a:r>
          </a:p>
          <a:p>
            <a:r>
              <a:rPr lang="en-US" dirty="0">
                <a:latin typeface="+mj-lt"/>
              </a:rPr>
              <a:t>What are the venues of the two best places to live? How the prices compare?</a:t>
            </a:r>
          </a:p>
          <a:p>
            <a:r>
              <a:rPr lang="en-US" dirty="0">
                <a:latin typeface="+mj-lt"/>
              </a:rPr>
              <a:t>How venues distribute among Miami neighborhoods and around metro stations?</a:t>
            </a:r>
          </a:p>
          <a:p>
            <a:r>
              <a:rPr lang="en-US" dirty="0">
                <a:latin typeface="+mj-lt"/>
              </a:rPr>
              <a:t>Are there tradeoffs between size and price and location?</a:t>
            </a:r>
          </a:p>
          <a:p>
            <a:r>
              <a:rPr lang="en-US" dirty="0">
                <a:latin typeface="+mj-lt"/>
              </a:rPr>
              <a:t>Any other interesting statistical data findings of the real estate and overall data.</a:t>
            </a:r>
          </a:p>
          <a:p>
            <a:endParaRPr lang="en-US" dirty="0">
              <a:latin typeface="+mj-lt"/>
            </a:endParaRPr>
          </a:p>
        </p:txBody>
      </p:sp>
    </p:spTree>
    <p:extLst>
      <p:ext uri="{BB962C8B-B14F-4D97-AF65-F5344CB8AC3E}">
        <p14:creationId xmlns:p14="http://schemas.microsoft.com/office/powerpoint/2010/main" val="370462229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13</TotalTime>
  <Words>1396</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Schoolbook</vt:lpstr>
      <vt:lpstr>Corbel</vt:lpstr>
      <vt:lpstr>Feathered</vt:lpstr>
      <vt:lpstr>    Coursera Capstone Project The Battle of Neighborhoods </vt:lpstr>
      <vt:lpstr>Table of Content</vt:lpstr>
      <vt:lpstr>Introduction</vt:lpstr>
      <vt:lpstr>PowerPoint Presentation</vt:lpstr>
      <vt:lpstr>Data Section   2.1 Data description and the sources used to solve the business problem. Description of the Data - The following data is required to answer the issues of the problem: List of neighborhoods of Miami, Florida with their geodata (latitude and longitude). List of apartments for rent in Miami area with their addresses and price. List of Subway metro stations in Miami with their relative location. Preferably, a list of apartments for rent with additional information, such as price, address, area, # of beds Venues for each Miami neighborhoods (that can be clustered). Venues for subway metro stations. </vt:lpstr>
      <vt:lpstr>PowerPoint Presentation</vt:lpstr>
      <vt:lpstr>PowerPoint Presentation</vt:lpstr>
      <vt:lpstr>2.3 Data sources and data manipulation techniques </vt:lpstr>
      <vt:lpstr>2.4 How it will help to evaluate the decision of renting.  </vt:lpstr>
      <vt:lpstr>2.4 How it will help to evaluate the decision of renting </vt:lpstr>
      <vt:lpstr>Methodology Section</vt:lpstr>
      <vt:lpstr>3.2 Data Science Methods, machine learning, mapping tools and exploratory data analysis </vt:lpstr>
      <vt:lpstr>PowerPoint Presentation</vt:lpstr>
      <vt:lpstr>Results </vt:lpstr>
      <vt:lpstr>PowerPoint Presentation</vt:lpstr>
      <vt:lpstr>PowerPoint Presentation</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Capstone Project The Battle of Neighborhoods </dc:title>
  <dc:creator>Swati Verma</dc:creator>
  <cp:lastModifiedBy>Swati Verma</cp:lastModifiedBy>
  <cp:revision>3</cp:revision>
  <dcterms:created xsi:type="dcterms:W3CDTF">2020-04-28T08:27:59Z</dcterms:created>
  <dcterms:modified xsi:type="dcterms:W3CDTF">2020-04-28T08:41:39Z</dcterms:modified>
</cp:coreProperties>
</file>