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60" autoAdjust="0"/>
  </p:normalViewPr>
  <p:slideViewPr>
    <p:cSldViewPr snapToGrid="0">
      <p:cViewPr varScale="1">
        <p:scale>
          <a:sx n="77" d="100"/>
          <a:sy n="77" d="100"/>
        </p:scale>
        <p:origin x="7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4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D7471D7-AB02-4534-9D26-425EF643B7EF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1F6C-8ABD-4330-B400-59B410178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数值分析与科学计算引论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954D3-08B5-4865-B8AB-B38CD9B1B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</p:spTree>
    <p:extLst>
      <p:ext uri="{BB962C8B-B14F-4D97-AF65-F5344CB8AC3E}">
        <p14:creationId xmlns:p14="http://schemas.microsoft.com/office/powerpoint/2010/main" val="226155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13002-CB33-4A99-BB35-2AAAF0C50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2389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10.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准确的，而对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测量有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秒的误差，证明当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的绝对误差增加，而相对误差却减少。</a:t>
                </a:r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13002-CB33-4A99-BB35-2AAAF0C50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23893"/>
              </a:xfrm>
              <a:blipFill>
                <a:blip r:embed="rId3"/>
                <a:stretch>
                  <a:fillRect l="-2087" t="-21405" r="-290" b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768F76-3792-471F-BEF7-A9BB89111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5873" y="2387600"/>
                <a:ext cx="10515600" cy="417945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运算的误差估计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t</a:t>
                </a:r>
                <a:r>
                  <a:rPr lang="zh-CN" altLang="en-US" dirty="0"/>
                  <a:t>的绝对误差限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S</a:t>
                </a:r>
                <a:r>
                  <a:rPr lang="zh-CN" altLang="en-US" dirty="0"/>
                  <a:t>的相对误差限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768F76-3792-471F-BEF7-A9BB89111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5873" y="2387600"/>
                <a:ext cx="10515600" cy="4179455"/>
              </a:xfrm>
              <a:blipFill>
                <a:blip r:embed="rId4"/>
                <a:stretch>
                  <a:fillRect l="-290" t="-17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23A64806-0B06-4AE1-8693-1B7AF2A3AC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2145847"/>
              </p:ext>
            </p:extLst>
          </p:nvPr>
        </p:nvGraphicFramePr>
        <p:xfrm>
          <a:off x="1879456" y="2896394"/>
          <a:ext cx="32607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456" y="2896394"/>
                        <a:ext cx="3260725" cy="6080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3B2ABBB2-9713-491A-8480-BC897524115E}"/>
                  </a:ext>
                </a:extLst>
              </p:cNvPr>
              <p:cNvSpPr txBox="1"/>
              <p:nvPr/>
            </p:nvSpPr>
            <p:spPr bwMode="auto">
              <a:xfrm>
                <a:off x="6464588" y="2859881"/>
                <a:ext cx="3436793" cy="644525"/>
              </a:xfrm>
              <a:prstGeom prst="rect">
                <a:avLst/>
              </a:prstGeom>
              <a:noFill/>
              <a:ln w="38100">
                <a:solidFill>
                  <a:srgbClr val="7030A0"/>
                </a:solidFill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))≈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Object 12">
                <a:extLst>
                  <a:ext uri="{FF2B5EF4-FFF2-40B4-BE49-F238E27FC236}">
                    <a16:creationId xmlns:a16="http://schemas.microsoft.com/office/drawing/2014/main" id="{3B2ABBB2-9713-491A-8480-BC8975241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64588" y="2859881"/>
                <a:ext cx="3436793" cy="64452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863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13002-CB33-4A99-BB35-2AAAF0C50B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23893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10.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 设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，假定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准确的，而对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测量有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0.1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秒的误差，证明当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的绝对误差增加，而相对误差却减少。</a:t>
                </a:r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A0513002-CB33-4A99-BB35-2AAAF0C50B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23893"/>
              </a:xfrm>
              <a:blipFill>
                <a:blip r:embed="rId3"/>
                <a:stretch>
                  <a:fillRect l="-2087" t="-21405" r="-290" b="-3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768F76-3792-471F-BEF7-A9BB89111E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2144"/>
                <a:ext cx="10515600" cy="458585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的绝对误差限：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))≈</m:t>
                    </m:r>
                    <m:d>
                      <m:dPr>
                        <m:begChr m:val="|"/>
                        <m:endChr m:val="|"/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其中，因为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𝑔𝑡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))≈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，所以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的绝对误差增加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/>
                  <a:t>的相对误差限：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其中：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)≈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𝑔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f>
                          <m:f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	</a:t>
                </a:r>
                <a:r>
                  <a:rPr lang="zh-CN" altLang="en-US" dirty="0"/>
                  <a:t>所以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增加时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的相对误差减少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768F76-3792-471F-BEF7-A9BB89111E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2144"/>
                <a:ext cx="10515600" cy="4585855"/>
              </a:xfrm>
              <a:blipFill>
                <a:blip r:embed="rId4"/>
                <a:stretch>
                  <a:fillRect l="-1217" t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6853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12. 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，利用下列等式计算，哪一个得到的结果最好？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ad>
                          <m:radPr>
                            <m:degHide m:val="on"/>
                            <m:ctrlP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:r>
                  <a:rPr lang="en-US" altLang="zh-CN" sz="4000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ad>
                      <m:radPr>
                        <m:degHide m:val="on"/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  <a:blipFill>
                <a:blip r:embed="rId3"/>
                <a:stretch>
                  <a:fillRect l="-2435" t="-2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25964"/>
                <a:ext cx="10515600" cy="4530435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运算的误差估计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谁是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？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；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它的绝对误差限：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zh-CN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（有效数字和绝对误差限的关系）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en-US" altLang="zh-CN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>
                      <a:rPr lang="en-US" altLang="zh-CN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25964"/>
                <a:ext cx="10515600" cy="4530435"/>
              </a:xfrm>
              <a:blipFill>
                <a:blip r:embed="rId4"/>
                <a:stretch>
                  <a:fillRect l="-348" t="-1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12">
            <a:extLst>
              <a:ext uri="{FF2B5EF4-FFF2-40B4-BE49-F238E27FC236}">
                <a16:creationId xmlns:a16="http://schemas.microsoft.com/office/drawing/2014/main" id="{1E10B16C-63C5-429A-95C9-51E87C526E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6484799"/>
              </p:ext>
            </p:extLst>
          </p:nvPr>
        </p:nvGraphicFramePr>
        <p:xfrm>
          <a:off x="4465637" y="2759508"/>
          <a:ext cx="326072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498600" imgH="279400" progId="Equation.3">
                  <p:embed/>
                </p:oleObj>
              </mc:Choice>
              <mc:Fallback>
                <p:oleObj name="公式" r:id="rId5" imgW="1498600" imgH="279400" progId="Equation.3">
                  <p:embed/>
                  <p:pic>
                    <p:nvPicPr>
                      <p:cNvPr id="4" name="Object 12">
                        <a:extLst>
                          <a:ext uri="{FF2B5EF4-FFF2-40B4-BE49-F238E27FC236}">
                            <a16:creationId xmlns:a16="http://schemas.microsoft.com/office/drawing/2014/main" id="{1E10B16C-63C5-429A-95C9-51E87C526E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5637" y="2759508"/>
                        <a:ext cx="3260725" cy="608012"/>
                      </a:xfrm>
                      <a:prstGeom prst="rect">
                        <a:avLst/>
                      </a:prstGeom>
                      <a:noFill/>
                      <a:ln w="38100">
                        <a:solidFill>
                          <a:srgbClr val="7030A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11360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12. 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，利用下列等式计算，哪一个得到的结果最好？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ad>
                          <m:radPr>
                            <m:degHide m:val="on"/>
                            <m:ctrlP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:r>
                  <a:rPr lang="en-US" altLang="zh-CN" sz="4000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ad>
                      <m:radPr>
                        <m:degHide m:val="on"/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  <a:blipFill>
                <a:blip r:embed="rId2"/>
                <a:stretch>
                  <a:fillRect l="-2435" t="-2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2799"/>
                <a:ext cx="10515600" cy="44100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8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800" b="0" i="1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28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−6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>
                          <m:f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zh-CN" sz="2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altLang="zh-CN" sz="2800" b="0" i="1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sz="28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8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7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800" b="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d>
                          <m:d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den>
                    </m:f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0000"/>
                        </a:solidFill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zh-CN" altLang="en-US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8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zh-CN" sz="28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=(3−2</m:t>
                        </m:r>
                        <m:r>
                          <a:rPr lang="en-US" altLang="zh-CN" sz="2800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8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sz="2800" dirty="0"/>
              </a:p>
              <a:p>
                <a:pPr marL="0" indent="0">
                  <a:buNone/>
                </a:pPr>
                <a:r>
                  <a:rPr lang="en-US" altLang="zh-CN" sz="2800" dirty="0"/>
                  <a:t>	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begChr m:val="|"/>
                        <m:endChr m:val="|"/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zh-CN" alt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altLang="zh-C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d>
                          <m:dPr>
                            <m:ctrlP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800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3−2</m:t>
                                </m:r>
                                <m:sSup>
                                  <m:sSupPr>
                                    <m:ctrlPr>
                                      <a:rPr lang="en-US" altLang="zh-CN" sz="2800" i="1" dirty="0">
                                        <a:solidFill>
                                          <a:schemeClr val="accent1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800" i="1" dirty="0">
                                        <a:solidFill>
                                          <a:schemeClr val="accent1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800" i="1" dirty="0">
                                        <a:solidFill>
                                          <a:schemeClr val="accent1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800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zh-CN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zh-CN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28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3−2</m:t>
                          </m:r>
                          <m:sSup>
                            <m:sSupPr>
                              <m:ctrlPr>
                                <a:rPr lang="en-US" altLang="zh-CN" sz="2800" i="1" dirty="0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 dirty="0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800" i="1" dirty="0">
                                  <a:solidFill>
                                    <a:schemeClr val="accent1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altLang="zh-CN" sz="2800" b="0" i="1" dirty="0" smtClean="0">
                              <a:solidFill>
                                <a:schemeClr val="accent1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30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800" dirty="0">
                          <a:solidFill>
                            <a:srgbClr val="0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8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2799"/>
                <a:ext cx="10515600" cy="4410076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709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</p:spPr>
            <p:txBody>
              <a:bodyPr>
                <a:normAutofit fontScale="90000"/>
              </a:bodyPr>
              <a:lstStyle/>
              <a:p>
                <a: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  <a:t>12. </a:t>
                </a:r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计算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，取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zh-CN" altLang="en-US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1.4</m:t>
                    </m:r>
                  </m:oMath>
                </a14:m>
                <a:r>
                  <a:rPr lang="zh-CN" altLang="en-US" dirty="0">
                    <a:solidFill>
                      <a:schemeClr val="accent1">
                        <a:lumMod val="25000"/>
                      </a:schemeClr>
                    </a:solidFill>
                  </a:rPr>
                  <a:t>，利用下列等式计算，哪一个得到的结果最好？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(3−2</m:t>
                        </m:r>
                        <m:rad>
                          <m:radPr>
                            <m:degHide m:val="on"/>
                            <m:ctrlP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:r>
                  <a:rPr lang="en-US" altLang="zh-CN" sz="4000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40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40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40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40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4000" dirty="0">
                    <a:solidFill>
                      <a:schemeClr val="accent1">
                        <a:lumMod val="25000"/>
                      </a:schemeClr>
                    </a:solidFill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4000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ad>
                      <m:radPr>
                        <m:degHide m:val="on"/>
                        <m:ctrlP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4000" i="1" dirty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br>
                  <a:rPr lang="en-US" altLang="zh-CN" dirty="0">
                    <a:solidFill>
                      <a:schemeClr val="accent1">
                        <a:lumMod val="25000"/>
                      </a:schemeClr>
                    </a:solidFill>
                  </a:rPr>
                </a:b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11275C10-90E0-4224-9DB8-C3F3973586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860839"/>
              </a:xfrm>
              <a:blipFill>
                <a:blip r:embed="rId2"/>
                <a:stretch>
                  <a:fillRect l="-2435" t="-2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82799"/>
                <a:ext cx="10515600" cy="448469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endParaRPr lang="en-US" altLang="zh-CN" sz="2400" dirty="0">
                  <a:solidFill>
                    <a:schemeClr val="accent1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−3</m:t>
                          </m:r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f>
                            <m:fPr>
                              <m:ctrlP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altLang="zh-CN" sz="2400" i="1" smtClean="0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altLang="zh-CN" sz="2400" i="1" dirty="0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 dirty="0">
                                          <a:solidFill>
                                            <a:schemeClr val="accent1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3+2</m:t>
                                      </m:r>
                                      <m:sSup>
                                        <m:sSupPr>
                                          <m:ctrlP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zh-CN" altLang="en-US" sz="24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altLang="zh-CN" sz="2400" b="0" i="1" smtClean="0">
                                      <a:solidFill>
                                        <a:schemeClr val="accent1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3+2</m:t>
                              </m:r>
                              <m:sSup>
                                <m:sSupPr>
                                  <m:ctrlP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0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1.0345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m:rPr>
                          <m:nor/>
                        </m:rPr>
                        <a:rPr lang="en-US" altLang="zh-CN" sz="2400" dirty="0">
                          <a:solidFill>
                            <a:srgbClr val="000000"/>
                          </a:solidFill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solidFill>
                    <a:schemeClr val="accent1">
                      <a:lumMod val="25000"/>
                    </a:schemeClr>
                  </a:solidFill>
                </a:endParaRPr>
              </a:p>
              <a:p>
                <a:r>
                  <a:rPr lang="en-US" altLang="zh-CN" sz="2400" dirty="0">
                    <a:solidFill>
                      <a:schemeClr val="accent1">
                        <a:lumMod val="2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99−70</m:t>
                    </m:r>
                    <m:r>
                      <a:rPr lang="en-US" altLang="zh-CN" sz="2400" b="0" i="1" dirty="0" smtClean="0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−70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70</m:t>
                      </m:r>
                      <m:r>
                        <a:rPr lang="en-US" altLang="zh-CN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d>
                        <m:d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>
                  <a:solidFill>
                    <a:schemeClr val="accent1">
                      <a:lumMod val="25000"/>
                    </a:schemeClr>
                  </a:solidFill>
                </a:endParaRPr>
              </a:p>
              <a:p>
                <a:r>
                  <a:rPr lang="zh-CN" altLang="en-US" sz="2400" dirty="0">
                    <a:solidFill>
                      <a:schemeClr val="accent1">
                        <a:lumMod val="25000"/>
                      </a:schemeClr>
                    </a:solidFill>
                  </a:rPr>
                  <a:t>若取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zh-CN" altLang="en-US" sz="24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p>
                    </m:sSup>
                    <m:r>
                      <a:rPr lang="en-US" altLang="zh-CN" sz="2400" i="1">
                        <a:solidFill>
                          <a:schemeClr val="accent1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≈0.00505</m:t>
                    </m:r>
                  </m:oMath>
                </a14:m>
                <a:r>
                  <a:rPr lang="zh-CN" altLang="en-US" sz="2400" dirty="0">
                    <a:solidFill>
                      <a:schemeClr val="accent1">
                        <a:lumMod val="25000"/>
                      </a:schemeClr>
                    </a:solidFill>
                  </a:rPr>
                  <a:t>，则显然利用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accent1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3+2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1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schemeClr val="accent1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</m:oMath>
                </a14:m>
                <a:r>
                  <a:rPr lang="zh-CN" altLang="en-US" sz="2400" dirty="0">
                    <a:solidFill>
                      <a:schemeClr val="accent1">
                        <a:lumMod val="25000"/>
                      </a:schemeClr>
                    </a:solidFill>
                  </a:rPr>
                  <a:t>计算得到的效果最好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C245CBD-01FE-4859-BDD1-4A3CDED993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82799"/>
                <a:ext cx="10515600" cy="4484690"/>
              </a:xfrm>
              <a:blipFill>
                <a:blip r:embed="rId3"/>
                <a:stretch>
                  <a:fillRect l="-464" b="-25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82531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358</TotalTime>
  <Words>581</Words>
  <Application>Microsoft Office PowerPoint</Application>
  <PresentationFormat>宽屏</PresentationFormat>
  <Paragraphs>43</Paragraphs>
  <Slides>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Cambria Math</vt:lpstr>
      <vt:lpstr>Tw Cen MT</vt:lpstr>
      <vt:lpstr>Tw Cen MT Condensed</vt:lpstr>
      <vt:lpstr>Wingdings 3</vt:lpstr>
      <vt:lpstr>积分</vt:lpstr>
      <vt:lpstr>公式</vt:lpstr>
      <vt:lpstr>数值分析与科学计算引论</vt:lpstr>
      <vt:lpstr>10. 设S=1/2 gt^2，假定g是准确的，而对t的测量有±0.1秒的误差，证明当t增加时S的绝对误差增加，而相对误差却减少。 </vt:lpstr>
      <vt:lpstr>10. 设S=1/2 gt^2，假定g是准确的，而对t的测量有±0.1秒的误差，证明当t增加时S的绝对误差增加，而相对误差却减少。 </vt:lpstr>
      <vt:lpstr>12. 计算f=〖(√2-1)〗^6，取√2≈1.4，利用下列等式计算，哪一个得到的结果最好？1/〖(√2+1)〗^6 ，〖(3-2√2)〗^3， 1/〖(3+2√2)〗^3 ，99-70√2 </vt:lpstr>
      <vt:lpstr>12. 计算f=〖(√2-1)〗^6，取√2≈1.4，利用下列等式计算，哪一个得到的结果最好？1/〖(√2+1)〗^6 ，〖(3-2√2)〗^3， 1/〖(3+2√2)〗^3 ，99-70√2 </vt:lpstr>
      <vt:lpstr>12. 计算f=〖(√2-1)〗^6，取√2≈1.4，利用下列等式计算，哪一个得到的结果最好？1/〖(√2+1)〗^6 ，〖(3-2√2)〗^3， 1/〖(3+2√2)〗^3 ，99-70√2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数值分析与科学计算</dc:title>
  <dc:creator>颖 鞠</dc:creator>
  <cp:lastModifiedBy>颖 鞠</cp:lastModifiedBy>
  <cp:revision>24</cp:revision>
  <dcterms:created xsi:type="dcterms:W3CDTF">2020-04-11T02:49:53Z</dcterms:created>
  <dcterms:modified xsi:type="dcterms:W3CDTF">2025-04-13T14:48:03Z</dcterms:modified>
</cp:coreProperties>
</file>